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3.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7" r:id="rId5"/>
    <p:sldMasterId id="2147485413" r:id="rId6"/>
    <p:sldMasterId id="2147485434" r:id="rId7"/>
  </p:sldMasterIdLst>
  <p:notesMasterIdLst>
    <p:notesMasterId r:id="rId32"/>
  </p:notesMasterIdLst>
  <p:handoutMasterIdLst>
    <p:handoutMasterId r:id="rId33"/>
  </p:handoutMasterIdLst>
  <p:sldIdLst>
    <p:sldId id="2076138262" r:id="rId8"/>
    <p:sldId id="2076138299" r:id="rId9"/>
    <p:sldId id="2076138301" r:id="rId10"/>
    <p:sldId id="2076138308" r:id="rId11"/>
    <p:sldId id="2076138300" r:id="rId12"/>
    <p:sldId id="2076138302" r:id="rId13"/>
    <p:sldId id="336" r:id="rId14"/>
    <p:sldId id="2076137372" r:id="rId15"/>
    <p:sldId id="2076137408" r:id="rId16"/>
    <p:sldId id="276" r:id="rId17"/>
    <p:sldId id="277" r:id="rId18"/>
    <p:sldId id="2076137375" r:id="rId19"/>
    <p:sldId id="2142532785" r:id="rId20"/>
    <p:sldId id="274" r:id="rId21"/>
    <p:sldId id="2147470294" r:id="rId22"/>
    <p:sldId id="2076138303" r:id="rId23"/>
    <p:sldId id="2147470293" r:id="rId24"/>
    <p:sldId id="2076138304" r:id="rId25"/>
    <p:sldId id="2076138310" r:id="rId26"/>
    <p:sldId id="2076138306" r:id="rId27"/>
    <p:sldId id="2147470295" r:id="rId28"/>
    <p:sldId id="2076138305" r:id="rId29"/>
    <p:sldId id="2076138309" r:id="rId30"/>
    <p:sldId id="2076138307" r:id="rId3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7" autoAdjust="0"/>
    <p:restoredTop sz="96321" autoAdjust="0"/>
  </p:normalViewPr>
  <p:slideViewPr>
    <p:cSldViewPr snapToGrid="0">
      <p:cViewPr>
        <p:scale>
          <a:sx n="125" d="100"/>
          <a:sy n="125" d="100"/>
        </p:scale>
        <p:origin x="1436" y="1156"/>
      </p:cViewPr>
      <p:guideLst>
        <p:guide orient="horz" pos="640"/>
        <p:guide pos="3840"/>
      </p:guideLst>
    </p:cSldViewPr>
  </p:slideViewPr>
  <p:outlineViewPr>
    <p:cViewPr>
      <p:scale>
        <a:sx n="33" d="100"/>
        <a:sy n="33" d="100"/>
      </p:scale>
      <p:origin x="0" y="-44436"/>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commentAuthors" Target="commentAuthor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presProps" Target="presProps.xml"/><Relationship Id="rId8" Type="http://schemas.openxmlformats.org/officeDocument/2006/relationships/slide" Target="slides/slide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8/17/2022 1:03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8/17/2022 1:03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owerapps.microsoft.com/en-us/blog/announcing-general-availability-of-solution-checke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8/17/2022 1:03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08057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Microsoft Power Platform is bigger than the sum of its parts. PowerApps, along with Power BI and Flow, makes up Microsoft Power Platform. This is an end-to-end platform for low-code and rapid development, for Office 365, Dynamics 365, Azure or your own custom app development or customization. </a:t>
            </a:r>
          </a:p>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Dataverse, Data Connectors, and new AI Builder also are common building blocks across Microsoft Power Platform. </a:t>
            </a:r>
          </a:p>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lvl="0"/>
            <a:r>
              <a:rPr lang="en-US" sz="900" kern="1200" dirty="0">
                <a:solidFill>
                  <a:schemeClr val="tx1"/>
                </a:solidFill>
                <a:effectLst/>
                <a:latin typeface="Segoe UI Light" pitchFamily="34" charset="0"/>
                <a:ea typeface="+mn-ea"/>
                <a:cs typeface="+mn-cs"/>
              </a:rPr>
              <a:t>Dataverse is about connecting business data in a well-structured form that facilitates reasoning over it - But it’s not just your business application data</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Productivity and Collaboration data from Office 365, including email, calendars, phone calls, messaging </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Professional networks – LinkedIn for contacts, connections, skills, employment history </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Other solutions and External data, such as our partnership with Adobe, we are now able to add the marketing data to our business graph, lighting up business processes to deliver truly personalized customer experiences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8/17/2022 1:42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8661195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Microsoft Power Platform is bigger than the sum of its parts. PowerApps, along with Power BI and Flow, makes up Microsoft Power Platform. This is an end-to-end platform for low-code and rapid development, for Office 365, Dynamics 365, Azure or your own custom app development or customization. </a:t>
            </a:r>
          </a:p>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Dataverse, Data Connectors, and new AI Builder also are common building blocks across Microsoft Power Platform. </a:t>
            </a:r>
          </a:p>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lvl="0"/>
            <a:r>
              <a:rPr lang="en-US" sz="900" kern="1200" dirty="0">
                <a:solidFill>
                  <a:schemeClr val="tx1"/>
                </a:solidFill>
                <a:effectLst/>
                <a:latin typeface="Segoe UI Light" pitchFamily="34" charset="0"/>
                <a:ea typeface="+mn-ea"/>
                <a:cs typeface="+mn-cs"/>
              </a:rPr>
              <a:t>Dataverse is about connecting business data in a well-structured form that facilitates reasoning over it - But it’s not just your business application data</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Productivity and Collaboration data from Office 365, including email, calendars, phone calls, messaging </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Professional networks – LinkedIn for contacts, connections, skills, employment history </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Other solutions and External data, such as our partnership with Adobe, we are now able to add the marketing data to our business graph, lighting up business processes to deliver truly personalized customer experiences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8/17/2022 1:42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3004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Microsoft Power Platform is bigger than the sum of its parts. PowerApps, along with Power BI and Flow, makes up Microsoft Power Platform. This is an end-to-end platform for low-code and rapid development, for Office 365, Dynamics 365, Azure or your own custom app development or customization. </a:t>
            </a:r>
          </a:p>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Dataverse, Data Connectors, and new AI Builder also are common building blocks across Microsoft Power Platform. </a:t>
            </a:r>
          </a:p>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lvl="0"/>
            <a:r>
              <a:rPr lang="en-US" sz="900" kern="1200" dirty="0">
                <a:solidFill>
                  <a:schemeClr val="tx1"/>
                </a:solidFill>
                <a:effectLst/>
                <a:latin typeface="Segoe UI Light" pitchFamily="34" charset="0"/>
                <a:ea typeface="+mn-ea"/>
                <a:cs typeface="+mn-cs"/>
              </a:rPr>
              <a:t>Dataverse is about connecting business data in a well-structured form that facilitates reasoning over it - But it’s not just your business application data</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Productivity and Collaboration data from Office 365, including email, calendars, phone calls, messaging </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Professional networks – LinkedIn for contacts, connections, skills, employment history </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Other solutions and External data, such as our partnership with Adobe, we are now able to add the marketing data to our business graph, lighting up business processes to deliver truly personalized customer experiences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8/17/2022 1:36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1763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60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Enable everyone to turn ideas into apps.</a:t>
            </a:r>
            <a:r>
              <a:rPr lang="en-US" sz="1800" dirty="0">
                <a:effectLst/>
                <a:latin typeface="Segoe UI" panose="020B0502040204020203" pitchFamily="34" charset="0"/>
                <a:ea typeface="DengXian" panose="02010600030101010101" pitchFamily="2" charset="-122"/>
                <a:cs typeface="Arial" panose="020B0604020202020204" pitchFamily="34" charset="0"/>
              </a:rPr>
              <a:t> With PowerApps, everyone, no matter their skillset, can add business value by quickly and securely developing innovative apps to reduce inefficiencies and solve business challenges.</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60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Automate </a:t>
            </a:r>
            <a:r>
              <a:rPr lang="en-GB" sz="1800" b="1" dirty="0">
                <a:effectLst/>
                <a:latin typeface="Segoe UI" panose="020B0502040204020203" pitchFamily="34" charset="0"/>
                <a:ea typeface="Calibri" panose="020F0502020204030204" pitchFamily="34" charset="0"/>
                <a:cs typeface="Arial" panose="020B0604020202020204" pitchFamily="34" charset="0"/>
              </a:rPr>
              <a:t>paper processes and manual data collection</a:t>
            </a:r>
            <a:r>
              <a:rPr lang="en-GB" sz="1800" dirty="0">
                <a:effectLst/>
                <a:latin typeface="Segoe UI" panose="020B0502040204020203" pitchFamily="34" charset="0"/>
                <a:ea typeface="Calibri" panose="020F0502020204030204" pitchFamily="34" charset="0"/>
                <a:cs typeface="Arial" panose="020B0604020202020204" pitchFamily="34" charset="0"/>
              </a:rPr>
              <a:t>. Streamline task and role-specific scenarios like</a:t>
            </a:r>
            <a:r>
              <a:rPr lang="en-GB" sz="1800" dirty="0">
                <a:effectLst/>
                <a:latin typeface="Segoe UI" panose="020B0502040204020203" pitchFamily="34" charset="0"/>
                <a:ea typeface="DengXian" panose="02010600030101010101" pitchFamily="2" charset="-122"/>
                <a:cs typeface="Arial" panose="020B0604020202020204" pitchFamily="34" charset="0"/>
              </a:rPr>
              <a:t> </a:t>
            </a:r>
            <a:r>
              <a:rPr lang="en-US" sz="1800" dirty="0">
                <a:effectLst/>
                <a:latin typeface="Segoe UI" panose="020B0502040204020203" pitchFamily="34" charset="0"/>
                <a:ea typeface="DengXian" panose="02010600030101010101" pitchFamily="2" charset="-122"/>
                <a:cs typeface="Arial" panose="020B0604020202020204" pitchFamily="34" charset="0"/>
              </a:rPr>
              <a:t>inspections, field sales enablement, prospect-to-cash and integrated marketing views.</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600"/>
              </a:spcBef>
              <a:spcAft>
                <a:spcPts val="600"/>
              </a:spcAft>
            </a:pPr>
            <a:r>
              <a:rPr lang="en-US" sz="1800" b="1" dirty="0">
                <a:effectLst/>
                <a:latin typeface="Segoe UI" panose="020B0502040204020203" pitchFamily="34" charset="0"/>
                <a:ea typeface="Times New Roman" panose="02020603050405020304" pitchFamily="18" charset="0"/>
                <a:cs typeface="Arial" panose="020B0604020202020204" pitchFamily="34" charset="0"/>
              </a:rPr>
              <a:t>Get even more out of your Microsoft investments. </a:t>
            </a:r>
            <a:r>
              <a:rPr lang="en-US" sz="1800" dirty="0">
                <a:effectLst/>
                <a:latin typeface="Segoe UI" panose="020B0502040204020203" pitchFamily="34" charset="0"/>
                <a:ea typeface="Times New Roman" panose="02020603050405020304" pitchFamily="18" charset="0"/>
                <a:cs typeface="Arial" panose="020B0604020202020204" pitchFamily="34" charset="0"/>
              </a:rPr>
              <a:t>Power Apps is natively integrated with the world’s largest cloud ecosystem - Office 365, Dynamics 365 and Azure – so you can do more with the tools you use.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60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Do more with your business data.</a:t>
            </a:r>
            <a:r>
              <a:rPr lang="en-US" sz="1800" dirty="0">
                <a:effectLst/>
                <a:latin typeface="Segoe UI" panose="020B0502040204020203" pitchFamily="34" charset="0"/>
                <a:ea typeface="DengXian" panose="02010600030101010101" pitchFamily="2" charset="-122"/>
                <a:cs typeface="Arial" panose="020B0604020202020204" pitchFamily="34" charset="0"/>
              </a:rPr>
              <a:t> Unify data across all your business processes to create apps and workflows that move data more efficiently across departments and divisions.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60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Collaborate to create even better apps. </a:t>
            </a:r>
            <a:r>
              <a:rPr lang="en-US" sz="1800" dirty="0">
                <a:effectLst/>
                <a:latin typeface="Segoe UI" panose="020B0502040204020203" pitchFamily="34" charset="0"/>
                <a:ea typeface="DengXian" panose="02010600030101010101" pitchFamily="2" charset="-122"/>
                <a:cs typeface="Arial" panose="020B0604020202020204" pitchFamily="34" charset="0"/>
              </a:rPr>
              <a:t>Business users can immediately start to solve precise business problems, while partnering with professional developers to incorporate advanced functionality.</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600"/>
              </a:spcBef>
              <a:spcAft>
                <a:spcPts val="600"/>
              </a:spcAft>
            </a:pPr>
            <a:r>
              <a:rPr lang="en-US" sz="1800" b="1" dirty="0">
                <a:effectLst/>
                <a:latin typeface="Segoe UI" panose="020B0502040204020203" pitchFamily="34" charset="0"/>
                <a:ea typeface="Times New Roman" panose="02020603050405020304" pitchFamily="18" charset="0"/>
              </a:rPr>
              <a:t>Develop more efficiently. </a:t>
            </a:r>
            <a:r>
              <a:rPr lang="en-US" sz="1800" dirty="0">
                <a:effectLst/>
                <a:latin typeface="Segoe UI" panose="020B0502040204020203" pitchFamily="34" charset="0"/>
                <a:ea typeface="Times New Roman" panose="02020603050405020304" pitchFamily="18" charset="0"/>
              </a:rPr>
              <a:t>The average cost to develop an app is 70% less with Power Apps than with traditional coding methods.</a:t>
            </a:r>
            <a:endParaRPr lang="en-US" sz="1800" dirty="0">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BD0B22C-53E4-F749-9B0C-AC2F36E8170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9538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1" i="0" dirty="0">
                <a:solidFill>
                  <a:srgbClr val="333333"/>
                </a:solidFill>
                <a:effectLst/>
                <a:latin typeface="Segoe UI Condensed"/>
              </a:rPr>
              <a:t>Ensure quality with PowerApps checker. </a:t>
            </a:r>
            <a:r>
              <a:rPr lang="en-US" sz="2800" b="0" i="0" dirty="0">
                <a:solidFill>
                  <a:srgbClr val="333333"/>
                </a:solidFill>
                <a:effectLst/>
                <a:latin typeface="Segoe UI Condensed"/>
              </a:rPr>
              <a:t>We’ve recently announced the </a:t>
            </a:r>
            <a:r>
              <a:rPr lang="en-US" sz="2800" b="0" i="0" u="none" strike="noStrike" dirty="0">
                <a:solidFill>
                  <a:srgbClr val="8F528F"/>
                </a:solidFill>
                <a:effectLst/>
                <a:latin typeface="Segoe UI Condensed"/>
                <a:hlinkClick r:id="rId3"/>
              </a:rPr>
              <a:t>general availability of solution checker</a:t>
            </a:r>
            <a:r>
              <a:rPr lang="en-US" sz="2800" b="0" i="0" dirty="0">
                <a:solidFill>
                  <a:srgbClr val="333333"/>
                </a:solidFill>
                <a:effectLst/>
                <a:latin typeface="Segoe UI Condensed"/>
              </a:rPr>
              <a:t> – a powerful analysis tool that identifies potential performance and stability risks across all the assets in a solution, directing developers to specific guidance on how to improve. Customers leveraging the PowerApps checker in preview saw significant performance improvement in key scenarios like form load time when they resolved issues identified by the checker.</a:t>
            </a:r>
            <a:endParaRPr lang="en-US" sz="1800" b="1" dirty="0">
              <a:effectLst/>
              <a:latin typeface="Segoe UI" panose="020B0502040204020203" pitchFamily="34" charset="0"/>
              <a:ea typeface="DengXian" panose="02010600030101010101" pitchFamily="2" charset="-122"/>
              <a:cs typeface="Arial" panose="020B0604020202020204" pitchFamily="34" charset="0"/>
            </a:endParaRPr>
          </a:p>
          <a:p>
            <a:pPr marL="0" marR="0">
              <a:spcBef>
                <a:spcPts val="60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Enable extensibility for your developers.</a:t>
            </a:r>
            <a:r>
              <a:rPr lang="en-US" sz="1800" dirty="0">
                <a:effectLst/>
                <a:latin typeface="Segoe UI" panose="020B0502040204020203" pitchFamily="34" charset="0"/>
                <a:ea typeface="DengXian" panose="02010600030101010101" pitchFamily="2" charset="-122"/>
                <a:cs typeface="Arial" panose="020B0604020202020204" pitchFamily="34" charset="0"/>
              </a:rPr>
              <a:t> Provide professional developers the tools to seamlessly extend app capabilities and link your apps to proprietary or on-premises systems.</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60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Empower your pro developers to do more</a:t>
            </a:r>
            <a:r>
              <a:rPr lang="en-US" sz="1800" dirty="0">
                <a:effectLst/>
                <a:latin typeface="Segoe UI" panose="020B0502040204020203" pitchFamily="34" charset="0"/>
                <a:ea typeface="DengXian" panose="02010600030101010101" pitchFamily="2" charset="-122"/>
                <a:cs typeface="Arial" panose="020B0604020202020204" pitchFamily="34" charset="0"/>
              </a:rPr>
              <a:t>. Enable your professional developers to add advanced functionality to your apps and use the same platform to build complex mission critical apps and modernize legacy apps.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60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Specialist not required.</a:t>
            </a:r>
            <a:r>
              <a:rPr lang="en-US" sz="1800" dirty="0">
                <a:effectLst/>
                <a:latin typeface="Segoe UI" panose="020B0502040204020203" pitchFamily="34" charset="0"/>
                <a:ea typeface="DengXian" panose="02010600030101010101" pitchFamily="2" charset="-122"/>
                <a:cs typeface="Arial" panose="020B0604020202020204" pitchFamily="34" charset="0"/>
              </a:rPr>
              <a:t> No need to hire hard-to-find developers on specialized platforms. Power Apps work with the world’s most popular developer tools.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60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Snap in custom components. </a:t>
            </a:r>
            <a:r>
              <a:rPr lang="en-US" sz="1800" dirty="0">
                <a:effectLst/>
                <a:latin typeface="Segoe UI" panose="020B0502040204020203" pitchFamily="34" charset="0"/>
                <a:ea typeface="DengXian" panose="02010600030101010101" pitchFamily="2" charset="-122"/>
                <a:cs typeface="Arial" panose="020B0604020202020204" pitchFamily="34" charset="0"/>
              </a:rPr>
              <a:t>Professional developers can quickly create reusable custom </a:t>
            </a:r>
            <a:r>
              <a:rPr lang="en-US" sz="1800" dirty="0">
                <a:solidFill>
                  <a:srgbClr val="333333"/>
                </a:solidFill>
                <a:effectLst/>
                <a:latin typeface="Segoe UI" panose="020B0502040204020203" pitchFamily="34" charset="0"/>
                <a:ea typeface="DengXian" panose="02010600030101010101" pitchFamily="2" charset="-122"/>
                <a:cs typeface="Arial" panose="020B0604020202020204" pitchFamily="34" charset="0"/>
              </a:rPr>
              <a:t>APIs and UI components and share out to citizen developers.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600"/>
              </a:spcBef>
              <a:spcAft>
                <a:spcPts val="600"/>
              </a:spcAft>
            </a:pPr>
            <a:r>
              <a:rPr lang="en-US" sz="1800" b="1" dirty="0">
                <a:solidFill>
                  <a:srgbClr val="333333"/>
                </a:solidFill>
                <a:effectLst/>
                <a:latin typeface="Segoe UI" panose="020B0502040204020203" pitchFamily="34" charset="0"/>
                <a:ea typeface="DengXian" panose="02010600030101010101" pitchFamily="2" charset="-122"/>
                <a:cs typeface="Arial" panose="020B0604020202020204" pitchFamily="34" charset="0"/>
              </a:rPr>
              <a:t>Accelerate delivery of 1000s of apps without compromising quality.</a:t>
            </a:r>
            <a:r>
              <a:rPr lang="en-US" sz="1800" dirty="0">
                <a:solidFill>
                  <a:srgbClr val="333333"/>
                </a:solidFill>
                <a:effectLst/>
                <a:latin typeface="Segoe UI" panose="020B0502040204020203" pitchFamily="34" charset="0"/>
                <a:ea typeface="DengXian" panose="02010600030101010101" pitchFamily="2" charset="-122"/>
                <a:cs typeface="Arial" panose="020B0604020202020204" pitchFamily="34" charset="0"/>
              </a:rPr>
              <a:t> Power Apps build tools enable developers to automate build processes and testing to build perfect, low-code apps faster than ever before.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600"/>
              </a:spcBef>
              <a:spcAft>
                <a:spcPts val="600"/>
              </a:spcAft>
            </a:pPr>
            <a:r>
              <a:rPr lang="en-US" sz="1800" b="1" dirty="0">
                <a:solidFill>
                  <a:srgbClr val="000000"/>
                </a:solidFill>
                <a:effectLst/>
                <a:latin typeface="Segoe UI" panose="020B0502040204020203" pitchFamily="34" charset="0"/>
                <a:ea typeface="DengXian" panose="02010600030101010101" pitchFamily="2" charset="-122"/>
                <a:cs typeface="Arial" panose="020B0604020202020204" pitchFamily="34" charset="0"/>
              </a:rPr>
              <a:t>Automate business processes.</a:t>
            </a:r>
            <a:r>
              <a:rPr lang="en-US" sz="1800" dirty="0">
                <a:solidFill>
                  <a:srgbClr val="000000"/>
                </a:solidFill>
                <a:effectLst/>
                <a:latin typeface="Segoe UI" panose="020B0502040204020203" pitchFamily="34" charset="0"/>
                <a:ea typeface="DengXian" panose="02010600030101010101" pitchFamily="2" charset="-122"/>
                <a:cs typeface="Arial" panose="020B0604020202020204" pitchFamily="34" charset="0"/>
              </a:rPr>
              <a:t> Build time-saving workflows into everything from individual tasks to large-scale systems and put intelligent workflows to work with built-in AI capabilities.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60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Extend and integrate Azure services.</a:t>
            </a:r>
            <a:r>
              <a:rPr lang="en-US" sz="1800" dirty="0">
                <a:effectLst/>
                <a:latin typeface="Segoe UI" panose="020B0502040204020203" pitchFamily="34" charset="0"/>
                <a:ea typeface="DengXian" panose="02010600030101010101" pitchFamily="2" charset="-122"/>
                <a:cs typeface="Arial" panose="020B0604020202020204" pitchFamily="34" charset="0"/>
              </a:rPr>
              <a:t> If you have existing Azure services, you can easily extend Bot Services, Logic Apps, Functions, Cognitive Services, Synapse, and more with clicks, not code.</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60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Get solutions tailored to your industry.</a:t>
            </a:r>
            <a:r>
              <a:rPr lang="en-US" sz="1800" dirty="0">
                <a:effectLst/>
                <a:latin typeface="Segoe UI" panose="020B0502040204020203" pitchFamily="34" charset="0"/>
                <a:ea typeface="DengXian" panose="02010600030101010101" pitchFamily="2" charset="-122"/>
                <a:cs typeface="Arial" panose="020B0604020202020204" pitchFamily="34" charset="0"/>
              </a:rPr>
              <a:t> Industry solution accelerators enable you, your partners and other solution providers to quickly build industry vertical solutions.</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BD0B22C-53E4-F749-9B0C-AC2F36E8170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9538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60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Centralize management of your apps. </a:t>
            </a:r>
            <a:r>
              <a:rPr lang="en-US" sz="1800" dirty="0">
                <a:effectLst/>
                <a:latin typeface="Segoe UI" panose="020B0502040204020203" pitchFamily="34" charset="0"/>
                <a:ea typeface="DengXian" panose="02010600030101010101" pitchFamily="2" charset="-122"/>
                <a:cs typeface="Arial" panose="020B0604020202020204" pitchFamily="34" charset="0"/>
              </a:rPr>
              <a:t>Manage all aspects of app development—users, apps, usage, and settings—in a single admin experience to maintain app standards and reduce the risk of shadow IT.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algn="l"/>
            <a:r>
              <a:rPr lang="en-US" sz="1800" b="1" dirty="0">
                <a:effectLst/>
                <a:latin typeface="Segoe UI" panose="020B0502040204020203" pitchFamily="34" charset="0"/>
                <a:ea typeface="DengXian" panose="02010600030101010101" pitchFamily="2" charset="-122"/>
                <a:cs typeface="Arial" panose="020B0604020202020204" pitchFamily="34" charset="0"/>
              </a:rPr>
              <a:t>Quickly establish best practices.</a:t>
            </a:r>
            <a:r>
              <a:rPr lang="en-US" sz="1800" dirty="0">
                <a:effectLst/>
                <a:latin typeface="Segoe UI" panose="020B0502040204020203" pitchFamily="34" charset="0"/>
                <a:ea typeface="DengXian" panose="02010600030101010101" pitchFamily="2" charset="-122"/>
                <a:cs typeface="Arial" panose="020B0604020202020204" pitchFamily="34" charset="0"/>
              </a:rPr>
              <a:t> </a:t>
            </a:r>
            <a:r>
              <a:rPr lang="en-US" sz="2800" b="0" i="0" dirty="0">
                <a:solidFill>
                  <a:srgbClr val="171717"/>
                </a:solidFill>
                <a:effectLst/>
                <a:latin typeface="Segoe UI" panose="020B0502040204020203" pitchFamily="34" charset="0"/>
              </a:rPr>
              <a:t>The Microsoft Power Platform Starter Kit is a collection of components and tools that are designed to help you maintain Power App </a:t>
            </a:r>
            <a:r>
              <a:rPr lang="en-US" sz="4000" b="0" i="0" dirty="0">
                <a:solidFill>
                  <a:srgbClr val="171717"/>
                </a:solidFill>
                <a:effectLst/>
                <a:latin typeface="Segoe UI" panose="020B0502040204020203" pitchFamily="34" charset="0"/>
              </a:rPr>
              <a:t>standards, consistency, and governance. </a:t>
            </a:r>
            <a:br>
              <a:rPr lang="en-US" sz="2800" dirty="0">
                <a:effectLst/>
              </a:rPr>
            </a:br>
            <a:r>
              <a:rPr lang="en-US" sz="1800" b="1" dirty="0">
                <a:effectLst/>
                <a:latin typeface="Segoe UI" panose="020B0502040204020203" pitchFamily="34" charset="0"/>
                <a:ea typeface="DengXian" panose="02010600030101010101" pitchFamily="2" charset="-122"/>
                <a:cs typeface="Arial" panose="020B0604020202020204" pitchFamily="34" charset="0"/>
              </a:rPr>
              <a:t>Re-use IP for consistency.</a:t>
            </a:r>
            <a:r>
              <a:rPr lang="en-US" sz="1800" dirty="0">
                <a:effectLst/>
                <a:latin typeface="Segoe UI" panose="020B0502040204020203" pitchFamily="34" charset="0"/>
                <a:ea typeface="DengXian" panose="02010600030101010101" pitchFamily="2" charset="-122"/>
                <a:cs typeface="Arial" panose="020B0604020202020204" pitchFamily="34" charset="0"/>
              </a:rPr>
              <a:t> Enable your pro developers to build and share UI components to eliminate duplication and inefficiencies, lower maintenance, and create a consistent look and feel for apps across your organization.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Go with a platform you can trust.</a:t>
            </a:r>
            <a:r>
              <a:rPr lang="en-US" sz="1800" dirty="0">
                <a:effectLst/>
                <a:latin typeface="Segoe UI" panose="020B0502040204020203" pitchFamily="34" charset="0"/>
                <a:ea typeface="DengXian" panose="02010600030101010101" pitchFamily="2" charset="-122"/>
                <a:cs typeface="Arial" panose="020B0604020202020204" pitchFamily="34" charset="0"/>
              </a:rPr>
              <a:t> Get enterprise reliability via 100+ Azure data centers, Microsoft’s global network edge and a 99.9% financially backed uptime guarantee.</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600"/>
              </a:spcBef>
              <a:spcAft>
                <a:spcPts val="600"/>
              </a:spcAft>
            </a:pPr>
            <a:r>
              <a:rPr lang="en-US" sz="1800" b="1" dirty="0">
                <a:effectLst/>
                <a:latin typeface="Segoe UI" panose="020B0502040204020203" pitchFamily="34" charset="0"/>
                <a:ea typeface="Times New Roman" panose="02020603050405020304" pitchFamily="18" charset="0"/>
                <a:cs typeface="Arial" panose="020B0604020202020204" pitchFamily="34" charset="0"/>
              </a:rPr>
              <a:t>Meet your compliance needs.</a:t>
            </a:r>
            <a:r>
              <a:rPr lang="en-US" sz="1800" dirty="0">
                <a:effectLst/>
                <a:latin typeface="Segoe UI" panose="020B0502040204020203" pitchFamily="34" charset="0"/>
                <a:ea typeface="Times New Roman" panose="02020603050405020304" pitchFamily="18" charset="0"/>
                <a:cs typeface="Arial" panose="020B0604020202020204" pitchFamily="34" charset="0"/>
              </a:rPr>
              <a:t> </a:t>
            </a:r>
            <a:r>
              <a:rPr lang="en-US" sz="1800" dirty="0">
                <a:effectLst/>
                <a:latin typeface="Segoe UI" panose="020B0502040204020203" pitchFamily="34" charset="0"/>
                <a:ea typeface="DengXian" panose="02010600030101010101" pitchFamily="2" charset="-122"/>
                <a:cs typeface="Arial" panose="020B0604020202020204" pitchFamily="34" charset="0"/>
              </a:rPr>
              <a:t>Power Apps has over 90 compliance certifications, more then any other low code data platform, including ISO 27001, </a:t>
            </a:r>
            <a:r>
              <a:rPr lang="en-US" sz="1800" dirty="0" err="1">
                <a:effectLst/>
                <a:latin typeface="Segoe UI" panose="020B0502040204020203" pitchFamily="34" charset="0"/>
                <a:ea typeface="DengXian" panose="02010600030101010101" pitchFamily="2" charset="-122"/>
                <a:cs typeface="Arial" panose="020B0604020202020204" pitchFamily="34" charset="0"/>
              </a:rPr>
              <a:t>FedRamp</a:t>
            </a:r>
            <a:r>
              <a:rPr lang="en-US" sz="1800" dirty="0">
                <a:effectLst/>
                <a:latin typeface="Segoe UI" panose="020B0502040204020203" pitchFamily="34" charset="0"/>
                <a:ea typeface="DengXian" panose="02010600030101010101" pitchFamily="2" charset="-122"/>
                <a:cs typeface="Arial" panose="020B0604020202020204" pitchFamily="34" charset="0"/>
              </a:rPr>
              <a:t>, and EU model clauses.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600"/>
              </a:spcBef>
              <a:spcAft>
                <a:spcPts val="600"/>
              </a:spcAft>
            </a:pPr>
            <a:r>
              <a:rPr lang="en-US" sz="1800" b="1" dirty="0">
                <a:effectLst/>
                <a:latin typeface="Segoe UI" panose="020B0502040204020203" pitchFamily="34" charset="0"/>
                <a:ea typeface="Times New Roman" panose="02020603050405020304" pitchFamily="18" charset="0"/>
                <a:cs typeface="Arial" panose="020B0604020202020204" pitchFamily="34" charset="0"/>
              </a:rPr>
              <a:t>Control your data flow.</a:t>
            </a:r>
            <a:r>
              <a:rPr lang="en-US" sz="1800" dirty="0">
                <a:effectLst/>
                <a:latin typeface="Segoe UI" panose="020B0502040204020203" pitchFamily="34" charset="0"/>
                <a:ea typeface="Times New Roman" panose="02020603050405020304" pitchFamily="18" charset="0"/>
                <a:cs typeface="Arial" panose="020B0604020202020204" pitchFamily="34" charset="0"/>
              </a:rPr>
              <a:t> Benefit from built-in information protection and usage analytics with full audit logs, data loss prevention policies and more.</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0"/>
              </a:spcBef>
              <a:spcAft>
                <a:spcPts val="600"/>
              </a:spcAft>
            </a:pPr>
            <a:r>
              <a:rPr lang="en-US" sz="1800" b="1" dirty="0">
                <a:effectLst/>
                <a:latin typeface="Segoe UI" panose="020B0502040204020203" pitchFamily="34" charset="0"/>
                <a:ea typeface="DengXian" panose="02010600030101010101" pitchFamily="2" charset="-122"/>
                <a:cs typeface="Arial" panose="020B0604020202020204" pitchFamily="34" charset="0"/>
              </a:rPr>
              <a:t>Run with an industry leader.</a:t>
            </a:r>
            <a:r>
              <a:rPr lang="en-US" sz="1800" u="sng" dirty="0">
                <a:effectLst/>
                <a:latin typeface="Segoe UI" panose="020B0502040204020203" pitchFamily="34" charset="0"/>
                <a:ea typeface="DengXian" panose="02010600030101010101" pitchFamily="2" charset="-122"/>
                <a:cs typeface="Arial" panose="020B0604020202020204" pitchFamily="34" charset="0"/>
              </a:rPr>
              <a:t> </a:t>
            </a:r>
            <a:r>
              <a:rPr lang="en-US" sz="1800" dirty="0">
                <a:effectLst/>
                <a:latin typeface="Segoe UI" panose="020B0502040204020203" pitchFamily="34" charset="0"/>
                <a:ea typeface="DengXian" panose="02010600030101010101" pitchFamily="2" charset="-122"/>
                <a:cs typeface="Arial" panose="020B0604020202020204" pitchFamily="34" charset="0"/>
              </a:rPr>
              <a:t>Power Apps has been ranked as a leading low-code platform by both Gartner and Forrester.</a:t>
            </a:r>
            <a:r>
              <a:rPr lang="en-US" sz="1800" u="sng" dirty="0">
                <a:effectLst/>
                <a:latin typeface="Segoe UI" panose="020B0502040204020203" pitchFamily="34" charset="0"/>
                <a:ea typeface="DengXian" panose="02010600030101010101" pitchFamily="2" charset="-122"/>
                <a:cs typeface="Arial" panose="020B0604020202020204" pitchFamily="34" charset="0"/>
              </a:rPr>
              <a:t> </a:t>
            </a:r>
            <a:endParaRPr lang="en-US" sz="1800" dirty="0">
              <a:effectLst/>
              <a:latin typeface="Calibri" panose="020F0502020204030204" pitchFamily="34" charset="0"/>
              <a:ea typeface="DengXian" panose="02010600030101010101" pitchFamily="2" charset="-122"/>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BD0B22C-53E4-F749-9B0C-AC2F36E8170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9538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600"/>
              </a:spcBef>
              <a:spcAft>
                <a:spcPts val="600"/>
              </a:spcAft>
            </a:pPr>
            <a:r>
              <a:rPr lang="en-US" sz="1200" b="1" dirty="0">
                <a:effectLst/>
                <a:latin typeface="Segoe UI" panose="020B0502040204020203" pitchFamily="34" charset="0"/>
                <a:ea typeface="DengXian" panose="02010600030101010101" pitchFamily="2" charset="-122"/>
                <a:cs typeface="Arial" panose="020B0604020202020204" pitchFamily="34" charset="0"/>
              </a:rPr>
              <a:t>Simplify tasks with intuitive AI.</a:t>
            </a:r>
            <a:r>
              <a:rPr lang="en-US" sz="1200" dirty="0">
                <a:effectLst/>
                <a:latin typeface="Segoe UI" panose="020B0502040204020203" pitchFamily="34" charset="0"/>
                <a:ea typeface="DengXian" panose="02010600030101010101" pitchFamily="2" charset="-122"/>
                <a:cs typeface="Arial" panose="020B0604020202020204" pitchFamily="34" charset="0"/>
              </a:rPr>
              <a:t> Get straight to productivity with pre-built AI scenarios like text recognition (OCR). Or easily build, train, and publish your own AI models for solutions like image classification and language translation.</a:t>
            </a:r>
            <a:endParaRPr lang="en-US" sz="1200" dirty="0">
              <a:effectLst/>
              <a:latin typeface="Calibri" panose="020F0502020204030204" pitchFamily="34" charset="0"/>
              <a:ea typeface="DengXian" panose="02010600030101010101" pitchFamily="2" charset="-122"/>
              <a:cs typeface="Arial" panose="020B0604020202020204" pitchFamily="34" charset="0"/>
            </a:endParaRPr>
          </a:p>
          <a:p>
            <a:pPr marL="0" marR="0">
              <a:spcBef>
                <a:spcPts val="600"/>
              </a:spcBef>
              <a:spcAft>
                <a:spcPts val="600"/>
              </a:spcAft>
            </a:pPr>
            <a:r>
              <a:rPr lang="en-US" sz="1200" b="1" dirty="0">
                <a:solidFill>
                  <a:srgbClr val="000000"/>
                </a:solidFill>
                <a:effectLst/>
                <a:latin typeface="Segoe UI" panose="020B0502040204020203" pitchFamily="34" charset="0"/>
                <a:ea typeface="Times New Roman" panose="02020603050405020304" pitchFamily="18" charset="0"/>
              </a:rPr>
              <a:t>Create powerful chatbots.</a:t>
            </a:r>
            <a:r>
              <a:rPr lang="en-US" sz="1200" dirty="0">
                <a:solidFill>
                  <a:srgbClr val="000000"/>
                </a:solidFill>
                <a:effectLst/>
                <a:latin typeface="Segoe UI" panose="020B0502040204020203" pitchFamily="34" charset="0"/>
                <a:ea typeface="Times New Roman" panose="02020603050405020304" pitchFamily="18" charset="0"/>
              </a:rPr>
              <a:t> Solve common customer and internal-facing issues automatically by designing chatbots using a guided, no-code graphical interface. </a:t>
            </a:r>
            <a:endParaRPr lang="en-US" sz="1200" dirty="0">
              <a:effectLst/>
              <a:latin typeface="Times New Roman" panose="02020603050405020304" pitchFamily="18" charset="0"/>
              <a:ea typeface="Times New Roman" panose="02020603050405020304" pitchFamily="18" charset="0"/>
            </a:endParaRPr>
          </a:p>
          <a:p>
            <a:pPr marL="0" marR="0">
              <a:spcBef>
                <a:spcPts val="600"/>
              </a:spcBef>
              <a:spcAft>
                <a:spcPts val="600"/>
              </a:spcAft>
            </a:pPr>
            <a:r>
              <a:rPr lang="en-US" sz="1200" b="1" dirty="0">
                <a:solidFill>
                  <a:srgbClr val="000000"/>
                </a:solidFill>
                <a:effectLst/>
                <a:latin typeface="Segoe UI" panose="020B0502040204020203" pitchFamily="34" charset="0"/>
                <a:ea typeface="Times New Roman" panose="02020603050405020304" pitchFamily="18" charset="0"/>
              </a:rPr>
              <a:t>Streamline business process automation with RPA.</a:t>
            </a:r>
            <a:r>
              <a:rPr lang="en-US" sz="1200" dirty="0">
                <a:solidFill>
                  <a:srgbClr val="000000"/>
                </a:solidFill>
                <a:effectLst/>
                <a:latin typeface="Segoe UI" panose="020B0502040204020203" pitchFamily="34" charset="0"/>
                <a:ea typeface="Times New Roman" panose="02020603050405020304" pitchFamily="18" charset="0"/>
              </a:rPr>
              <a:t> Save time and effort with UI flows, a robotic process automation (RPA) capability. Automate mundane, rules-based tasks with point-and-click simplicity—whether the app is old or new, on-premises or in the cloud.</a:t>
            </a:r>
            <a:endParaRPr lang="en-US" sz="1200" dirty="0">
              <a:effectLst/>
              <a:latin typeface="Times New Roman" panose="02020603050405020304" pitchFamily="18" charset="0"/>
              <a:ea typeface="Times New Roman" panose="02020603050405020304" pitchFamily="18" charset="0"/>
            </a:endParaRPr>
          </a:p>
          <a:p>
            <a:pPr marL="0" marR="0">
              <a:lnSpc>
                <a:spcPct val="107000"/>
              </a:lnSpc>
              <a:spcBef>
                <a:spcPts val="600"/>
              </a:spcBef>
              <a:spcAft>
                <a:spcPts val="600"/>
              </a:spcAft>
            </a:pPr>
            <a:r>
              <a:rPr lang="en-US" sz="1200" b="1" dirty="0">
                <a:effectLst/>
                <a:latin typeface="Segoe UI" panose="020B0502040204020203" pitchFamily="34" charset="0"/>
                <a:ea typeface="DengXian" panose="02010600030101010101" pitchFamily="2" charset="-122"/>
                <a:cs typeface="Arial" panose="020B0604020202020204" pitchFamily="34" charset="0"/>
              </a:rPr>
              <a:t>Integrate interactive map capabilities. </a:t>
            </a:r>
            <a:r>
              <a:rPr lang="en-US" sz="1200" b="0" dirty="0">
                <a:effectLst/>
                <a:latin typeface="Segoe UI" panose="020B0502040204020203" pitchFamily="34" charset="0"/>
                <a:ea typeface="DengXian" panose="02010600030101010101" pitchFamily="2" charset="-122"/>
                <a:cs typeface="Arial" panose="020B0604020202020204" pitchFamily="34" charset="0"/>
              </a:rPr>
              <a:t>N</a:t>
            </a:r>
            <a:r>
              <a:rPr lang="en-US" sz="1200" b="0" dirty="0">
                <a:effectLst/>
                <a:latin typeface="Segoe UI" panose="020B0502040204020203" pitchFamily="34" charset="0"/>
                <a:ea typeface="Calibri" panose="020F0502020204030204" pitchFamily="34" charset="0"/>
                <a:cs typeface="Arial" panose="020B0604020202020204" pitchFamily="34" charset="0"/>
              </a:rPr>
              <a:t>ew geospatial features</a:t>
            </a:r>
            <a:r>
              <a:rPr lang="en-US" sz="1200" dirty="0">
                <a:effectLst/>
                <a:latin typeface="Segoe UI" panose="020B0502040204020203" pitchFamily="34" charset="0"/>
                <a:ea typeface="DengXian" panose="02010600030101010101" pitchFamily="2" charset="-122"/>
                <a:cs typeface="Arial" panose="020B0604020202020204" pitchFamily="34" charset="0"/>
              </a:rPr>
              <a:t> make it easy to integrate location-based capabilities, add</a:t>
            </a:r>
            <a:r>
              <a:rPr lang="en-US" sz="1200" dirty="0">
                <a:solidFill>
                  <a:srgbClr val="000000"/>
                </a:solidFill>
                <a:effectLst/>
                <a:latin typeface="Segoe UI" panose="020B0502040204020203" pitchFamily="34" charset="0"/>
                <a:ea typeface="DengXian" panose="02010600030101010101" pitchFamily="2" charset="-122"/>
                <a:cs typeface="Arial" panose="020B0604020202020204" pitchFamily="34" charset="0"/>
              </a:rPr>
              <a:t> interactive maps, map current location of user, get dynamic address suggestions as you type and more.</a:t>
            </a:r>
            <a:endParaRPr lang="en-US" sz="12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7000"/>
              </a:lnSpc>
              <a:spcBef>
                <a:spcPts val="600"/>
              </a:spcBef>
              <a:spcAft>
                <a:spcPts val="600"/>
              </a:spcAft>
            </a:pPr>
            <a:r>
              <a:rPr lang="en-US" sz="1200" b="1" dirty="0">
                <a:solidFill>
                  <a:srgbClr val="000000"/>
                </a:solidFill>
                <a:effectLst/>
                <a:latin typeface="Segoe UI" panose="020B0502040204020203" pitchFamily="34" charset="0"/>
                <a:ea typeface="DengXian" panose="02010600030101010101" pitchFamily="2" charset="-122"/>
                <a:cs typeface="Arial" panose="020B0604020202020204" pitchFamily="34" charset="0"/>
              </a:rPr>
              <a:t>Add mixed reality experiences. </a:t>
            </a:r>
            <a:r>
              <a:rPr lang="en-US" sz="1200" dirty="0">
                <a:effectLst/>
                <a:latin typeface="Segoe UI" panose="020B0502040204020203" pitchFamily="34" charset="0"/>
                <a:ea typeface="DengXian" panose="02010600030101010101" pitchFamily="2" charset="-122"/>
                <a:cs typeface="Arial" panose="020B0604020202020204" pitchFamily="34" charset="0"/>
              </a:rPr>
              <a:t>Blend the physical word with the digital world using drag-and-drop components to communicate better with 3D models, check physical spaces against technical requirements, take measurements directly through an app, and more. </a:t>
            </a:r>
            <a:endParaRPr lang="en-US" sz="1200" dirty="0">
              <a:effectLst/>
              <a:latin typeface="Calibri" panose="020F0502020204030204" pitchFamily="34" charset="0"/>
              <a:ea typeface="DengXian" panose="02010600030101010101" pitchFamily="2" charset="-122"/>
              <a:cs typeface="Arial" panose="020B0604020202020204" pitchFamily="34" charset="0"/>
            </a:endParaRPr>
          </a:p>
          <a:p>
            <a:pPr marL="0" marR="0">
              <a:lnSpc>
                <a:spcPct val="106000"/>
              </a:lnSpc>
              <a:spcBef>
                <a:spcPts val="600"/>
              </a:spcBef>
              <a:spcAft>
                <a:spcPts val="600"/>
              </a:spcAft>
            </a:pPr>
            <a:r>
              <a:rPr lang="en-US" sz="1200" b="1" kern="0" dirty="0">
                <a:solidFill>
                  <a:srgbClr val="1A1A1F"/>
                </a:solidFill>
                <a:effectLst/>
                <a:latin typeface="Segoe UI" panose="020B0502040204020203" pitchFamily="34" charset="0"/>
                <a:ea typeface="DengXian Light" panose="02010600030101010101" pitchFamily="2" charset="-122"/>
                <a:cs typeface="Segoe UI" panose="020B0502040204020203" pitchFamily="34" charset="0"/>
              </a:rPr>
              <a:t>Develop low-code IoT solutions. </a:t>
            </a:r>
            <a:r>
              <a:rPr lang="en-US" sz="1200" b="0" kern="0" dirty="0">
                <a:solidFill>
                  <a:srgbClr val="1A1A1F"/>
                </a:solidFill>
                <a:effectLst/>
                <a:latin typeface="Segoe UI" panose="020B0502040204020203" pitchFamily="34" charset="0"/>
                <a:ea typeface="DengXian Light" panose="02010600030101010101" pitchFamily="2" charset="-122"/>
                <a:cs typeface="Segoe UI" panose="020B0502040204020203" pitchFamily="34" charset="0"/>
              </a:rPr>
              <a:t>U</a:t>
            </a:r>
            <a:r>
              <a:rPr lang="en-US" sz="1200" b="0" kern="0" dirty="0">
                <a:solidFill>
                  <a:srgbClr val="4C4C51"/>
                </a:solidFill>
                <a:effectLst/>
                <a:latin typeface="Segoe UI" panose="020B0502040204020203" pitchFamily="34" charset="0"/>
                <a:ea typeface="DengXian Light" panose="02010600030101010101" pitchFamily="2" charset="-122"/>
                <a:cs typeface="Segoe UI" panose="020B0502040204020203" pitchFamily="34" charset="0"/>
              </a:rPr>
              <a:t>se Azure to intake, process, analyze and store I</a:t>
            </a:r>
            <a:r>
              <a:rPr lang="en-US" sz="1200" b="0" kern="0" dirty="0">
                <a:solidFill>
                  <a:srgbClr val="4C4C51"/>
                </a:solidFill>
                <a:effectLst/>
                <a:latin typeface="Segoe UI" panose="020B0502040204020203" pitchFamily="34" charset="0"/>
                <a:ea typeface="DengXian Light" panose="02010600030101010101" pitchFamily="2" charset="-122"/>
                <a:cs typeface="Times New Roman" panose="02020603050405020304" pitchFamily="18" charset="0"/>
              </a:rPr>
              <a:t>oT</a:t>
            </a:r>
            <a:r>
              <a:rPr lang="en-US" sz="1200" b="0" kern="0" dirty="0">
                <a:solidFill>
                  <a:srgbClr val="4C4C51"/>
                </a:solidFill>
                <a:effectLst/>
                <a:latin typeface="Segoe UI" panose="020B0502040204020203" pitchFamily="34" charset="0"/>
                <a:ea typeface="DengXian Light" panose="02010600030101010101" pitchFamily="2" charset="-122"/>
                <a:cs typeface="Segoe UI" panose="020B0502040204020203" pitchFamily="34" charset="0"/>
              </a:rPr>
              <a:t> data, then visualize it in a Power App solution to provide instant insights into data.</a:t>
            </a:r>
            <a:endParaRPr lang="en-US" sz="1200" b="0" kern="0" dirty="0">
              <a:solidFill>
                <a:srgbClr val="7030A0"/>
              </a:solidFill>
              <a:effectLst/>
              <a:latin typeface="Segoe UI" panose="020B0502040204020203" pitchFamily="34" charset="0"/>
              <a:ea typeface="DengXian Light" panose="02010600030101010101" pitchFamily="2" charset="-122"/>
              <a:cs typeface="Times New Roman" panose="02020603050405020304" pitchFamily="18" charset="0"/>
            </a:endParaRPr>
          </a:p>
          <a:p>
            <a:pPr marL="0" marR="0">
              <a:lnSpc>
                <a:spcPct val="106000"/>
              </a:lnSpc>
              <a:spcBef>
                <a:spcPts val="600"/>
              </a:spcBef>
              <a:spcAft>
                <a:spcPts val="600"/>
              </a:spcAft>
            </a:pPr>
            <a:r>
              <a:rPr lang="en-US" sz="1200" b="0" kern="0" dirty="0">
                <a:solidFill>
                  <a:srgbClr val="171717"/>
                </a:solidFill>
                <a:effectLst/>
                <a:latin typeface="Segoe UI" panose="020B0502040204020203" pitchFamily="34" charset="0"/>
                <a:ea typeface="DengXian Light" panose="02010600030101010101" pitchFamily="2" charset="-122"/>
                <a:cs typeface="Segoe UI" panose="020B0502040204020203" pitchFamily="34" charset="0"/>
              </a:rPr>
              <a:t>Provide secure, external access to data. Create no-code, responsive websites with Power Apps portals to allow anyone inside or outside your organization to sign in, create and view data securely, or browse content anonymously.</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BD0B22C-53E4-F749-9B0C-AC2F36E8170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9538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 Platform is a unified platform of low-code tools </a:t>
            </a:r>
            <a:r>
              <a:rPr lang="en-US" sz="900" b="0" spc="-5" dirty="0">
                <a:solidFill>
                  <a:srgbClr val="000002"/>
                </a:solidFill>
                <a:cs typeface="Segoe UI Light"/>
              </a:rPr>
              <a:t>that spans Office </a:t>
            </a:r>
            <a:r>
              <a:rPr lang="en-US" sz="900" b="0" dirty="0">
                <a:solidFill>
                  <a:srgbClr val="000002"/>
                </a:solidFill>
                <a:cs typeface="Segoe UI Light"/>
              </a:rPr>
              <a:t>365, </a:t>
            </a:r>
            <a:r>
              <a:rPr lang="en-US" sz="900" b="0" spc="-5" dirty="0">
                <a:solidFill>
                  <a:srgbClr val="000002"/>
                </a:solidFill>
                <a:cs typeface="Segoe UI Light"/>
              </a:rPr>
              <a:t>Azure, </a:t>
            </a:r>
            <a:r>
              <a:rPr lang="en-US" sz="900" b="0" dirty="0">
                <a:solidFill>
                  <a:srgbClr val="000002"/>
                </a:solidFill>
                <a:cs typeface="Segoe UI Light"/>
              </a:rPr>
              <a:t>Dynamics 365, and </a:t>
            </a:r>
            <a:r>
              <a:rPr lang="en-US" sz="900" b="0" spc="-5" dirty="0">
                <a:solidFill>
                  <a:srgbClr val="000002"/>
                </a:solidFill>
                <a:cs typeface="Segoe UI Light"/>
              </a:rPr>
              <a:t>standalone applications helps you a</a:t>
            </a:r>
            <a:r>
              <a:rPr lang="en-US" sz="900" spc="0" dirty="0"/>
              <a:t>nalyze data, build solutions, automate processes, and create virtual agents to transform your business</a:t>
            </a:r>
            <a:r>
              <a:rPr lang="en-US" sz="900" i="0" spc="0" dirty="0"/>
              <a:t>. Power Platform is a rapid application development platform that enables citizen developers with limited coding abilities to innovate and build new solutions faster in an environment and user experience that feels like PowerPoint and Excel.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i="1" spc="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spc="0" dirty="0"/>
              <a:t>Additionally, Power Platform is a rapid application development and extensibility framework for professional developers. For the professional developer, Power Platform is the rapid application development platform and extensibility platform of choice because it</a:t>
            </a:r>
            <a:r>
              <a:rPr lang="en-US" sz="900" spc="0" dirty="0"/>
              <a:t> seamlessly integrates the high-speed capabilities of low-code tools and prebuilt components with no-cliffs extensibility across Azure and other professional development environments.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spc="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spc="0" dirty="0"/>
              <a:t>Power Platform is a transformative solution because it enables all kinds of developers and employees to collaborate and build solutions – whether no code, low code, or code first.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spc="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5463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latin typeface="Segoe UI Light" pitchFamily="34" charset="0"/>
                <a:ea typeface="+mn-ea"/>
                <a:cs typeface="+mn-cs"/>
              </a:rPr>
              <a:t>focus on how Power Apps is for everyone</a:t>
            </a:r>
          </a:p>
          <a:p>
            <a:endParaRPr lang="en-GB"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C45357E-B5A3-4431-8E3D-33FEA4617961}"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9399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Microsoft Power Platform is bigger than the sum of its parts. PowerApps, along with Power BI and Flow, makes up Microsoft Power Platform. This is an end-to-end platform for low-code and rapid development, for Office 365, Dynamics 365, Azure or your own custom app development or customization. </a:t>
            </a:r>
          </a:p>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rPr>
              <a:t>Dataverse, Data Connectors, and new AI Builder also are common building blocks across Microsoft Power Platform. </a:t>
            </a:r>
          </a:p>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505050"/>
              </a:solidFill>
              <a:effectLst/>
              <a:uLnTx/>
              <a:uFillTx/>
              <a:latin typeface="Segoe UI"/>
              <a:ea typeface="+mn-ea"/>
              <a:cs typeface="Segoe UI Semilight" panose="020B0402040204020203" pitchFamily="34" charset="0"/>
            </a:endParaRPr>
          </a:p>
          <a:p>
            <a:pPr lvl="0"/>
            <a:r>
              <a:rPr lang="en-US" sz="900" kern="1200" dirty="0">
                <a:solidFill>
                  <a:schemeClr val="tx1"/>
                </a:solidFill>
                <a:effectLst/>
                <a:latin typeface="Segoe UI Light" pitchFamily="34" charset="0"/>
                <a:ea typeface="+mn-ea"/>
                <a:cs typeface="+mn-cs"/>
              </a:rPr>
              <a:t>Dataverse is about connecting business data in a well-structured form that facilitates reasoning over it - But it’s not just your business application data</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Productivity and Collaboration data from Office 365, including email, calendars, phone calls, messaging </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Professional networks – LinkedIn for contacts, connections, skills, employment history </a:t>
            </a:r>
          </a:p>
          <a:p>
            <a:pPr marL="285750" lvl="0" indent="-285750">
              <a:buFont typeface="Arial" panose="020B0604020202020204" pitchFamily="34" charset="0"/>
              <a:buChar char="•"/>
            </a:pPr>
            <a:r>
              <a:rPr lang="en-US" sz="900" kern="1200" dirty="0">
                <a:solidFill>
                  <a:schemeClr val="tx1"/>
                </a:solidFill>
                <a:effectLst/>
                <a:latin typeface="Segoe UI Light" pitchFamily="34" charset="0"/>
                <a:ea typeface="+mn-ea"/>
                <a:cs typeface="+mn-cs"/>
              </a:rPr>
              <a:t>Other solutions and External data, such as our partnership with Adobe, we are now able to add the marketing data to our business graph, lighting up business processes to deliver truly personalized customer experiences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8/17/2022 1:41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85033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34.sv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jpeg"/><Relationship Id="rId1" Type="http://schemas.openxmlformats.org/officeDocument/2006/relationships/slideMaster" Target="../slideMasters/slideMaster4.xml"/><Relationship Id="rId4" Type="http://schemas.openxmlformats.org/officeDocument/2006/relationships/image" Target="../media/image36.sv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8" y="2249399"/>
            <a:ext cx="11055905" cy="4018683"/>
          </a:xfrm>
        </p:spPr>
        <p:txBody>
          <a:bodyPr wrap="square"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692466945"/>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358312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985641"/>
          </a:xfrm>
        </p:spPr>
        <p:txBody>
          <a:bodyPr>
            <a:spAutoFit/>
          </a:bodyPr>
          <a:lstStyle>
            <a:lvl1pPr>
              <a:defRPr sz="352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796860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623492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88064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056459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1985641"/>
          </a:xfrm>
        </p:spPr>
        <p:txBody>
          <a:bodyPr>
            <a:spAutoFit/>
          </a:bodyPr>
          <a:lstStyle>
            <a:lvl1pPr>
              <a:defRPr sz="352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85959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43760"/>
          </a:xfrm>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348112618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a:t>Title (Optional)</a:t>
            </a:r>
          </a:p>
        </p:txBody>
      </p:sp>
      <p:sp>
        <p:nvSpPr>
          <p:cNvPr id="8" name="Text Placeholder 7"/>
          <p:cNvSpPr>
            <a:spLocks noGrp="1"/>
          </p:cNvSpPr>
          <p:nvPr>
            <p:ph type="body" sz="quarter" idx="11" hasCustomPrompt="1"/>
          </p:nvPr>
        </p:nvSpPr>
        <p:spPr>
          <a:xfrm>
            <a:off x="0" y="1243014"/>
            <a:ext cx="12192000" cy="724121"/>
          </a:xfrm>
        </p:spPr>
        <p:txBody>
          <a:bodyPr lIns="393192" bIns="91440"/>
          <a:lstStyle>
            <a:lvl1pPr marL="0" indent="0">
              <a:buNone/>
              <a:defRPr>
                <a:solidFill>
                  <a:schemeClr val="accent5"/>
                </a:solidFill>
              </a:defRPr>
            </a:lvl1pPr>
            <a:lvl2pPr marL="457025"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157415"/>
            <a:ext cx="12192000" cy="4700587"/>
          </a:xfrm>
        </p:spPr>
        <p:txBody>
          <a:bodyPr lIns="393192" tIns="91440" bIns="91440">
            <a:normAutofit/>
          </a:bodyPr>
          <a:lstStyle>
            <a:lvl1pPr marL="0" indent="0">
              <a:buNone/>
              <a:defRPr sz="2000">
                <a:solidFill>
                  <a:schemeClr val="tx1"/>
                </a:solidFill>
              </a:defRPr>
            </a:lvl1pPr>
          </a:lstStyle>
          <a:p>
            <a:pPr lvl="0"/>
            <a:r>
              <a:rPr lang="en-US"/>
              <a:t>Body copy</a:t>
            </a:r>
          </a:p>
        </p:txBody>
      </p:sp>
    </p:spTree>
    <p:extLst>
      <p:ext uri="{BB962C8B-B14F-4D97-AF65-F5344CB8AC3E}">
        <p14:creationId xmlns:p14="http://schemas.microsoft.com/office/powerpoint/2010/main" val="251890068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7740822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7" y="228602"/>
            <a:ext cx="11296417" cy="60939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89077" y="1444752"/>
            <a:ext cx="11296417" cy="2235983"/>
          </a:xfrm>
        </p:spPr>
        <p:txBody>
          <a:bodyPr/>
          <a:lstStyle>
            <a:lvl1pPr>
              <a:lnSpc>
                <a:spcPct val="100000"/>
              </a:lnSpc>
              <a:spcBef>
                <a:spcPts val="1800"/>
              </a:spcBef>
              <a:defRPr/>
            </a:lvl1pPr>
            <a:lvl2pPr marL="1145982" indent="-393634" defTabSz="1250741">
              <a:lnSpc>
                <a:spcPct val="100000"/>
              </a:lnSpc>
              <a:spcBef>
                <a:spcPts val="600"/>
              </a:spcBef>
              <a:defRPr/>
            </a:lvl2pPr>
            <a:lvl3pPr marL="1661835" indent="-344430">
              <a:lnSpc>
                <a:spcPct val="100000"/>
              </a:lnSpc>
              <a:defRPr/>
            </a:lvl3pPr>
            <a:lvl4pPr marL="2118959" indent="-344430">
              <a:lnSpc>
                <a:spcPct val="100000"/>
              </a:lnSpc>
              <a:defRPr/>
            </a:lvl4pPr>
            <a:lvl5pPr marL="2574494" indent="-334907">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997282"/>
      </p:ext>
    </p:extLst>
  </p:cSld>
  <p:clrMapOvr>
    <a:masterClrMapping/>
  </p:clrMapOvr>
  <p:transition spd="slow">
    <p:push/>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Su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BF06C1E-BDCA-49C1-AFDC-7A85ACE307FF}"/>
              </a:ext>
            </a:extLst>
          </p:cNvPr>
          <p:cNvSpPr>
            <a:spLocks noGrp="1"/>
          </p:cNvSpPr>
          <p:nvPr>
            <p:ph type="body" sz="quarter" idx="10"/>
          </p:nvPr>
        </p:nvSpPr>
        <p:spPr>
          <a:xfrm>
            <a:off x="455995" y="1001876"/>
            <a:ext cx="11306469" cy="456215"/>
          </a:xfrm>
        </p:spPr>
        <p:txBody>
          <a:bodyPr/>
          <a:lstStyle>
            <a:lvl1pPr>
              <a:defRPr lang="en-US" sz="1961" kern="1200" dirty="0" smtClean="0">
                <a:solidFill>
                  <a:schemeClr val="tx2"/>
                </a:solidFill>
                <a:latin typeface="Segoe UI" panose="020B0502040204020203" pitchFamily="34" charset="0"/>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68817404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517064"/>
          </a:xfrm>
        </p:spPr>
        <p:txBody>
          <a:bodyPr/>
          <a:lstStyle>
            <a:lvl1pPr>
              <a:defRPr sz="3733"/>
            </a:lvl1pPr>
          </a:lstStyle>
          <a:p>
            <a:r>
              <a:rPr lang="en-US"/>
              <a:t>Click to edit Master title style</a:t>
            </a:r>
          </a:p>
        </p:txBody>
      </p:sp>
      <p:sp>
        <p:nvSpPr>
          <p:cNvPr id="3" name="Content Placeholder 2"/>
          <p:cNvSpPr>
            <a:spLocks noGrp="1"/>
          </p:cNvSpPr>
          <p:nvPr>
            <p:ph idx="1"/>
          </p:nvPr>
        </p:nvSpPr>
        <p:spPr>
          <a:xfrm>
            <a:off x="489077" y="1124744"/>
            <a:ext cx="11296417" cy="2099936"/>
          </a:xfrm>
        </p:spPr>
        <p:txBody>
          <a:bodyPr/>
          <a:lstStyle>
            <a:lvl1pPr marL="685686" indent="-685686">
              <a:lnSpc>
                <a:spcPct val="100000"/>
              </a:lnSpc>
              <a:spcBef>
                <a:spcPts val="1600"/>
              </a:spcBef>
              <a:buClr>
                <a:schemeClr val="tx1"/>
              </a:buClr>
              <a:buFont typeface="Wingdings" panose="05000000000000000000" pitchFamily="2" charset="2"/>
              <a:buChar char="§"/>
              <a:defRPr sz="3200"/>
            </a:lvl1pPr>
            <a:lvl2pPr marL="1527977" indent="-524846" defTabSz="1667654">
              <a:lnSpc>
                <a:spcPct val="100000"/>
              </a:lnSpc>
              <a:spcBef>
                <a:spcPts val="400"/>
              </a:spcBef>
              <a:buFont typeface="Wingdings" panose="05000000000000000000" pitchFamily="2" charset="2"/>
              <a:buChar char="§"/>
              <a:defRPr/>
            </a:lvl2pPr>
            <a:lvl3pPr marL="2215779" indent="-459240">
              <a:lnSpc>
                <a:spcPct val="100000"/>
              </a:lnSpc>
              <a:buFont typeface="Wingdings" panose="05000000000000000000" pitchFamily="2" charset="2"/>
              <a:buChar char="§"/>
              <a:defRPr/>
            </a:lvl3pPr>
            <a:lvl4pPr marL="2825278" indent="-459240">
              <a:lnSpc>
                <a:spcPct val="100000"/>
              </a:lnSpc>
              <a:buFont typeface="Wingdings" panose="05000000000000000000" pitchFamily="2" charset="2"/>
              <a:buChar char="§"/>
              <a:defRPr/>
            </a:lvl4pPr>
            <a:lvl5pPr marL="3432659" indent="-446542">
              <a:lnSpc>
                <a:spcPct val="100000"/>
              </a:lnSpc>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7705177"/>
      </p:ext>
    </p:extLst>
  </p:cSld>
  <p:clrMapOvr>
    <a:masterClrMapping/>
  </p:clrMapOvr>
  <p:transition spd="slow">
    <p:push/>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25" name="Picture Placeholder 22">
            <a:extLst>
              <a:ext uri="{FF2B5EF4-FFF2-40B4-BE49-F238E27FC236}">
                <a16:creationId xmlns:a16="http://schemas.microsoft.com/office/drawing/2014/main" id="{4F2BF4AF-5230-5043-BD04-D6DB90E8E61C}"/>
              </a:ext>
            </a:extLst>
          </p:cNvPr>
          <p:cNvSpPr>
            <a:spLocks noGrp="1"/>
          </p:cNvSpPr>
          <p:nvPr>
            <p:ph type="pic" sz="quarter" idx="24" hasCustomPrompt="1"/>
          </p:nvPr>
        </p:nvSpPr>
        <p:spPr>
          <a:xfrm>
            <a:off x="13335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26" name="Picture Placeholder 22">
            <a:extLst>
              <a:ext uri="{FF2B5EF4-FFF2-40B4-BE49-F238E27FC236}">
                <a16:creationId xmlns:a16="http://schemas.microsoft.com/office/drawing/2014/main" id="{2B23C36D-C7F4-D64D-9453-593840C84DD8}"/>
              </a:ext>
            </a:extLst>
          </p:cNvPr>
          <p:cNvSpPr>
            <a:spLocks noGrp="1"/>
          </p:cNvSpPr>
          <p:nvPr>
            <p:ph type="pic" sz="quarter" idx="25" hasCustomPrompt="1"/>
          </p:nvPr>
        </p:nvSpPr>
        <p:spPr>
          <a:xfrm>
            <a:off x="4610100"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27" name="Picture Placeholder 22">
            <a:extLst>
              <a:ext uri="{FF2B5EF4-FFF2-40B4-BE49-F238E27FC236}">
                <a16:creationId xmlns:a16="http://schemas.microsoft.com/office/drawing/2014/main" id="{4646E9FF-BF3F-9D49-A782-F9F86BA576AC}"/>
              </a:ext>
            </a:extLst>
          </p:cNvPr>
          <p:cNvSpPr>
            <a:spLocks noGrp="1"/>
          </p:cNvSpPr>
          <p:nvPr>
            <p:ph type="pic" sz="quarter" idx="26" hasCustomPrompt="1"/>
          </p:nvPr>
        </p:nvSpPr>
        <p:spPr>
          <a:xfrm>
            <a:off x="7887161" y="19451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28" name="Text Placeholder 3">
            <a:extLst>
              <a:ext uri="{FF2B5EF4-FFF2-40B4-BE49-F238E27FC236}">
                <a16:creationId xmlns:a16="http://schemas.microsoft.com/office/drawing/2014/main" id="{0951244D-BEDD-834F-A2AF-0DACC0856EC7}"/>
              </a:ext>
            </a:extLst>
          </p:cNvPr>
          <p:cNvSpPr>
            <a:spLocks noGrp="1"/>
          </p:cNvSpPr>
          <p:nvPr>
            <p:ph type="body" sz="quarter" idx="28" hasCustomPrompt="1"/>
          </p:nvPr>
        </p:nvSpPr>
        <p:spPr>
          <a:xfrm>
            <a:off x="13335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29" name="Text Placeholder 3">
            <a:extLst>
              <a:ext uri="{FF2B5EF4-FFF2-40B4-BE49-F238E27FC236}">
                <a16:creationId xmlns:a16="http://schemas.microsoft.com/office/drawing/2014/main" id="{AA8C1B34-7F6B-4047-98E3-A64347D71D63}"/>
              </a:ext>
            </a:extLst>
          </p:cNvPr>
          <p:cNvSpPr>
            <a:spLocks noGrp="1"/>
          </p:cNvSpPr>
          <p:nvPr>
            <p:ph type="body" sz="quarter" idx="29" hasCustomPrompt="1"/>
          </p:nvPr>
        </p:nvSpPr>
        <p:spPr>
          <a:xfrm>
            <a:off x="4610100"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0" name="Text Placeholder 3">
            <a:extLst>
              <a:ext uri="{FF2B5EF4-FFF2-40B4-BE49-F238E27FC236}">
                <a16:creationId xmlns:a16="http://schemas.microsoft.com/office/drawing/2014/main" id="{02ADFCF8-D901-434A-92A1-5D5EDCFA687B}"/>
              </a:ext>
            </a:extLst>
          </p:cNvPr>
          <p:cNvSpPr>
            <a:spLocks noGrp="1"/>
          </p:cNvSpPr>
          <p:nvPr>
            <p:ph type="body" sz="quarter" idx="30" hasCustomPrompt="1"/>
          </p:nvPr>
        </p:nvSpPr>
        <p:spPr>
          <a:xfrm>
            <a:off x="7887161" y="26036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1" name="Text Placeholder 3">
            <a:extLst>
              <a:ext uri="{FF2B5EF4-FFF2-40B4-BE49-F238E27FC236}">
                <a16:creationId xmlns:a16="http://schemas.microsoft.com/office/drawing/2014/main" id="{1ED87960-0830-8F42-A57A-D5422688AEC3}"/>
              </a:ext>
            </a:extLst>
          </p:cNvPr>
          <p:cNvSpPr>
            <a:spLocks noGrp="1"/>
          </p:cNvSpPr>
          <p:nvPr>
            <p:ph type="body" sz="quarter" idx="32" hasCustomPrompt="1"/>
          </p:nvPr>
        </p:nvSpPr>
        <p:spPr>
          <a:xfrm>
            <a:off x="13335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2" name="Text Placeholder 3">
            <a:extLst>
              <a:ext uri="{FF2B5EF4-FFF2-40B4-BE49-F238E27FC236}">
                <a16:creationId xmlns:a16="http://schemas.microsoft.com/office/drawing/2014/main" id="{6A98993B-4D00-DE4D-AB2C-040957EE1472}"/>
              </a:ext>
            </a:extLst>
          </p:cNvPr>
          <p:cNvSpPr>
            <a:spLocks noGrp="1"/>
          </p:cNvSpPr>
          <p:nvPr>
            <p:ph type="body" sz="quarter" idx="33" hasCustomPrompt="1"/>
          </p:nvPr>
        </p:nvSpPr>
        <p:spPr>
          <a:xfrm>
            <a:off x="4610100"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3" name="Text Placeholder 3">
            <a:extLst>
              <a:ext uri="{FF2B5EF4-FFF2-40B4-BE49-F238E27FC236}">
                <a16:creationId xmlns:a16="http://schemas.microsoft.com/office/drawing/2014/main" id="{2D65F315-5338-9943-A4A5-84646C562D0A}"/>
              </a:ext>
            </a:extLst>
          </p:cNvPr>
          <p:cNvSpPr>
            <a:spLocks noGrp="1"/>
          </p:cNvSpPr>
          <p:nvPr>
            <p:ph type="body" sz="quarter" idx="34" hasCustomPrompt="1"/>
          </p:nvPr>
        </p:nvSpPr>
        <p:spPr>
          <a:xfrm>
            <a:off x="7887161" y="29772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34" name="Picture Placeholder 22">
            <a:extLst>
              <a:ext uri="{FF2B5EF4-FFF2-40B4-BE49-F238E27FC236}">
                <a16:creationId xmlns:a16="http://schemas.microsoft.com/office/drawing/2014/main" id="{91BC1F83-8F48-834E-8A2E-7C1A26DA3F5D}"/>
              </a:ext>
            </a:extLst>
          </p:cNvPr>
          <p:cNvSpPr>
            <a:spLocks noGrp="1"/>
          </p:cNvSpPr>
          <p:nvPr>
            <p:ph type="pic" sz="quarter" idx="35" hasCustomPrompt="1"/>
          </p:nvPr>
        </p:nvSpPr>
        <p:spPr>
          <a:xfrm>
            <a:off x="13335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35" name="Picture Placeholder 22">
            <a:extLst>
              <a:ext uri="{FF2B5EF4-FFF2-40B4-BE49-F238E27FC236}">
                <a16:creationId xmlns:a16="http://schemas.microsoft.com/office/drawing/2014/main" id="{2ABF9046-AD0F-DF49-8CD8-8593BEF55531}"/>
              </a:ext>
            </a:extLst>
          </p:cNvPr>
          <p:cNvSpPr>
            <a:spLocks noGrp="1"/>
          </p:cNvSpPr>
          <p:nvPr>
            <p:ph type="pic" sz="quarter" idx="36" hasCustomPrompt="1"/>
          </p:nvPr>
        </p:nvSpPr>
        <p:spPr>
          <a:xfrm>
            <a:off x="4610100"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36" name="Picture Placeholder 22">
            <a:extLst>
              <a:ext uri="{FF2B5EF4-FFF2-40B4-BE49-F238E27FC236}">
                <a16:creationId xmlns:a16="http://schemas.microsoft.com/office/drawing/2014/main" id="{AEDD8213-E668-384A-835B-EC6DC8F8C888}"/>
              </a:ext>
            </a:extLst>
          </p:cNvPr>
          <p:cNvSpPr>
            <a:spLocks noGrp="1"/>
          </p:cNvSpPr>
          <p:nvPr>
            <p:ph type="pic" sz="quarter" idx="37" hasCustomPrompt="1"/>
          </p:nvPr>
        </p:nvSpPr>
        <p:spPr>
          <a:xfrm>
            <a:off x="7887161" y="4078700"/>
            <a:ext cx="640080" cy="640080"/>
          </a:xfrm>
        </p:spPr>
        <p:txBody>
          <a:bodyPr>
            <a:noAutofit/>
          </a:bodyPr>
          <a:lstStyle>
            <a:lvl1pPr>
              <a:defRPr sz="1600">
                <a:solidFill>
                  <a:schemeClr val="tx1"/>
                </a:solidFill>
              </a:defRPr>
            </a:lvl1pPr>
          </a:lstStyle>
          <a:p>
            <a:pPr marL="228600" marR="0" lvl="0" indent="-228600" algn="l" defTabSz="914400" rtl="0" eaLnBrk="1" fontAlgn="auto" latinLnBrk="0" hangingPunct="1">
              <a:lnSpc>
                <a:spcPct val="100000"/>
              </a:lnSpc>
              <a:spcBef>
                <a:spcPts val="1000"/>
              </a:spcBef>
              <a:spcAft>
                <a:spcPts val="0"/>
              </a:spcAft>
              <a:buClrTx/>
              <a:buSzTx/>
              <a:buFont typeface="Arial"/>
              <a:buNone/>
              <a:tabLst/>
              <a:defRPr/>
            </a:pPr>
            <a:r>
              <a:rPr lang="en-US"/>
              <a:t>icon</a:t>
            </a:r>
          </a:p>
        </p:txBody>
      </p:sp>
      <p:sp>
        <p:nvSpPr>
          <p:cNvPr id="37" name="Text Placeholder 3">
            <a:extLst>
              <a:ext uri="{FF2B5EF4-FFF2-40B4-BE49-F238E27FC236}">
                <a16:creationId xmlns:a16="http://schemas.microsoft.com/office/drawing/2014/main" id="{C1D4C38D-0773-9D47-BE18-10088592A360}"/>
              </a:ext>
            </a:extLst>
          </p:cNvPr>
          <p:cNvSpPr>
            <a:spLocks noGrp="1"/>
          </p:cNvSpPr>
          <p:nvPr>
            <p:ph type="body" sz="quarter" idx="38" hasCustomPrompt="1"/>
          </p:nvPr>
        </p:nvSpPr>
        <p:spPr>
          <a:xfrm>
            <a:off x="13335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8" name="Text Placeholder 3">
            <a:extLst>
              <a:ext uri="{FF2B5EF4-FFF2-40B4-BE49-F238E27FC236}">
                <a16:creationId xmlns:a16="http://schemas.microsoft.com/office/drawing/2014/main" id="{D7E7BC30-892F-944E-A770-12D888122AA0}"/>
              </a:ext>
            </a:extLst>
          </p:cNvPr>
          <p:cNvSpPr>
            <a:spLocks noGrp="1"/>
          </p:cNvSpPr>
          <p:nvPr>
            <p:ph type="body" sz="quarter" idx="39" hasCustomPrompt="1"/>
          </p:nvPr>
        </p:nvSpPr>
        <p:spPr>
          <a:xfrm>
            <a:off x="4610100"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39" name="Text Placeholder 3">
            <a:extLst>
              <a:ext uri="{FF2B5EF4-FFF2-40B4-BE49-F238E27FC236}">
                <a16:creationId xmlns:a16="http://schemas.microsoft.com/office/drawing/2014/main" id="{C6510C14-14BB-7E4D-B36A-5D05F632D015}"/>
              </a:ext>
            </a:extLst>
          </p:cNvPr>
          <p:cNvSpPr>
            <a:spLocks noGrp="1"/>
          </p:cNvSpPr>
          <p:nvPr>
            <p:ph type="body" sz="quarter" idx="40" hasCustomPrompt="1"/>
          </p:nvPr>
        </p:nvSpPr>
        <p:spPr>
          <a:xfrm>
            <a:off x="7887161" y="4737252"/>
            <a:ext cx="3017520" cy="373626"/>
          </a:xfrm>
        </p:spPr>
        <p:txBody>
          <a:bodyPr vert="horz" lIns="0" tIns="45720" rIns="0" bIns="0" rtlCol="0" anchor="b">
            <a:normAutofit/>
          </a:bodyPr>
          <a:lstStyle>
            <a:lvl1pPr>
              <a:defRPr lang="en-US" sz="1800" baseline="0" dirty="0"/>
            </a:lvl1pPr>
          </a:lstStyle>
          <a:p>
            <a:pPr marL="0" lvl="0" indent="0">
              <a:buNone/>
            </a:pPr>
            <a:r>
              <a:rPr lang="en-US"/>
              <a:t>Subtitle</a:t>
            </a:r>
          </a:p>
        </p:txBody>
      </p:sp>
      <p:sp>
        <p:nvSpPr>
          <p:cNvPr id="40" name="Text Placeholder 3">
            <a:extLst>
              <a:ext uri="{FF2B5EF4-FFF2-40B4-BE49-F238E27FC236}">
                <a16:creationId xmlns:a16="http://schemas.microsoft.com/office/drawing/2014/main" id="{44C04F68-3285-4A46-AB21-BB86135AB0ED}"/>
              </a:ext>
            </a:extLst>
          </p:cNvPr>
          <p:cNvSpPr>
            <a:spLocks noGrp="1"/>
          </p:cNvSpPr>
          <p:nvPr>
            <p:ph type="body" sz="quarter" idx="41" hasCustomPrompt="1"/>
          </p:nvPr>
        </p:nvSpPr>
        <p:spPr>
          <a:xfrm>
            <a:off x="13335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1" name="Text Placeholder 3">
            <a:extLst>
              <a:ext uri="{FF2B5EF4-FFF2-40B4-BE49-F238E27FC236}">
                <a16:creationId xmlns:a16="http://schemas.microsoft.com/office/drawing/2014/main" id="{1B70DEFE-381C-C94B-9437-184AA8E5E8C2}"/>
              </a:ext>
            </a:extLst>
          </p:cNvPr>
          <p:cNvSpPr>
            <a:spLocks noGrp="1"/>
          </p:cNvSpPr>
          <p:nvPr>
            <p:ph type="body" sz="quarter" idx="42" hasCustomPrompt="1"/>
          </p:nvPr>
        </p:nvSpPr>
        <p:spPr>
          <a:xfrm>
            <a:off x="4610100"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2" name="Text Placeholder 3">
            <a:extLst>
              <a:ext uri="{FF2B5EF4-FFF2-40B4-BE49-F238E27FC236}">
                <a16:creationId xmlns:a16="http://schemas.microsoft.com/office/drawing/2014/main" id="{47E60C72-8851-4E44-807A-ACDB9CB190F3}"/>
              </a:ext>
            </a:extLst>
          </p:cNvPr>
          <p:cNvSpPr>
            <a:spLocks noGrp="1"/>
          </p:cNvSpPr>
          <p:nvPr>
            <p:ph type="body" sz="quarter" idx="43" hasCustomPrompt="1"/>
          </p:nvPr>
        </p:nvSpPr>
        <p:spPr>
          <a:xfrm>
            <a:off x="7887161" y="5110878"/>
            <a:ext cx="3017520" cy="822614"/>
          </a:xfrm>
        </p:spPr>
        <p:txBody>
          <a:bodyPr lIns="0" tIns="91440" rIns="0" anchor="t">
            <a:normAutofit/>
          </a:bodyPr>
          <a:lstStyle>
            <a:lvl1pPr marL="0" indent="0">
              <a:buNone/>
              <a:defRPr sz="1200" b="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Text goes here</a:t>
            </a:r>
          </a:p>
        </p:txBody>
      </p:sp>
      <p:sp>
        <p:nvSpPr>
          <p:cNvPr id="43" name="Text Placeholder 3">
            <a:extLst>
              <a:ext uri="{FF2B5EF4-FFF2-40B4-BE49-F238E27FC236}">
                <a16:creationId xmlns:a16="http://schemas.microsoft.com/office/drawing/2014/main" id="{18D99BCD-FAE9-3042-965B-DDE31A5D1627}"/>
              </a:ext>
            </a:extLst>
          </p:cNvPr>
          <p:cNvSpPr>
            <a:spLocks noGrp="1"/>
          </p:cNvSpPr>
          <p:nvPr>
            <p:ph type="body" sz="quarter" idx="44" hasCustomPrompt="1"/>
          </p:nvPr>
        </p:nvSpPr>
        <p:spPr>
          <a:xfrm>
            <a:off x="9143999" y="5776638"/>
            <a:ext cx="2594269" cy="624161"/>
          </a:xfrm>
        </p:spPr>
        <p:txBody>
          <a:bodyPr tIns="91440" anchor="b">
            <a:normAutofit/>
          </a:bodyPr>
          <a:lstStyle>
            <a:lvl1pPr marL="0" indent="0" algn="r">
              <a:lnSpc>
                <a:spcPct val="100000"/>
              </a:lnSpc>
              <a:spcBef>
                <a:spcPts val="0"/>
              </a:spcBef>
              <a:buNone/>
              <a:defRPr sz="900" b="0" baseline="0">
                <a:solidFill>
                  <a:schemeClr val="accent6">
                    <a:lumMod val="75000"/>
                  </a:schemeClr>
                </a:solidFill>
                <a:latin typeface="Segoe UI" panose="020B0502040204020203" pitchFamily="34" charset="0"/>
                <a:ea typeface="Segoe UI" panose="020B0502040204020203" pitchFamily="34" charset="0"/>
                <a:cs typeface="Segoe UI" panose="020B0502040204020203" pitchFamily="34" charset="0"/>
              </a:defRPr>
            </a:lvl1pPr>
            <a:lvl2pPr marL="457200" indent="0">
              <a:buNone/>
              <a:defRPr/>
            </a:lvl2pPr>
          </a:lstStyle>
          <a:p>
            <a:pPr lvl="0"/>
            <a:r>
              <a:rPr lang="en-US"/>
              <a:t>Sources:</a:t>
            </a:r>
          </a:p>
          <a:p>
            <a:pPr lvl="0"/>
            <a:r>
              <a:rPr lang="en-US"/>
              <a:t>1.</a:t>
            </a:r>
          </a:p>
          <a:p>
            <a:pPr lvl="0"/>
            <a:r>
              <a:rPr lang="en-US"/>
              <a:t>2.</a:t>
            </a:r>
          </a:p>
          <a:p>
            <a:pPr lvl="0"/>
            <a:r>
              <a:rPr lang="en-US"/>
              <a:t>3.</a:t>
            </a:r>
          </a:p>
        </p:txBody>
      </p:sp>
      <p:sp>
        <p:nvSpPr>
          <p:cNvPr id="44" name="Text Placeholder 5">
            <a:extLst>
              <a:ext uri="{FF2B5EF4-FFF2-40B4-BE49-F238E27FC236}">
                <a16:creationId xmlns:a16="http://schemas.microsoft.com/office/drawing/2014/main" id="{07F288DE-0CA7-294F-A781-9F3D10F15799}"/>
              </a:ext>
            </a:extLst>
          </p:cNvPr>
          <p:cNvSpPr>
            <a:spLocks noGrp="1"/>
          </p:cNvSpPr>
          <p:nvPr>
            <p:ph type="body" sz="quarter" idx="10" hasCustomPrompt="1"/>
          </p:nvPr>
        </p:nvSpPr>
        <p:spPr>
          <a:xfrm>
            <a:off x="457200" y="1311482"/>
            <a:ext cx="8686800" cy="441117"/>
          </a:xfrm>
        </p:spPr>
        <p:txBody>
          <a:bodyPr vert="horz" lIns="0" tIns="0" rIns="0" bIns="0" rtlCol="0" anchor="t">
            <a:normAutofit/>
          </a:bodyPr>
          <a:lstStyle>
            <a:lvl1pPr>
              <a:defRPr kumimoji="0" lang="en-US" sz="1600" b="0" u="none" strike="noStrike" cap="none" spc="0" normalizeH="0" baseline="0" dirty="0">
                <a:ln>
                  <a:noFill/>
                </a:ln>
                <a:solidFill>
                  <a:prstClr val="black"/>
                </a:solidFill>
                <a:effectLst/>
                <a:uLnTx/>
                <a:uFillTx/>
                <a:latin typeface="Segoe UI" panose="020B0502040204020203" pitchFamily="34" charset="0"/>
                <a:cs typeface="Segoe UI" panose="020B0502040204020203" pitchFamily="34" charset="0"/>
              </a:defRPr>
            </a:lvl1pPr>
          </a:lstStyle>
          <a:p>
            <a:pPr marL="0" marR="0" lvl="0" indent="0" fontAlgn="auto">
              <a:lnSpc>
                <a:spcPct val="100000"/>
              </a:lnSpc>
              <a:spcBef>
                <a:spcPts val="0"/>
              </a:spcBef>
              <a:spcAft>
                <a:spcPts val="0"/>
              </a:spcAft>
              <a:buClrTx/>
              <a:buSzTx/>
              <a:buFontTx/>
              <a:buNone/>
              <a:tabLst/>
            </a:pPr>
            <a:r>
              <a:rPr lang="en-US"/>
              <a:t>Fourth level</a:t>
            </a:r>
          </a:p>
        </p:txBody>
      </p:sp>
      <p:sp>
        <p:nvSpPr>
          <p:cNvPr id="45" name="Title 1">
            <a:extLst>
              <a:ext uri="{FF2B5EF4-FFF2-40B4-BE49-F238E27FC236}">
                <a16:creationId xmlns:a16="http://schemas.microsoft.com/office/drawing/2014/main" id="{7E48A50E-43FB-3842-B169-DC008167959E}"/>
              </a:ext>
            </a:extLst>
          </p:cNvPr>
          <p:cNvSpPr>
            <a:spLocks noGrp="1"/>
          </p:cNvSpPr>
          <p:nvPr>
            <p:ph type="title"/>
          </p:nvPr>
        </p:nvSpPr>
        <p:spPr>
          <a:xfrm>
            <a:off x="457200" y="701882"/>
            <a:ext cx="8686800" cy="609600"/>
          </a:xfrm>
        </p:spPr>
        <p:txBody>
          <a:bodyPr vert="horz" lIns="0" tIns="0" rIns="0" bIns="0" rtlCol="0" anchor="ctr">
            <a:noAutofit/>
          </a:bodyPr>
          <a:lstStyle>
            <a:lvl1pPr algn="l" defTabSz="914400" rtl="0" eaLnBrk="1" latinLnBrk="0" hangingPunct="1">
              <a:lnSpc>
                <a:spcPct val="90000"/>
              </a:lnSpc>
              <a:spcBef>
                <a:spcPct val="0"/>
              </a:spcBef>
              <a:buNone/>
              <a:defRPr lang="en-US" sz="3600" b="0"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Click to edit Master title style</a:t>
            </a:r>
          </a:p>
        </p:txBody>
      </p:sp>
      <p:sp>
        <p:nvSpPr>
          <p:cNvPr id="46" name="Text Placeholder 5">
            <a:extLst>
              <a:ext uri="{FF2B5EF4-FFF2-40B4-BE49-F238E27FC236}">
                <a16:creationId xmlns:a16="http://schemas.microsoft.com/office/drawing/2014/main" id="{71941827-EC1D-3B4B-AACF-847A7A3BF541}"/>
              </a:ext>
            </a:extLst>
          </p:cNvPr>
          <p:cNvSpPr>
            <a:spLocks noGrp="1"/>
          </p:cNvSpPr>
          <p:nvPr>
            <p:ph type="body" sz="quarter" idx="13" hasCustomPrompt="1"/>
          </p:nvPr>
        </p:nvSpPr>
        <p:spPr>
          <a:xfrm>
            <a:off x="457200" y="457200"/>
            <a:ext cx="942887" cy="244682"/>
          </a:xfrm>
          <a:solidFill>
            <a:schemeClr val="accent2"/>
          </a:solidFill>
        </p:spPr>
        <p:txBody>
          <a:bodyPr vert="horz" wrap="none" lIns="91440" tIns="45720" rIns="91440" bIns="45720" rtlCol="0" anchor="ctr">
            <a:spAutoFit/>
          </a:bodyPr>
          <a:lstStyle>
            <a:lvl1pPr marL="0" indent="0">
              <a:buNone/>
              <a:defRPr lang="en-US" sz="1100" dirty="0"/>
            </a:lvl1pPr>
          </a:lstStyle>
          <a:p>
            <a:pPr marL="228600" lvl="0" indent="-228600"/>
            <a:r>
              <a:rPr lang="en-US"/>
              <a:t>Fourth level</a:t>
            </a:r>
          </a:p>
        </p:txBody>
      </p:sp>
    </p:spTree>
    <p:extLst>
      <p:ext uri="{BB962C8B-B14F-4D97-AF65-F5344CB8AC3E}">
        <p14:creationId xmlns:p14="http://schemas.microsoft.com/office/powerpoint/2010/main" val="280183215"/>
      </p:ext>
    </p:extLst>
  </p:cSld>
  <p:clrMapOvr>
    <a:masterClrMapping/>
  </p:clrMapOvr>
  <p:extLst>
    <p:ext uri="{DCECCB84-F9BA-43D5-87BE-67443E8EF086}">
      <p15:sldGuideLst xmlns:p15="http://schemas.microsoft.com/office/powerpoint/2012/main">
        <p15:guide id="4" orient="horz" pos="1224">
          <p15:clr>
            <a:srgbClr val="5ACBF0"/>
          </p15:clr>
        </p15:guide>
        <p15:guide id="7" pos="840">
          <p15:clr>
            <a:srgbClr val="5ACBF0"/>
          </p15:clr>
        </p15:guide>
        <p15:guide id="8" pos="4968">
          <p15:clr>
            <a:srgbClr val="5ACBF0"/>
          </p15:clr>
        </p15:guide>
        <p15:guide id="16" pos="2904">
          <p15:clr>
            <a:srgbClr val="5ACBF0"/>
          </p15:clr>
        </p15:guide>
        <p15:guide id="17" orient="horz" pos="256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B8A6641-1A8E-4013-A4C7-53C0560729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25899" y="6078822"/>
            <a:ext cx="1620000" cy="231491"/>
          </a:xfrm>
          <a:prstGeom prst="rect">
            <a:avLst/>
          </a:prstGeom>
        </p:spPr>
      </p:pic>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538162" y="547687"/>
            <a:ext cx="11107738" cy="498598"/>
          </a:xfrm>
        </p:spPr>
        <p:txBody>
          <a:bodyPr wrap="square" lIns="0" tIns="0" rIns="0" bIns="0">
            <a:spAutoFit/>
          </a:bodyPr>
          <a:lstStyle>
            <a:lvl1pPr marL="0" indent="0">
              <a:buNone/>
              <a:defRPr sz="36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538163" y="1414799"/>
            <a:ext cx="11107736" cy="4301789"/>
          </a:xfrm>
        </p:spPr>
        <p:txBody>
          <a:bodyPr lIns="0" tIns="0" rIns="0" bIns="0">
            <a:normAutofit/>
          </a:bodyPr>
          <a:lstStyle>
            <a:lvl1pPr marL="0" indent="0">
              <a:buNone/>
              <a:defRPr sz="220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Tree>
    <p:extLst>
      <p:ext uri="{BB962C8B-B14F-4D97-AF65-F5344CB8AC3E}">
        <p14:creationId xmlns:p14="http://schemas.microsoft.com/office/powerpoint/2010/main" val="341149367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568048" y="2249399"/>
            <a:ext cx="11055905" cy="4018683"/>
          </a:xfrm>
        </p:spPr>
        <p:txBody>
          <a:bodyPr wrap="square" anchor="ctr">
            <a:noAutofit/>
          </a:bodyPr>
          <a:lstStyle>
            <a:lvl1pPr marL="0" indent="0" algn="ctr">
              <a:lnSpc>
                <a:spcPct val="100000"/>
              </a:lnSpc>
              <a:buNone/>
              <a:defRPr sz="196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580637" y="1341223"/>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580663" y="691141"/>
            <a:ext cx="11043248" cy="748837"/>
          </a:xfrm>
          <a:prstGeom prst="rect">
            <a:avLst/>
          </a:prstGeom>
        </p:spPr>
        <p:txBody>
          <a:bodyPr vert="horz" wrap="square" lIns="0" tIns="164592" rIns="0" bIns="0" rtlCol="0" anchor="t">
            <a:noAutofit/>
          </a:bodyPr>
          <a:lstStyle>
            <a:lvl1pPr algn="ctr">
              <a:lnSpc>
                <a:spcPct val="100000"/>
              </a:lnSpc>
              <a:defRPr sz="3137">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57293265"/>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326062" y="0"/>
            <a:ext cx="6865937" cy="686593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a:stretch>
            <a:fillRect/>
          </a:stretch>
        </p:blipFill>
        <p:spPr>
          <a:xfrm>
            <a:off x="5335588" y="965103"/>
            <a:ext cx="6856412" cy="5136868"/>
          </a:xfrm>
          <a:prstGeom prst="rect">
            <a:avLst/>
          </a:prstGeom>
        </p:spPr>
      </p:pic>
    </p:spTree>
    <p:extLst>
      <p:ext uri="{BB962C8B-B14F-4D97-AF65-F5344CB8AC3E}">
        <p14:creationId xmlns:p14="http://schemas.microsoft.com/office/powerpoint/2010/main" val="39584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83064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4099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4950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8675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458203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4995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521387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88395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115111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708070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9659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7717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09877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684835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11274552" cy="1371600"/>
          </a:xfrm>
        </p:spPr>
        <p:txBody>
          <a:bodyPr/>
          <a:lstStyle/>
          <a:p>
            <a:r>
              <a:rPr lang="en-US"/>
              <a:t>Click to edit Master title style</a:t>
            </a:r>
          </a:p>
        </p:txBody>
      </p:sp>
      <p:sp>
        <p:nvSpPr>
          <p:cNvPr id="3" name="Content Placeholder 2"/>
          <p:cNvSpPr>
            <a:spLocks noGrp="1"/>
          </p:cNvSpPr>
          <p:nvPr>
            <p:ph idx="1"/>
          </p:nvPr>
        </p:nvSpPr>
        <p:spPr>
          <a:xfrm>
            <a:off x="457200" y="1855894"/>
            <a:ext cx="5413248" cy="454490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C24A3A5-AEC3-4D3C-B23F-33D3C8F09335}" type="datetimeFigureOut">
              <a:rPr lang="en-US" smtClean="0"/>
              <a:t>8/17/2022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C631FF-58BB-4A6E-8DF8-53935FA44373}" type="slidenum">
              <a:rPr lang="en-US" smtClean="0"/>
              <a:t>‹#›</a:t>
            </a:fld>
            <a:endParaRPr lang="en-US"/>
          </a:p>
        </p:txBody>
      </p:sp>
    </p:spTree>
    <p:extLst>
      <p:ext uri="{BB962C8B-B14F-4D97-AF65-F5344CB8AC3E}">
        <p14:creationId xmlns:p14="http://schemas.microsoft.com/office/powerpoint/2010/main" val="42079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Microso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3531" y="4598151"/>
            <a:ext cx="1711497" cy="365760"/>
          </a:xfrm>
          <a:prstGeom prst="rect">
            <a:avLst/>
          </a:prstGeom>
        </p:spPr>
      </p:pic>
      <p:sp>
        <p:nvSpPr>
          <p:cNvPr id="5" name="Text Box 3"/>
          <p:cNvSpPr txBox="1">
            <a:spLocks noChangeArrowheads="1"/>
          </p:cNvSpPr>
          <p:nvPr userDrawn="1"/>
        </p:nvSpPr>
        <p:spPr bwMode="blackWhite">
          <a:xfrm>
            <a:off x="562121" y="5340317"/>
            <a:ext cx="11067756" cy="851469"/>
          </a:xfrm>
          <a:prstGeom prst="rect">
            <a:avLst/>
          </a:prstGeom>
          <a:noFill/>
          <a:ln w="12700">
            <a:noFill/>
            <a:miter lim="800000"/>
            <a:headEnd type="none" w="sm" len="sm"/>
            <a:tailEnd type="none" w="sm" len="sm"/>
          </a:ln>
          <a:effectLst/>
        </p:spPr>
        <p:txBody>
          <a:bodyPr vert="horz" wrap="square" lIns="91393" tIns="45697" rIns="91393" bIns="45697" numCol="1" anchor="t" anchorCtr="0" compatLnSpc="1">
            <a:prstTxWarp prst="textNoShape">
              <a:avLst/>
            </a:prstTxWarp>
            <a:spAutoFit/>
          </a:bodyPr>
          <a:lstStyle/>
          <a:p>
            <a:pPr algn="l" defTabSz="913795" eaLnBrk="0" hangingPunct="0">
              <a:spcAft>
                <a:spcPts val="800"/>
              </a:spcAft>
            </a:pPr>
            <a:r>
              <a:rPr lang="en-US" sz="900" dirty="0">
                <a:solidFill>
                  <a:srgbClr val="737373">
                    <a:alpha val="99000"/>
                  </a:srgbClr>
                </a:solidFill>
                <a:cs typeface="Arial" charset="0"/>
              </a:rPr>
              <a:t>© 2022 Microsoft </a:t>
            </a:r>
          </a:p>
          <a:p>
            <a:pPr algn="l" defTabSz="913795" eaLnBrk="0" hangingPunct="0">
              <a:spcAft>
                <a:spcPts val="800"/>
              </a:spcAft>
            </a:pPr>
            <a:r>
              <a:rPr lang="en-US" sz="900" dirty="0">
                <a:solidFill>
                  <a:srgbClr val="737373">
                    <a:alpha val="99000"/>
                  </a:srgbClr>
                </a:solidFill>
                <a:cs typeface="Arial" charset="0"/>
              </a:rPr>
              <a:t>The information herein is for informational purposes only and represents the current view of Microsoft Corporation as of the date of this presentation. Because Microsoft must respond to changing </a:t>
            </a:r>
            <a:br>
              <a:rPr lang="en-US" sz="900" dirty="0">
                <a:solidFill>
                  <a:srgbClr val="737373">
                    <a:alpha val="99000"/>
                  </a:srgbClr>
                </a:solidFill>
                <a:cs typeface="Arial" charset="0"/>
              </a:rPr>
            </a:br>
            <a:r>
              <a:rPr lang="en-US" sz="900" dirty="0">
                <a:solidFill>
                  <a:srgbClr val="737373">
                    <a:alpha val="99000"/>
                  </a:srgbClr>
                </a:solidFill>
                <a:cs typeface="Arial" charset="0"/>
              </a:rPr>
              <a:t>market conditions, it should not be interpreted to be a commitment on the part of Microsoft, and Microsoft cannot guarantee the accuracy of any information provided after the date of this presentation.  </a:t>
            </a:r>
          </a:p>
          <a:p>
            <a:pPr algn="l" defTabSz="913795" eaLnBrk="0" hangingPunct="0">
              <a:spcAft>
                <a:spcPts val="800"/>
              </a:spcAft>
            </a:pPr>
            <a:r>
              <a:rPr lang="en-US" sz="900" dirty="0">
                <a:solidFill>
                  <a:srgbClr val="737373">
                    <a:alpha val="99000"/>
                  </a:srgbClr>
                </a:solidFill>
                <a:cs typeface="Arial" charset="0"/>
              </a:rPr>
              <a:t>Microsoft makes no warranties, express, implied or statutory, as to the information in this presentation.</a:t>
            </a:r>
          </a:p>
        </p:txBody>
      </p:sp>
    </p:spTree>
    <p:extLst>
      <p:ext uri="{BB962C8B-B14F-4D97-AF65-F5344CB8AC3E}">
        <p14:creationId xmlns:p14="http://schemas.microsoft.com/office/powerpoint/2010/main" val="1896264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3_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pic>
        <p:nvPicPr>
          <p:cNvPr id="10" name="MS logo gray - EMF" descr="Microsoft logo, gray text version">
            <a:extLst>
              <a:ext uri="{FF2B5EF4-FFF2-40B4-BE49-F238E27FC236}">
                <a16:creationId xmlns:a16="http://schemas.microsoft.com/office/drawing/2014/main" id="{E646AC3F-5B31-4328-ADCD-8FCA096AF7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304186" y="304483"/>
            <a:ext cx="1366440" cy="292608"/>
          </a:xfrm>
          <a:prstGeom prst="rect">
            <a:avLst/>
          </a:prstGeom>
        </p:spPr>
      </p:pic>
      <p:grpSp>
        <p:nvGrpSpPr>
          <p:cNvPr id="13" name="Group 12">
            <a:extLst>
              <a:ext uri="{FF2B5EF4-FFF2-40B4-BE49-F238E27FC236}">
                <a16:creationId xmlns:a16="http://schemas.microsoft.com/office/drawing/2014/main" id="{5EC67EE7-DF85-40E4-81E6-2AD5A50CDB4F}"/>
              </a:ext>
            </a:extLst>
          </p:cNvPr>
          <p:cNvGrpSpPr/>
          <p:nvPr userDrawn="1"/>
        </p:nvGrpSpPr>
        <p:grpSpPr>
          <a:xfrm>
            <a:off x="8889914" y="-1044781"/>
            <a:ext cx="3662371" cy="5637053"/>
            <a:chOff x="8889914" y="-1044781"/>
            <a:chExt cx="3662371" cy="5637053"/>
          </a:xfrm>
        </p:grpSpPr>
        <p:sp>
          <p:nvSpPr>
            <p:cNvPr id="14" name="Freeform: Shape 13">
              <a:extLst>
                <a:ext uri="{FF2B5EF4-FFF2-40B4-BE49-F238E27FC236}">
                  <a16:creationId xmlns:a16="http://schemas.microsoft.com/office/drawing/2014/main" id="{C3149510-BD65-48E0-AB86-9F4E52A60713}"/>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1BB35E73-1E8A-4FD3-BA3D-A7A9E46F0C69}"/>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A8ACDE7B-8F92-4A7C-8D04-3FAF6D4B7686}"/>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F5B8B5F1-BA6C-444A-91E2-E261BAED2CCA}"/>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18196312-FED2-46BB-824F-F4B7402BF7B4}"/>
                </a:ext>
              </a:extLst>
            </p:cNvPr>
            <p:cNvCxnSpPr/>
            <p:nvPr userDrawn="1"/>
          </p:nvCxnSpPr>
          <p:spPr>
            <a:xfrm rot="20461902">
              <a:off x="8889914" y="-332613"/>
              <a:ext cx="1270000" cy="3131595"/>
            </a:xfrm>
            <a:prstGeom prst="line">
              <a:avLst/>
            </a:prstGeom>
            <a:ln w="12700" cap="rnd">
              <a:solidFill>
                <a:srgbClr val="74277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BAD0ED-DBB4-4CA0-A337-C49568E053A3}"/>
                </a:ext>
              </a:extLst>
            </p:cNvPr>
            <p:cNvCxnSpPr/>
            <p:nvPr userDrawn="1"/>
          </p:nvCxnSpPr>
          <p:spPr>
            <a:xfrm rot="20461902">
              <a:off x="10700710" y="1460677"/>
              <a:ext cx="1270000" cy="3131595"/>
            </a:xfrm>
            <a:prstGeom prst="line">
              <a:avLst/>
            </a:prstGeom>
            <a:ln w="12700" cap="rnd">
              <a:solidFill>
                <a:srgbClr val="191919"/>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6713933-B0FC-4C3C-BCED-4138A952D8B8}"/>
                </a:ext>
              </a:extLst>
            </p:cNvPr>
            <p:cNvCxnSpPr>
              <a:cxnSpLocks/>
            </p:cNvCxnSpPr>
            <p:nvPr userDrawn="1"/>
          </p:nvCxnSpPr>
          <p:spPr>
            <a:xfrm rot="20461902">
              <a:off x="9098843" y="-1044781"/>
              <a:ext cx="807717" cy="2014296"/>
            </a:xfrm>
            <a:prstGeom prst="line">
              <a:avLst/>
            </a:prstGeom>
            <a:ln w="12700" cap="rnd">
              <a:solidFill>
                <a:srgbClr val="CD98D9"/>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8976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_Presentation Title screen">
    <p:spTree>
      <p:nvGrpSpPr>
        <p:cNvPr id="1" name=""/>
        <p:cNvGrpSpPr/>
        <p:nvPr/>
      </p:nvGrpSpPr>
      <p:grpSpPr>
        <a:xfrm>
          <a:off x="0" y="0"/>
          <a:ext cx="0" cy="0"/>
          <a:chOff x="0" y="0"/>
          <a:chExt cx="0" cy="0"/>
        </a:xfrm>
      </p:grpSpPr>
      <p:sp>
        <p:nvSpPr>
          <p:cNvPr id="54" name="Freeform: Shape 53">
            <a:extLst>
              <a:ext uri="{FF2B5EF4-FFF2-40B4-BE49-F238E27FC236}">
                <a16:creationId xmlns:a16="http://schemas.microsoft.com/office/drawing/2014/main" id="{5C71CC2C-F0D6-421B-A960-4FEAF20620B4}"/>
              </a:ext>
              <a:ext uri="{C183D7F6-B498-43B3-948B-1728B52AA6E4}">
                <adec:decorative xmlns:adec="http://schemas.microsoft.com/office/drawing/2017/decorative" val="1"/>
              </a:ext>
            </a:extLst>
          </p:cNvPr>
          <p:cNvSpPr/>
          <p:nvPr userDrawn="1"/>
        </p:nvSpPr>
        <p:spPr bwMode="auto">
          <a:xfrm>
            <a:off x="0" y="3"/>
            <a:ext cx="12584094" cy="6857998"/>
          </a:xfrm>
          <a:custGeom>
            <a:avLst/>
            <a:gdLst>
              <a:gd name="connsiteX0" fmla="*/ 0 w 12584094"/>
              <a:gd name="connsiteY0" fmla="*/ 0 h 6857998"/>
              <a:gd name="connsiteX1" fmla="*/ 1074058 w 12584094"/>
              <a:gd name="connsiteY1" fmla="*/ 0 h 6857998"/>
              <a:gd name="connsiteX2" fmla="*/ 6075434 w 12584094"/>
              <a:gd name="connsiteY2" fmla="*/ 0 h 6857998"/>
              <a:gd name="connsiteX3" fmla="*/ 7149493 w 12584094"/>
              <a:gd name="connsiteY3" fmla="*/ 0 h 6857998"/>
              <a:gd name="connsiteX4" fmla="*/ 12191999 w 12584094"/>
              <a:gd name="connsiteY4" fmla="*/ 6363208 h 6857998"/>
              <a:gd name="connsiteX5" fmla="*/ 12191999 w 12584094"/>
              <a:gd name="connsiteY5" fmla="*/ 6857997 h 6857998"/>
              <a:gd name="connsiteX6" fmla="*/ 12584093 w 12584094"/>
              <a:gd name="connsiteY6" fmla="*/ 6857997 h 6857998"/>
              <a:gd name="connsiteX7" fmla="*/ 12584094 w 12584094"/>
              <a:gd name="connsiteY7" fmla="*/ 6857998 h 6857998"/>
              <a:gd name="connsiteX8" fmla="*/ 11510036 w 12584094"/>
              <a:gd name="connsiteY8" fmla="*/ 6857998 h 6857998"/>
              <a:gd name="connsiteX9" fmla="*/ 1074058 w 12584094"/>
              <a:gd name="connsiteY9" fmla="*/ 6857998 h 6857998"/>
              <a:gd name="connsiteX10" fmla="*/ 0 w 12584094"/>
              <a:gd name="connsiteY10"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84094" h="6857998">
                <a:moveTo>
                  <a:pt x="0" y="0"/>
                </a:moveTo>
                <a:lnTo>
                  <a:pt x="1074058" y="0"/>
                </a:lnTo>
                <a:lnTo>
                  <a:pt x="6075434" y="0"/>
                </a:lnTo>
                <a:lnTo>
                  <a:pt x="7149493" y="0"/>
                </a:lnTo>
                <a:lnTo>
                  <a:pt x="12191999" y="6363208"/>
                </a:lnTo>
                <a:lnTo>
                  <a:pt x="12191999" y="6857997"/>
                </a:lnTo>
                <a:lnTo>
                  <a:pt x="12584093" y="6857997"/>
                </a:lnTo>
                <a:lnTo>
                  <a:pt x="12584094" y="6857998"/>
                </a:lnTo>
                <a:lnTo>
                  <a:pt x="11510036" y="6857998"/>
                </a:lnTo>
                <a:lnTo>
                  <a:pt x="1074058"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Microsoft Power Platform logo">
            <a:extLst>
              <a:ext uri="{FF2B5EF4-FFF2-40B4-BE49-F238E27FC236}">
                <a16:creationId xmlns:a16="http://schemas.microsoft.com/office/drawing/2014/main" id="{DAEA4FD6-CFFE-4665-9C7B-93C6B9B294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298450" y="293370"/>
            <a:ext cx="2997420" cy="302132"/>
          </a:xfrm>
          <a:prstGeom prst="rect">
            <a:avLst/>
          </a:prstGeom>
        </p:spPr>
      </p:pic>
      <p:grpSp>
        <p:nvGrpSpPr>
          <p:cNvPr id="4" name="Group 3">
            <a:extLst>
              <a:ext uri="{FF2B5EF4-FFF2-40B4-BE49-F238E27FC236}">
                <a16:creationId xmlns:a16="http://schemas.microsoft.com/office/drawing/2014/main" id="{BA2E4F08-23DC-481D-9261-DD1BB535816A}"/>
              </a:ext>
              <a:ext uri="{C183D7F6-B498-43B3-948B-1728B52AA6E4}">
                <adec:decorative xmlns:adec="http://schemas.microsoft.com/office/drawing/2017/decorative" val="1"/>
              </a:ext>
            </a:extLst>
          </p:cNvPr>
          <p:cNvGrpSpPr/>
          <p:nvPr userDrawn="1"/>
        </p:nvGrpSpPr>
        <p:grpSpPr>
          <a:xfrm>
            <a:off x="8300118" y="-445401"/>
            <a:ext cx="4293893" cy="6514619"/>
            <a:chOff x="8300118" y="-445401"/>
            <a:chExt cx="4293893" cy="6514619"/>
          </a:xfrm>
        </p:grpSpPr>
        <p:grpSp>
          <p:nvGrpSpPr>
            <p:cNvPr id="3" name="Group 2">
              <a:extLst>
                <a:ext uri="{FF2B5EF4-FFF2-40B4-BE49-F238E27FC236}">
                  <a16:creationId xmlns:a16="http://schemas.microsoft.com/office/drawing/2014/main" id="{2CFA41DA-7247-4093-8063-5EEAF380B757}"/>
                </a:ext>
              </a:extLst>
            </p:cNvPr>
            <p:cNvGrpSpPr/>
            <p:nvPr userDrawn="1"/>
          </p:nvGrpSpPr>
          <p:grpSpPr>
            <a:xfrm>
              <a:off x="8300118" y="-445401"/>
              <a:ext cx="3697645" cy="6514619"/>
              <a:chOff x="8300118" y="-445401"/>
              <a:chExt cx="3697645" cy="6514619"/>
            </a:xfrm>
          </p:grpSpPr>
          <p:sp>
            <p:nvSpPr>
              <p:cNvPr id="10" name="Freeform: Shape 9">
                <a:extLst>
                  <a:ext uri="{FF2B5EF4-FFF2-40B4-BE49-F238E27FC236}">
                    <a16:creationId xmlns:a16="http://schemas.microsoft.com/office/drawing/2014/main" id="{473735DE-E269-46B9-9952-14B2E6A4CB12}"/>
                  </a:ext>
                </a:extLst>
              </p:cNvPr>
              <p:cNvSpPr/>
              <p:nvPr userDrawn="1"/>
            </p:nvSpPr>
            <p:spPr bwMode="auto">
              <a:xfrm rot="20894098">
                <a:off x="8300118" y="-445401"/>
                <a:ext cx="3697645" cy="6514619"/>
              </a:xfrm>
              <a:custGeom>
                <a:avLst/>
                <a:gdLst>
                  <a:gd name="connsiteX0" fmla="*/ 3697645 w 3697645"/>
                  <a:gd name="connsiteY0" fmla="*/ 770123 h 6514619"/>
                  <a:gd name="connsiteX1" fmla="*/ 3697645 w 3697645"/>
                  <a:gd name="connsiteY1" fmla="*/ 4400406 h 6514619"/>
                  <a:gd name="connsiteX2" fmla="*/ 3257310 w 3697645"/>
                  <a:gd name="connsiteY2" fmla="*/ 6514619 h 6514619"/>
                  <a:gd name="connsiteX3" fmla="*/ 0 w 3697645"/>
                  <a:gd name="connsiteY3" fmla="*/ 0 h 6514619"/>
                </a:gdLst>
                <a:ahLst/>
                <a:cxnLst>
                  <a:cxn ang="0">
                    <a:pos x="connsiteX0" y="connsiteY0"/>
                  </a:cxn>
                  <a:cxn ang="0">
                    <a:pos x="connsiteX1" y="connsiteY1"/>
                  </a:cxn>
                  <a:cxn ang="0">
                    <a:pos x="connsiteX2" y="connsiteY2"/>
                  </a:cxn>
                  <a:cxn ang="0">
                    <a:pos x="connsiteX3" y="connsiteY3"/>
                  </a:cxn>
                </a:cxnLst>
                <a:rect l="l" t="t" r="r" b="b"/>
                <a:pathLst>
                  <a:path w="3697645" h="6514619">
                    <a:moveTo>
                      <a:pt x="3697645" y="770123"/>
                    </a:moveTo>
                    <a:lnTo>
                      <a:pt x="3697645" y="4400406"/>
                    </a:lnTo>
                    <a:lnTo>
                      <a:pt x="3257310" y="6514619"/>
                    </a:lnTo>
                    <a:lnTo>
                      <a:pt x="0" y="0"/>
                    </a:lnTo>
                    <a:close/>
                  </a:path>
                </a:pathLst>
              </a:cu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05019832-C66A-4D4E-B77F-FA5767A3C4A0}"/>
                  </a:ext>
                </a:extLst>
              </p:cNvPr>
              <p:cNvSpPr/>
              <p:nvPr userDrawn="1"/>
            </p:nvSpPr>
            <p:spPr bwMode="auto">
              <a:xfrm rot="20894098">
                <a:off x="8747237" y="-377839"/>
                <a:ext cx="3111760" cy="5769046"/>
              </a:xfrm>
              <a:custGeom>
                <a:avLst/>
                <a:gdLst>
                  <a:gd name="connsiteX0" fmla="*/ 0 w 3111760"/>
                  <a:gd name="connsiteY0" fmla="*/ 0 h 5769046"/>
                  <a:gd name="connsiteX1" fmla="*/ 3111760 w 3111760"/>
                  <a:gd name="connsiteY1" fmla="*/ 648099 h 5769046"/>
                  <a:gd name="connsiteX2" fmla="*/ 3111760 w 3111760"/>
                  <a:gd name="connsiteY2" fmla="*/ 4678001 h 5769046"/>
                  <a:gd name="connsiteX3" fmla="*/ 2884523 w 3111760"/>
                  <a:gd name="connsiteY3" fmla="*/ 5769046 h 5769046"/>
                </a:gdLst>
                <a:ahLst/>
                <a:cxnLst>
                  <a:cxn ang="0">
                    <a:pos x="connsiteX0" y="connsiteY0"/>
                  </a:cxn>
                  <a:cxn ang="0">
                    <a:pos x="connsiteX1" y="connsiteY1"/>
                  </a:cxn>
                  <a:cxn ang="0">
                    <a:pos x="connsiteX2" y="connsiteY2"/>
                  </a:cxn>
                  <a:cxn ang="0">
                    <a:pos x="connsiteX3" y="connsiteY3"/>
                  </a:cxn>
                </a:cxnLst>
                <a:rect l="l" t="t" r="r" b="b"/>
                <a:pathLst>
                  <a:path w="3111760" h="5769046">
                    <a:moveTo>
                      <a:pt x="0" y="0"/>
                    </a:moveTo>
                    <a:lnTo>
                      <a:pt x="3111760" y="648099"/>
                    </a:lnTo>
                    <a:lnTo>
                      <a:pt x="3111760" y="4678001"/>
                    </a:lnTo>
                    <a:lnTo>
                      <a:pt x="2884523" y="5769046"/>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A49C397B-9204-4319-AD50-0CCE2AC87657}"/>
                </a:ext>
              </a:extLst>
            </p:cNvPr>
            <p:cNvSpPr/>
            <p:nvPr userDrawn="1"/>
          </p:nvSpPr>
          <p:spPr bwMode="auto">
            <a:xfrm rot="20894098">
              <a:off x="9193522" y="-399296"/>
              <a:ext cx="3400489" cy="5009354"/>
            </a:xfrm>
            <a:custGeom>
              <a:avLst/>
              <a:gdLst>
                <a:gd name="connsiteX0" fmla="*/ 0 w 3400489"/>
                <a:gd name="connsiteY0" fmla="*/ 0 h 5009354"/>
                <a:gd name="connsiteX1" fmla="*/ 3400489 w 3400489"/>
                <a:gd name="connsiteY1" fmla="*/ 708233 h 5009354"/>
                <a:gd name="connsiteX2" fmla="*/ 2504677 w 3400489"/>
                <a:gd name="connsiteY2" fmla="*/ 5009354 h 5009354"/>
              </a:gdLst>
              <a:ahLst/>
              <a:cxnLst>
                <a:cxn ang="0">
                  <a:pos x="connsiteX0" y="connsiteY0"/>
                </a:cxn>
                <a:cxn ang="0">
                  <a:pos x="connsiteX1" y="connsiteY1"/>
                </a:cxn>
                <a:cxn ang="0">
                  <a:pos x="connsiteX2" y="connsiteY2"/>
                </a:cxn>
              </a:cxnLst>
              <a:rect l="l" t="t" r="r" b="b"/>
              <a:pathLst>
                <a:path w="3400489" h="5009354">
                  <a:moveTo>
                    <a:pt x="0" y="0"/>
                  </a:moveTo>
                  <a:lnTo>
                    <a:pt x="3400489" y="708233"/>
                  </a:lnTo>
                  <a:lnTo>
                    <a:pt x="2504677" y="500935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5896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1150" y="315628"/>
            <a:ext cx="11582400" cy="403137"/>
          </a:xfrm>
        </p:spPr>
        <p:txBody>
          <a:bodyPr wrap="square" lIns="0" tIns="0" rIns="0" bIns="0" anchor="ctr">
            <a:noAutofit/>
          </a:bodyPr>
          <a:lstStyle>
            <a:lvl1pPr>
              <a:lnSpc>
                <a:spcPts val="3137"/>
              </a:lnSpc>
              <a:defRPr sz="3200" strike="noStrike">
                <a:solidFill>
                  <a:schemeClr val="tx1"/>
                </a:solidFill>
                <a:latin typeface="+mj-lt"/>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666748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931347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482800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15432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816275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64625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717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7871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00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645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577385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4734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48314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96282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62149064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6630047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2203329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23012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2481520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19181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330655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86938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42901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27038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0377877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2032121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52417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1204639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E5AF99FA-ADA2-404F-9BC0-3C28AC348F5B}"/>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023511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31399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714812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751997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348338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47560000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62053944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521234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892793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010994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09459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242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2032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0058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77908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558911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969249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62331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2026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850485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449" y="619047"/>
            <a:ext cx="455362" cy="455362"/>
          </a:xfrm>
          <a:prstGeom prst="rect">
            <a:avLst/>
          </a:prstGeom>
        </p:spPr>
      </p:pic>
    </p:spTree>
    <p:extLst>
      <p:ext uri="{BB962C8B-B14F-4D97-AF65-F5344CB8AC3E}">
        <p14:creationId xmlns:p14="http://schemas.microsoft.com/office/powerpoint/2010/main" val="2912688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015446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558320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493569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843342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02215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39657" y="454050"/>
            <a:ext cx="785356" cy="7853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5724" y="610881"/>
            <a:ext cx="453222" cy="453222"/>
          </a:xfrm>
          <a:prstGeom prst="rect">
            <a:avLst/>
          </a:prstGeom>
        </p:spPr>
      </p:pic>
    </p:spTree>
    <p:extLst>
      <p:ext uri="{BB962C8B-B14F-4D97-AF65-F5344CB8AC3E}">
        <p14:creationId xmlns:p14="http://schemas.microsoft.com/office/powerpoint/2010/main" val="38383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820929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808796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821951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17751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897377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sp>
        <p:nvSpPr>
          <p:cNvPr id="54" name="Text Placeholder 4">
            <a:extLst>
              <a:ext uri="{FF2B5EF4-FFF2-40B4-BE49-F238E27FC236}">
                <a16:creationId xmlns:a16="http://schemas.microsoft.com/office/drawing/2014/main" id="{41286A60-DBF1-474B-A534-D805682512E9}"/>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17866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spTree>
    <p:extLst>
      <p:ext uri="{BB962C8B-B14F-4D97-AF65-F5344CB8AC3E}">
        <p14:creationId xmlns:p14="http://schemas.microsoft.com/office/powerpoint/2010/main" val="336805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0015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351202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538367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065692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5767" y="630160"/>
            <a:ext cx="457200" cy="457200"/>
          </a:xfrm>
          <a:prstGeom prst="rect">
            <a:avLst/>
          </a:prstGeom>
        </p:spPr>
      </p:pic>
    </p:spTree>
    <p:extLst>
      <p:ext uri="{BB962C8B-B14F-4D97-AF65-F5344CB8AC3E}">
        <p14:creationId xmlns:p14="http://schemas.microsoft.com/office/powerpoint/2010/main" val="2496426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2788470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2482896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4026252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452926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410135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35275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717136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
        <p:nvSpPr>
          <p:cNvPr id="4" name="Text Placeholder 4">
            <a:extLst>
              <a:ext uri="{FF2B5EF4-FFF2-40B4-BE49-F238E27FC236}">
                <a16:creationId xmlns:a16="http://schemas.microsoft.com/office/drawing/2014/main" id="{DC93858E-2B5B-4984-AE1C-5EDD0D9F17B1}"/>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9822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image" Target="../media/image22.png"/><Relationship Id="rId2" Type="http://schemas.openxmlformats.org/officeDocument/2006/relationships/slideLayout" Target="../slideLayouts/slideLayout116.xml"/><Relationship Id="rId16" Type="http://schemas.openxmlformats.org/officeDocument/2006/relationships/theme" Target="../theme/theme2.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theme" Target="../theme/theme3.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image" Target="../media/image24.emf"/></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75.xml"/><Relationship Id="rId21" Type="http://schemas.openxmlformats.org/officeDocument/2006/relationships/slideLayout" Target="../slideLayouts/slideLayout170.xml"/><Relationship Id="rId42" Type="http://schemas.openxmlformats.org/officeDocument/2006/relationships/slideLayout" Target="../slideLayouts/slideLayout191.xml"/><Relationship Id="rId47" Type="http://schemas.openxmlformats.org/officeDocument/2006/relationships/slideLayout" Target="../slideLayouts/slideLayout196.xml"/><Relationship Id="rId63" Type="http://schemas.openxmlformats.org/officeDocument/2006/relationships/slideLayout" Target="../slideLayouts/slideLayout212.xml"/><Relationship Id="rId68" Type="http://schemas.openxmlformats.org/officeDocument/2006/relationships/slideLayout" Target="../slideLayouts/slideLayout217.xml"/><Relationship Id="rId16" Type="http://schemas.openxmlformats.org/officeDocument/2006/relationships/slideLayout" Target="../slideLayouts/slideLayout16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37" Type="http://schemas.openxmlformats.org/officeDocument/2006/relationships/slideLayout" Target="../slideLayouts/slideLayout186.xml"/><Relationship Id="rId40" Type="http://schemas.openxmlformats.org/officeDocument/2006/relationships/slideLayout" Target="../slideLayouts/slideLayout189.xml"/><Relationship Id="rId45" Type="http://schemas.openxmlformats.org/officeDocument/2006/relationships/slideLayout" Target="../slideLayouts/slideLayout194.xml"/><Relationship Id="rId53" Type="http://schemas.openxmlformats.org/officeDocument/2006/relationships/slideLayout" Target="../slideLayouts/slideLayout202.xml"/><Relationship Id="rId58" Type="http://schemas.openxmlformats.org/officeDocument/2006/relationships/slideLayout" Target="../slideLayouts/slideLayout207.xml"/><Relationship Id="rId66" Type="http://schemas.openxmlformats.org/officeDocument/2006/relationships/slideLayout" Target="../slideLayouts/slideLayout215.xml"/><Relationship Id="rId74" Type="http://schemas.openxmlformats.org/officeDocument/2006/relationships/slideLayout" Target="../slideLayouts/slideLayout223.xml"/><Relationship Id="rId5" Type="http://schemas.openxmlformats.org/officeDocument/2006/relationships/slideLayout" Target="../slideLayouts/slideLayout154.xml"/><Relationship Id="rId61" Type="http://schemas.openxmlformats.org/officeDocument/2006/relationships/slideLayout" Target="../slideLayouts/slideLayout210.xml"/><Relationship Id="rId19" Type="http://schemas.openxmlformats.org/officeDocument/2006/relationships/slideLayout" Target="../slideLayouts/slideLayout16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35" Type="http://schemas.openxmlformats.org/officeDocument/2006/relationships/slideLayout" Target="../slideLayouts/slideLayout184.xml"/><Relationship Id="rId43" Type="http://schemas.openxmlformats.org/officeDocument/2006/relationships/slideLayout" Target="../slideLayouts/slideLayout192.xml"/><Relationship Id="rId48" Type="http://schemas.openxmlformats.org/officeDocument/2006/relationships/slideLayout" Target="../slideLayouts/slideLayout197.xml"/><Relationship Id="rId56" Type="http://schemas.openxmlformats.org/officeDocument/2006/relationships/slideLayout" Target="../slideLayouts/slideLayout205.xml"/><Relationship Id="rId64" Type="http://schemas.openxmlformats.org/officeDocument/2006/relationships/slideLayout" Target="../slideLayouts/slideLayout213.xml"/><Relationship Id="rId69" Type="http://schemas.openxmlformats.org/officeDocument/2006/relationships/slideLayout" Target="../slideLayouts/slideLayout218.xml"/><Relationship Id="rId77" Type="http://schemas.openxmlformats.org/officeDocument/2006/relationships/image" Target="../media/image30.svg"/><Relationship Id="rId8" Type="http://schemas.openxmlformats.org/officeDocument/2006/relationships/slideLayout" Target="../slideLayouts/slideLayout157.xml"/><Relationship Id="rId51" Type="http://schemas.openxmlformats.org/officeDocument/2006/relationships/slideLayout" Target="../slideLayouts/slideLayout200.xml"/><Relationship Id="rId72" Type="http://schemas.openxmlformats.org/officeDocument/2006/relationships/slideLayout" Target="../slideLayouts/slideLayout221.xml"/><Relationship Id="rId3" Type="http://schemas.openxmlformats.org/officeDocument/2006/relationships/slideLayout" Target="../slideLayouts/slideLayout152.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slideLayout" Target="../slideLayouts/slideLayout182.xml"/><Relationship Id="rId38" Type="http://schemas.openxmlformats.org/officeDocument/2006/relationships/slideLayout" Target="../slideLayouts/slideLayout187.xml"/><Relationship Id="rId46" Type="http://schemas.openxmlformats.org/officeDocument/2006/relationships/slideLayout" Target="../slideLayouts/slideLayout195.xml"/><Relationship Id="rId59" Type="http://schemas.openxmlformats.org/officeDocument/2006/relationships/slideLayout" Target="../slideLayouts/slideLayout208.xml"/><Relationship Id="rId67" Type="http://schemas.openxmlformats.org/officeDocument/2006/relationships/slideLayout" Target="../slideLayouts/slideLayout216.xml"/><Relationship Id="rId20" Type="http://schemas.openxmlformats.org/officeDocument/2006/relationships/slideLayout" Target="../slideLayouts/slideLayout169.xml"/><Relationship Id="rId41" Type="http://schemas.openxmlformats.org/officeDocument/2006/relationships/slideLayout" Target="../slideLayouts/slideLayout190.xml"/><Relationship Id="rId54" Type="http://schemas.openxmlformats.org/officeDocument/2006/relationships/slideLayout" Target="../slideLayouts/slideLayout203.xml"/><Relationship Id="rId62" Type="http://schemas.openxmlformats.org/officeDocument/2006/relationships/slideLayout" Target="../slideLayouts/slideLayout211.xml"/><Relationship Id="rId70" Type="http://schemas.openxmlformats.org/officeDocument/2006/relationships/slideLayout" Target="../slideLayouts/slideLayout219.xml"/><Relationship Id="rId75" Type="http://schemas.openxmlformats.org/officeDocument/2006/relationships/theme" Target="../theme/theme4.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36" Type="http://schemas.openxmlformats.org/officeDocument/2006/relationships/slideLayout" Target="../slideLayouts/slideLayout185.xml"/><Relationship Id="rId49" Type="http://schemas.openxmlformats.org/officeDocument/2006/relationships/slideLayout" Target="../slideLayouts/slideLayout198.xml"/><Relationship Id="rId57" Type="http://schemas.openxmlformats.org/officeDocument/2006/relationships/slideLayout" Target="../slideLayouts/slideLayout206.xml"/><Relationship Id="rId10" Type="http://schemas.openxmlformats.org/officeDocument/2006/relationships/slideLayout" Target="../slideLayouts/slideLayout159.xml"/><Relationship Id="rId31" Type="http://schemas.openxmlformats.org/officeDocument/2006/relationships/slideLayout" Target="../slideLayouts/slideLayout180.xml"/><Relationship Id="rId44" Type="http://schemas.openxmlformats.org/officeDocument/2006/relationships/slideLayout" Target="../slideLayouts/slideLayout193.xml"/><Relationship Id="rId52" Type="http://schemas.openxmlformats.org/officeDocument/2006/relationships/slideLayout" Target="../slideLayouts/slideLayout201.xml"/><Relationship Id="rId60" Type="http://schemas.openxmlformats.org/officeDocument/2006/relationships/slideLayout" Target="../slideLayouts/slideLayout209.xml"/><Relationship Id="rId65" Type="http://schemas.openxmlformats.org/officeDocument/2006/relationships/slideLayout" Target="../slideLayouts/slideLayout214.xml"/><Relationship Id="rId73" Type="http://schemas.openxmlformats.org/officeDocument/2006/relationships/slideLayout" Target="../slideLayouts/slideLayout222.xml"/><Relationship Id="rId78" Type="http://schemas.openxmlformats.org/officeDocument/2006/relationships/image" Target="../media/image31.emf"/><Relationship Id="rId4" Type="http://schemas.openxmlformats.org/officeDocument/2006/relationships/slideLayout" Target="../slideLayouts/slideLayout153.xml"/><Relationship Id="rId9" Type="http://schemas.openxmlformats.org/officeDocument/2006/relationships/slideLayout" Target="../slideLayouts/slideLayout158.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9" Type="http://schemas.openxmlformats.org/officeDocument/2006/relationships/slideLayout" Target="../slideLayouts/slideLayout188.xml"/><Relationship Id="rId34" Type="http://schemas.openxmlformats.org/officeDocument/2006/relationships/slideLayout" Target="../slideLayouts/slideLayout183.xml"/><Relationship Id="rId50" Type="http://schemas.openxmlformats.org/officeDocument/2006/relationships/slideLayout" Target="../slideLayouts/slideLayout199.xml"/><Relationship Id="rId55" Type="http://schemas.openxmlformats.org/officeDocument/2006/relationships/slideLayout" Target="../slideLayouts/slideLayout204.xml"/><Relationship Id="rId76" Type="http://schemas.openxmlformats.org/officeDocument/2006/relationships/image" Target="../media/image29.png"/><Relationship Id="rId7" Type="http://schemas.openxmlformats.org/officeDocument/2006/relationships/slideLayout" Target="../slideLayouts/slideLayout156.xml"/><Relationship Id="rId71" Type="http://schemas.openxmlformats.org/officeDocument/2006/relationships/slideLayout" Target="../slideLayouts/slideLayout220.xml"/><Relationship Id="rId2" Type="http://schemas.openxmlformats.org/officeDocument/2006/relationships/slideLayout" Target="../slideLayouts/slideLayout151.xml"/><Relationship Id="rId29" Type="http://schemas.openxmlformats.org/officeDocument/2006/relationships/slideLayout" Target="../slideLayouts/slideLayout1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509"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7" cstate="screen">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971744235"/>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61555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2"/>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9028878"/>
      </p:ext>
    </p:extLst>
  </p:cSld>
  <p:clrMap bg1="lt1" tx1="dk1" bg2="lt2" tx2="dk2" accent1="accent1" accent2="accent2" accent3="accent3" accent4="accent4" accent5="accent5" accent6="accent6" hlink="hlink" folHlink="folHlink"/>
  <p:sldLayoutIdLst>
    <p:sldLayoutId id="2147485414" r:id="rId1"/>
    <p:sldLayoutId id="2147485415" r:id="rId2"/>
    <p:sldLayoutId id="2147485416" r:id="rId3"/>
    <p:sldLayoutId id="2147485417" r:id="rId4"/>
    <p:sldLayoutId id="2147485418" r:id="rId5"/>
    <p:sldLayoutId id="2147485419" r:id="rId6"/>
    <p:sldLayoutId id="2147485420" r:id="rId7"/>
    <p:sldLayoutId id="2147485421" r:id="rId8"/>
    <p:sldLayoutId id="2147485422" r:id="rId9"/>
    <p:sldLayoutId id="2147485423" r:id="rId10"/>
    <p:sldLayoutId id="2147485424" r:id="rId11"/>
    <p:sldLayoutId id="2147485425" r:id="rId12"/>
    <p:sldLayoutId id="2147485426" r:id="rId13"/>
    <p:sldLayoutId id="2147485427" r:id="rId14"/>
    <p:sldLayoutId id="2147485428" r:id="rId15"/>
    <p:sldLayoutId id="2147485429" r:id="rId16"/>
    <p:sldLayoutId id="2147485430" r:id="rId17"/>
    <p:sldLayoutId id="2147485431" r:id="rId18"/>
    <p:sldLayoutId id="2147485432" r:id="rId19"/>
    <p:sldLayoutId id="2147485433" r:id="rId20"/>
  </p:sldLayoutIdLst>
  <p:transition>
    <p:fade/>
  </p:transition>
  <p:hf sldNum="0" hdr="0" ftr="0" dt="0"/>
  <p:txStyles>
    <p:titleStyle>
      <a:lvl1pPr algn="l" defTabSz="932742" rtl="0" eaLnBrk="1" latinLnBrk="0" hangingPunct="1">
        <a:lnSpc>
          <a:spcPct val="100000"/>
        </a:lnSpc>
        <a:spcBef>
          <a:spcPct val="0"/>
        </a:spcBef>
        <a:buNone/>
        <a:defRPr lang="en-US" sz="4000" b="0" kern="1200" cap="none" spc="-50" baseline="0" dirty="0" smtClean="0">
          <a:ln w="3175">
            <a:noFill/>
          </a:ln>
          <a:gradFill>
            <a:gsLst>
              <a:gs pos="1250">
                <a:schemeClr val="tx1"/>
              </a:gs>
              <a:gs pos="100000">
                <a:schemeClr val="tx1"/>
              </a:gs>
            </a:gsLst>
            <a:lin ang="5400000" scaled="0"/>
          </a:gra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cstate="print">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cstate="print">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446073305"/>
      </p:ext>
    </p:extLst>
  </p:cSld>
  <p:clrMap bg1="lt1" tx1="dk1" bg2="lt2" tx2="dk2" accent1="accent1" accent2="accent2" accent3="accent3" accent4="accent4" accent5="accent5" accent6="accent6" hlink="hlink" folHlink="folHlink"/>
  <p:sldLayoutIdLst>
    <p:sldLayoutId id="2147485435" r:id="rId1"/>
    <p:sldLayoutId id="2147485436" r:id="rId2"/>
    <p:sldLayoutId id="2147485437" r:id="rId3"/>
    <p:sldLayoutId id="2147485438" r:id="rId4"/>
    <p:sldLayoutId id="2147485439" r:id="rId5"/>
    <p:sldLayoutId id="2147485440" r:id="rId6"/>
    <p:sldLayoutId id="2147485441" r:id="rId7"/>
    <p:sldLayoutId id="2147485442" r:id="rId8"/>
    <p:sldLayoutId id="2147485443" r:id="rId9"/>
    <p:sldLayoutId id="2147485444" r:id="rId10"/>
    <p:sldLayoutId id="2147485445" r:id="rId11"/>
    <p:sldLayoutId id="2147485446" r:id="rId12"/>
    <p:sldLayoutId id="2147485447" r:id="rId13"/>
    <p:sldLayoutId id="2147485448" r:id="rId14"/>
    <p:sldLayoutId id="2147485449" r:id="rId15"/>
    <p:sldLayoutId id="2147485450" r:id="rId16"/>
    <p:sldLayoutId id="2147485451" r:id="rId17"/>
    <p:sldLayoutId id="2147485452" r:id="rId18"/>
    <p:sldLayoutId id="2147485453" r:id="rId19"/>
    <p:sldLayoutId id="2147485454" r:id="rId20"/>
    <p:sldLayoutId id="2147485455" r:id="rId21"/>
    <p:sldLayoutId id="2147485456" r:id="rId22"/>
    <p:sldLayoutId id="2147485457" r:id="rId23"/>
    <p:sldLayoutId id="2147485458" r:id="rId24"/>
    <p:sldLayoutId id="2147485459" r:id="rId25"/>
    <p:sldLayoutId id="2147485460" r:id="rId26"/>
    <p:sldLayoutId id="2147485461" r:id="rId27"/>
    <p:sldLayoutId id="2147485462" r:id="rId28"/>
    <p:sldLayoutId id="2147485463" r:id="rId29"/>
    <p:sldLayoutId id="2147485464" r:id="rId30"/>
    <p:sldLayoutId id="2147485465" r:id="rId31"/>
    <p:sldLayoutId id="2147485466" r:id="rId32"/>
    <p:sldLayoutId id="2147485467" r:id="rId33"/>
    <p:sldLayoutId id="2147485468" r:id="rId34"/>
    <p:sldLayoutId id="2147485469" r:id="rId35"/>
    <p:sldLayoutId id="2147485470" r:id="rId36"/>
    <p:sldLayoutId id="2147485471" r:id="rId37"/>
    <p:sldLayoutId id="2147485472" r:id="rId38"/>
    <p:sldLayoutId id="2147485473" r:id="rId39"/>
    <p:sldLayoutId id="2147485474" r:id="rId40"/>
    <p:sldLayoutId id="2147485475" r:id="rId41"/>
    <p:sldLayoutId id="2147485476" r:id="rId42"/>
    <p:sldLayoutId id="2147485477" r:id="rId43"/>
    <p:sldLayoutId id="2147485478" r:id="rId44"/>
    <p:sldLayoutId id="2147485479" r:id="rId45"/>
    <p:sldLayoutId id="2147485480" r:id="rId46"/>
    <p:sldLayoutId id="2147485481" r:id="rId47"/>
    <p:sldLayoutId id="2147485482" r:id="rId48"/>
    <p:sldLayoutId id="2147485483" r:id="rId49"/>
    <p:sldLayoutId id="2147485484" r:id="rId50"/>
    <p:sldLayoutId id="2147485485" r:id="rId51"/>
    <p:sldLayoutId id="2147485486" r:id="rId52"/>
    <p:sldLayoutId id="2147485487" r:id="rId53"/>
    <p:sldLayoutId id="2147485488" r:id="rId54"/>
    <p:sldLayoutId id="2147485489" r:id="rId55"/>
    <p:sldLayoutId id="2147485490" r:id="rId56"/>
    <p:sldLayoutId id="2147485491" r:id="rId57"/>
    <p:sldLayoutId id="2147485492" r:id="rId58"/>
    <p:sldLayoutId id="2147485493" r:id="rId59"/>
    <p:sldLayoutId id="2147485494" r:id="rId60"/>
    <p:sldLayoutId id="2147485495" r:id="rId61"/>
    <p:sldLayoutId id="2147485496" r:id="rId62"/>
    <p:sldLayoutId id="2147485497" r:id="rId63"/>
    <p:sldLayoutId id="2147485498" r:id="rId64"/>
    <p:sldLayoutId id="2147485499" r:id="rId65"/>
    <p:sldLayoutId id="2147485500" r:id="rId66"/>
    <p:sldLayoutId id="2147485501" r:id="rId67"/>
    <p:sldLayoutId id="2147485502" r:id="rId68"/>
    <p:sldLayoutId id="2147485503" r:id="rId69"/>
    <p:sldLayoutId id="2147485504" r:id="rId70"/>
    <p:sldLayoutId id="2147485505" r:id="rId71"/>
    <p:sldLayoutId id="2147485506" r:id="rId72"/>
    <p:sldLayoutId id="2147485507" r:id="rId73"/>
    <p:sldLayoutId id="2147485508"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8.xml"/></Relationships>
</file>

<file path=ppt/slides/_rels/slide1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117.xml"/><Relationship Id="rId6" Type="http://schemas.openxmlformats.org/officeDocument/2006/relationships/image" Target="../media/image66.png"/><Relationship Id="rId11" Type="http://schemas.openxmlformats.org/officeDocument/2006/relationships/image" Target="../media/image61.svg"/><Relationship Id="rId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64.png"/><Relationship Id="rId9" Type="http://schemas.openxmlformats.org/officeDocument/2006/relationships/image" Target="../media/image69.png"/></Relationships>
</file>

<file path=ppt/slides/_rels/slide1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28.xml"/></Relationships>
</file>

<file path=ppt/slides/_rels/slide1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svg"/><Relationship Id="rId12" Type="http://schemas.openxmlformats.org/officeDocument/2006/relationships/image" Target="../media/image57.png"/><Relationship Id="rId2" Type="http://schemas.openxmlformats.org/officeDocument/2006/relationships/notesSlide" Target="../notesSlides/notesSlide9.xml"/><Relationship Id="rId16" Type="http://schemas.openxmlformats.org/officeDocument/2006/relationships/image" Target="../media/image61.svg"/><Relationship Id="rId1" Type="http://schemas.openxmlformats.org/officeDocument/2006/relationships/slideLayout" Target="../slideLayouts/slideLayout129.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72.svg"/><Relationship Id="rId3" Type="http://schemas.openxmlformats.org/officeDocument/2006/relationships/image" Target="../media/image48.png"/><Relationship Id="rId7" Type="http://schemas.openxmlformats.org/officeDocument/2006/relationships/image" Target="../media/image52.svg"/><Relationship Id="rId12" Type="http://schemas.openxmlformats.org/officeDocument/2006/relationships/image" Target="../media/image71.png"/><Relationship Id="rId2" Type="http://schemas.openxmlformats.org/officeDocument/2006/relationships/notesSlide" Target="../notesSlides/notesSlide10.xml"/><Relationship Id="rId16" Type="http://schemas.openxmlformats.org/officeDocument/2006/relationships/image" Target="../media/image59.svg"/><Relationship Id="rId1" Type="http://schemas.openxmlformats.org/officeDocument/2006/relationships/slideLayout" Target="../slideLayouts/slideLayout11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58.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1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2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72.svg"/><Relationship Id="rId3" Type="http://schemas.openxmlformats.org/officeDocument/2006/relationships/image" Target="../media/image48.png"/><Relationship Id="rId7" Type="http://schemas.openxmlformats.org/officeDocument/2006/relationships/image" Target="../media/image52.svg"/><Relationship Id="rId12" Type="http://schemas.openxmlformats.org/officeDocument/2006/relationships/image" Target="../media/image71.png"/><Relationship Id="rId2" Type="http://schemas.openxmlformats.org/officeDocument/2006/relationships/notesSlide" Target="../notesSlides/notesSlide11.xml"/><Relationship Id="rId16" Type="http://schemas.openxmlformats.org/officeDocument/2006/relationships/image" Target="../media/image59.svg"/><Relationship Id="rId1" Type="http://schemas.openxmlformats.org/officeDocument/2006/relationships/slideLayout" Target="../slideLayouts/slideLayout11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58.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2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svg"/><Relationship Id="rId12" Type="http://schemas.openxmlformats.org/officeDocument/2006/relationships/image" Target="../media/image57.png"/><Relationship Id="rId2" Type="http://schemas.openxmlformats.org/officeDocument/2006/relationships/notesSlide" Target="../notesSlides/notesSlide2.xml"/><Relationship Id="rId16" Type="http://schemas.openxmlformats.org/officeDocument/2006/relationships/image" Target="../media/image61.svg"/><Relationship Id="rId1" Type="http://schemas.openxmlformats.org/officeDocument/2006/relationships/slideLayout" Target="../slideLayouts/slideLayout129.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svg"/></Relationships>
</file>

<file path=ppt/slides/_rels/slide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Mixed Reality Workshop</a:t>
            </a:r>
          </a:p>
        </p:txBody>
      </p:sp>
      <p:sp>
        <p:nvSpPr>
          <p:cNvPr id="5" name="Text Placeholder 4"/>
          <p:cNvSpPr>
            <a:spLocks noGrp="1"/>
          </p:cNvSpPr>
          <p:nvPr>
            <p:ph type="body" sz="quarter" idx="12"/>
          </p:nvPr>
        </p:nvSpPr>
        <p:spPr>
          <a:xfrm>
            <a:off x="584200" y="3962400"/>
            <a:ext cx="9144000" cy="338554"/>
          </a:xfrm>
        </p:spPr>
        <p:txBody>
          <a:bodyPr/>
          <a:lstStyle/>
          <a:p>
            <a:r>
              <a:rPr lang="en-US" dirty="0"/>
              <a:t>Speaker name</a:t>
            </a:r>
          </a:p>
        </p:txBody>
      </p:sp>
    </p:spTree>
    <p:extLst>
      <p:ext uri="{BB962C8B-B14F-4D97-AF65-F5344CB8AC3E}">
        <p14:creationId xmlns:p14="http://schemas.microsoft.com/office/powerpoint/2010/main" val="16470712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2FE21-D9D6-6F4F-BCC6-4B41935AC6E7}"/>
              </a:ext>
            </a:extLst>
          </p:cNvPr>
          <p:cNvSpPr>
            <a:spLocks noGrp="1"/>
          </p:cNvSpPr>
          <p:nvPr>
            <p:ph type="title"/>
          </p:nvPr>
        </p:nvSpPr>
        <p:spPr>
          <a:xfrm>
            <a:off x="588263" y="457200"/>
            <a:ext cx="11018520" cy="861774"/>
          </a:xfrm>
        </p:spPr>
        <p:txBody>
          <a:bodyPr/>
          <a:lstStyle/>
          <a:p>
            <a:r>
              <a:rPr lang="en-US"/>
              <a:t>Take your apps to the next level </a:t>
            </a:r>
            <a:br>
              <a:rPr lang="en-US"/>
            </a:br>
            <a:r>
              <a:rPr lang="en-US" sz="2000"/>
              <a:t>Enable citizen developers to work directly with pro developers for more advanced solutions </a:t>
            </a:r>
          </a:p>
        </p:txBody>
      </p:sp>
      <p:cxnSp>
        <p:nvCxnSpPr>
          <p:cNvPr id="95" name="Straight Connector 94">
            <a:extLst>
              <a:ext uri="{FF2B5EF4-FFF2-40B4-BE49-F238E27FC236}">
                <a16:creationId xmlns:a16="http://schemas.microsoft.com/office/drawing/2014/main" id="{138D0E29-E578-44E3-A230-B3518C51FA93}"/>
              </a:ext>
              <a:ext uri="{C183D7F6-B498-43B3-948B-1728B52AA6E4}">
                <adec:decorative xmlns:adec="http://schemas.microsoft.com/office/drawing/2017/decorative" val="1"/>
              </a:ext>
            </a:extLst>
          </p:cNvPr>
          <p:cNvCxnSpPr/>
          <p:nvPr/>
        </p:nvCxnSpPr>
        <p:spPr>
          <a:xfrm>
            <a:off x="1524" y="5980830"/>
            <a:ext cx="12188952" cy="0"/>
          </a:xfrm>
          <a:prstGeom prst="line">
            <a:avLst/>
          </a:prstGeom>
          <a:noFill/>
          <a:ln w="9525" cap="flat" cmpd="sng" algn="ctr">
            <a:solidFill>
              <a:schemeClr val="bg1">
                <a:lumMod val="85000"/>
              </a:schemeClr>
            </a:solidFill>
            <a:prstDash val="solid"/>
            <a:headEnd type="none"/>
            <a:tailEnd type="none"/>
          </a:ln>
          <a:effectLst/>
        </p:spPr>
      </p:cxnSp>
      <p:sp>
        <p:nvSpPr>
          <p:cNvPr id="96" name="Rectangle 95">
            <a:extLst>
              <a:ext uri="{FF2B5EF4-FFF2-40B4-BE49-F238E27FC236}">
                <a16:creationId xmlns:a16="http://schemas.microsoft.com/office/drawing/2014/main" id="{DE1B2AEF-0AA4-4312-951D-D2F227DDB875}"/>
              </a:ext>
              <a:ext uri="{C183D7F6-B498-43B3-948B-1728B52AA6E4}">
                <adec:decorative xmlns:adec="http://schemas.microsoft.com/office/drawing/2017/decorative" val="1"/>
              </a:ext>
            </a:extLst>
          </p:cNvPr>
          <p:cNvSpPr/>
          <p:nvPr/>
        </p:nvSpPr>
        <p:spPr bwMode="auto">
          <a:xfrm>
            <a:off x="58826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D2D2D2"/>
                </a:solidFill>
                <a:effectLst/>
                <a:uLnTx/>
                <a:uFillTx/>
                <a:latin typeface="Segoe UI Semibold"/>
                <a:ea typeface="+mn-ea"/>
                <a:cs typeface="Segoe UI" pitchFamily="34" charset="0"/>
              </a:rPr>
              <a:t>Build business apps faster, easier</a:t>
            </a:r>
          </a:p>
        </p:txBody>
      </p:sp>
      <p:sp>
        <p:nvSpPr>
          <p:cNvPr id="103" name="Rectangle 102">
            <a:extLst>
              <a:ext uri="{FF2B5EF4-FFF2-40B4-BE49-F238E27FC236}">
                <a16:creationId xmlns:a16="http://schemas.microsoft.com/office/drawing/2014/main" id="{84182D10-9E50-4252-AA72-0D1075087611}"/>
              </a:ext>
              <a:ext uri="{C183D7F6-B498-43B3-948B-1728B52AA6E4}">
                <adec:decorative xmlns:adec="http://schemas.microsoft.com/office/drawing/2017/decorative" val="1"/>
              </a:ext>
            </a:extLst>
          </p:cNvPr>
          <p:cNvSpPr/>
          <p:nvPr/>
        </p:nvSpPr>
        <p:spPr bwMode="auto">
          <a:xfrm>
            <a:off x="346862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Take your apps to the next level</a:t>
            </a:r>
          </a:p>
        </p:txBody>
      </p:sp>
      <p:grpSp>
        <p:nvGrpSpPr>
          <p:cNvPr id="104" name="Group 103">
            <a:extLst>
              <a:ext uri="{FF2B5EF4-FFF2-40B4-BE49-F238E27FC236}">
                <a16:creationId xmlns:a16="http://schemas.microsoft.com/office/drawing/2014/main" id="{45C04009-AD01-41BF-86FA-7CE3055166C0}"/>
              </a:ext>
              <a:ext uri="{C183D7F6-B498-43B3-948B-1728B52AA6E4}">
                <adec:decorative xmlns:adec="http://schemas.microsoft.com/office/drawing/2017/decorative" val="1"/>
              </a:ext>
            </a:extLst>
          </p:cNvPr>
          <p:cNvGrpSpPr/>
          <p:nvPr/>
        </p:nvGrpSpPr>
        <p:grpSpPr>
          <a:xfrm>
            <a:off x="3468623" y="6259948"/>
            <a:ext cx="297116" cy="297118"/>
            <a:chOff x="852215" y="4202879"/>
            <a:chExt cx="505172" cy="505175"/>
          </a:xfrm>
          <a:solidFill>
            <a:schemeClr val="accent5"/>
          </a:solidFill>
        </p:grpSpPr>
        <p:sp>
          <p:nvSpPr>
            <p:cNvPr id="105" name="Freeform 1074">
              <a:extLst>
                <a:ext uri="{FF2B5EF4-FFF2-40B4-BE49-F238E27FC236}">
                  <a16:creationId xmlns:a16="http://schemas.microsoft.com/office/drawing/2014/main" id="{3D8A4C85-F22F-4E8D-B646-1677CA41EE8E}"/>
                </a:ext>
              </a:extLst>
            </p:cNvPr>
            <p:cNvSpPr>
              <a:spLocks/>
            </p:cNvSpPr>
            <p:nvPr/>
          </p:nvSpPr>
          <p:spPr bwMode="auto">
            <a:xfrm>
              <a:off x="989032" y="4444940"/>
              <a:ext cx="31573" cy="263110"/>
            </a:xfrm>
            <a:custGeom>
              <a:avLst/>
              <a:gdLst>
                <a:gd name="T0" fmla="*/ 0 w 6"/>
                <a:gd name="T1" fmla="*/ 7 h 50"/>
                <a:gd name="T2" fmla="*/ 0 w 6"/>
                <a:gd name="T3" fmla="*/ 50 h 50"/>
                <a:gd name="T4" fmla="*/ 6 w 6"/>
                <a:gd name="T5" fmla="*/ 50 h 50"/>
                <a:gd name="T6" fmla="*/ 6 w 6"/>
                <a:gd name="T7" fmla="*/ 0 h 50"/>
                <a:gd name="T8" fmla="*/ 0 w 6"/>
                <a:gd name="T9" fmla="*/ 7 h 50"/>
              </a:gdLst>
              <a:ahLst/>
              <a:cxnLst>
                <a:cxn ang="0">
                  <a:pos x="T0" y="T1"/>
                </a:cxn>
                <a:cxn ang="0">
                  <a:pos x="T2" y="T3"/>
                </a:cxn>
                <a:cxn ang="0">
                  <a:pos x="T4" y="T5"/>
                </a:cxn>
                <a:cxn ang="0">
                  <a:pos x="T6" y="T7"/>
                </a:cxn>
                <a:cxn ang="0">
                  <a:pos x="T8" y="T9"/>
                </a:cxn>
              </a:cxnLst>
              <a:rect l="0" t="0" r="r" b="b"/>
              <a:pathLst>
                <a:path w="6" h="50">
                  <a:moveTo>
                    <a:pt x="0" y="7"/>
                  </a:moveTo>
                  <a:lnTo>
                    <a:pt x="0" y="50"/>
                  </a:lnTo>
                  <a:lnTo>
                    <a:pt x="6" y="50"/>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06" name="Freeform 1075">
              <a:extLst>
                <a:ext uri="{FF2B5EF4-FFF2-40B4-BE49-F238E27FC236}">
                  <a16:creationId xmlns:a16="http://schemas.microsoft.com/office/drawing/2014/main" id="{76372DA8-12CA-420C-A7A5-F441727C8DCF}"/>
                </a:ext>
              </a:extLst>
            </p:cNvPr>
            <p:cNvSpPr>
              <a:spLocks/>
            </p:cNvSpPr>
            <p:nvPr/>
          </p:nvSpPr>
          <p:spPr bwMode="auto">
            <a:xfrm>
              <a:off x="852215" y="4581758"/>
              <a:ext cx="36837" cy="126293"/>
            </a:xfrm>
            <a:custGeom>
              <a:avLst/>
              <a:gdLst>
                <a:gd name="T0" fmla="*/ 0 w 7"/>
                <a:gd name="T1" fmla="*/ 6 h 24"/>
                <a:gd name="T2" fmla="*/ 0 w 7"/>
                <a:gd name="T3" fmla="*/ 24 h 24"/>
                <a:gd name="T4" fmla="*/ 7 w 7"/>
                <a:gd name="T5" fmla="*/ 24 h 24"/>
                <a:gd name="T6" fmla="*/ 7 w 7"/>
                <a:gd name="T7" fmla="*/ 0 h 24"/>
                <a:gd name="T8" fmla="*/ 0 w 7"/>
                <a:gd name="T9" fmla="*/ 6 h 24"/>
              </a:gdLst>
              <a:ahLst/>
              <a:cxnLst>
                <a:cxn ang="0">
                  <a:pos x="T0" y="T1"/>
                </a:cxn>
                <a:cxn ang="0">
                  <a:pos x="T2" y="T3"/>
                </a:cxn>
                <a:cxn ang="0">
                  <a:pos x="T4" y="T5"/>
                </a:cxn>
                <a:cxn ang="0">
                  <a:pos x="T6" y="T7"/>
                </a:cxn>
                <a:cxn ang="0">
                  <a:pos x="T8" y="T9"/>
                </a:cxn>
              </a:cxnLst>
              <a:rect l="0" t="0" r="r" b="b"/>
              <a:pathLst>
                <a:path w="7" h="24">
                  <a:moveTo>
                    <a:pt x="0" y="6"/>
                  </a:moveTo>
                  <a:lnTo>
                    <a:pt x="0" y="24"/>
                  </a:lnTo>
                  <a:lnTo>
                    <a:pt x="7" y="24"/>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07" name="Freeform 1076">
              <a:extLst>
                <a:ext uri="{FF2B5EF4-FFF2-40B4-BE49-F238E27FC236}">
                  <a16:creationId xmlns:a16="http://schemas.microsoft.com/office/drawing/2014/main" id="{821535A8-B8D9-4F10-8E7A-A9D34910482A}"/>
                </a:ext>
              </a:extLst>
            </p:cNvPr>
            <p:cNvSpPr>
              <a:spLocks/>
            </p:cNvSpPr>
            <p:nvPr/>
          </p:nvSpPr>
          <p:spPr bwMode="auto">
            <a:xfrm>
              <a:off x="1052179" y="4381794"/>
              <a:ext cx="36837" cy="326257"/>
            </a:xfrm>
            <a:custGeom>
              <a:avLst/>
              <a:gdLst>
                <a:gd name="T0" fmla="*/ 0 w 7"/>
                <a:gd name="T1" fmla="*/ 6 h 62"/>
                <a:gd name="T2" fmla="*/ 0 w 7"/>
                <a:gd name="T3" fmla="*/ 62 h 62"/>
                <a:gd name="T4" fmla="*/ 7 w 7"/>
                <a:gd name="T5" fmla="*/ 62 h 62"/>
                <a:gd name="T6" fmla="*/ 7 w 7"/>
                <a:gd name="T7" fmla="*/ 0 h 62"/>
                <a:gd name="T8" fmla="*/ 0 w 7"/>
                <a:gd name="T9" fmla="*/ 6 h 62"/>
              </a:gdLst>
              <a:ahLst/>
              <a:cxnLst>
                <a:cxn ang="0">
                  <a:pos x="T0" y="T1"/>
                </a:cxn>
                <a:cxn ang="0">
                  <a:pos x="T2" y="T3"/>
                </a:cxn>
                <a:cxn ang="0">
                  <a:pos x="T4" y="T5"/>
                </a:cxn>
                <a:cxn ang="0">
                  <a:pos x="T6" y="T7"/>
                </a:cxn>
                <a:cxn ang="0">
                  <a:pos x="T8" y="T9"/>
                </a:cxn>
              </a:cxnLst>
              <a:rect l="0" t="0" r="r" b="b"/>
              <a:pathLst>
                <a:path w="7" h="62">
                  <a:moveTo>
                    <a:pt x="0" y="6"/>
                  </a:moveTo>
                  <a:lnTo>
                    <a:pt x="0" y="62"/>
                  </a:lnTo>
                  <a:lnTo>
                    <a:pt x="7" y="62"/>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08" name="Freeform 1077">
              <a:extLst>
                <a:ext uri="{FF2B5EF4-FFF2-40B4-BE49-F238E27FC236}">
                  <a16:creationId xmlns:a16="http://schemas.microsoft.com/office/drawing/2014/main" id="{64520FDD-10C8-41EC-B26C-AC7F71EC2DF7}"/>
                </a:ext>
              </a:extLst>
            </p:cNvPr>
            <p:cNvSpPr>
              <a:spLocks/>
            </p:cNvSpPr>
            <p:nvPr/>
          </p:nvSpPr>
          <p:spPr bwMode="auto">
            <a:xfrm>
              <a:off x="920622" y="4513351"/>
              <a:ext cx="31573" cy="194703"/>
            </a:xfrm>
            <a:custGeom>
              <a:avLst/>
              <a:gdLst>
                <a:gd name="T0" fmla="*/ 0 w 6"/>
                <a:gd name="T1" fmla="*/ 7 h 37"/>
                <a:gd name="T2" fmla="*/ 0 w 6"/>
                <a:gd name="T3" fmla="*/ 37 h 37"/>
                <a:gd name="T4" fmla="*/ 6 w 6"/>
                <a:gd name="T5" fmla="*/ 37 h 37"/>
                <a:gd name="T6" fmla="*/ 6 w 6"/>
                <a:gd name="T7" fmla="*/ 0 h 37"/>
                <a:gd name="T8" fmla="*/ 0 w 6"/>
                <a:gd name="T9" fmla="*/ 7 h 37"/>
              </a:gdLst>
              <a:ahLst/>
              <a:cxnLst>
                <a:cxn ang="0">
                  <a:pos x="T0" y="T1"/>
                </a:cxn>
                <a:cxn ang="0">
                  <a:pos x="T2" y="T3"/>
                </a:cxn>
                <a:cxn ang="0">
                  <a:pos x="T4" y="T5"/>
                </a:cxn>
                <a:cxn ang="0">
                  <a:pos x="T6" y="T7"/>
                </a:cxn>
                <a:cxn ang="0">
                  <a:pos x="T8" y="T9"/>
                </a:cxn>
              </a:cxnLst>
              <a:rect l="0" t="0" r="r" b="b"/>
              <a:pathLst>
                <a:path w="6" h="37">
                  <a:moveTo>
                    <a:pt x="0" y="7"/>
                  </a:moveTo>
                  <a:lnTo>
                    <a:pt x="0" y="37"/>
                  </a:lnTo>
                  <a:lnTo>
                    <a:pt x="6" y="37"/>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09" name="Freeform 1078">
              <a:extLst>
                <a:ext uri="{FF2B5EF4-FFF2-40B4-BE49-F238E27FC236}">
                  <a16:creationId xmlns:a16="http://schemas.microsoft.com/office/drawing/2014/main" id="{F7D217B7-0C6D-4A3A-A9A6-1AB2B0EE843E}"/>
                </a:ext>
              </a:extLst>
            </p:cNvPr>
            <p:cNvSpPr>
              <a:spLocks/>
            </p:cNvSpPr>
            <p:nvPr/>
          </p:nvSpPr>
          <p:spPr bwMode="auto">
            <a:xfrm>
              <a:off x="1257403" y="4344960"/>
              <a:ext cx="31573" cy="363094"/>
            </a:xfrm>
            <a:custGeom>
              <a:avLst/>
              <a:gdLst>
                <a:gd name="T0" fmla="*/ 0 w 6"/>
                <a:gd name="T1" fmla="*/ 7 h 69"/>
                <a:gd name="T2" fmla="*/ 0 w 6"/>
                <a:gd name="T3" fmla="*/ 69 h 69"/>
                <a:gd name="T4" fmla="*/ 6 w 6"/>
                <a:gd name="T5" fmla="*/ 69 h 69"/>
                <a:gd name="T6" fmla="*/ 6 w 6"/>
                <a:gd name="T7" fmla="*/ 0 h 69"/>
                <a:gd name="T8" fmla="*/ 0 w 6"/>
                <a:gd name="T9" fmla="*/ 7 h 69"/>
              </a:gdLst>
              <a:ahLst/>
              <a:cxnLst>
                <a:cxn ang="0">
                  <a:pos x="T0" y="T1"/>
                </a:cxn>
                <a:cxn ang="0">
                  <a:pos x="T2" y="T3"/>
                </a:cxn>
                <a:cxn ang="0">
                  <a:pos x="T4" y="T5"/>
                </a:cxn>
                <a:cxn ang="0">
                  <a:pos x="T6" y="T7"/>
                </a:cxn>
                <a:cxn ang="0">
                  <a:pos x="T8" y="T9"/>
                </a:cxn>
              </a:cxnLst>
              <a:rect l="0" t="0" r="r" b="b"/>
              <a:pathLst>
                <a:path w="6" h="69">
                  <a:moveTo>
                    <a:pt x="0" y="7"/>
                  </a:moveTo>
                  <a:lnTo>
                    <a:pt x="0" y="69"/>
                  </a:lnTo>
                  <a:lnTo>
                    <a:pt x="6" y="69"/>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10" name="Freeform 1079">
              <a:extLst>
                <a:ext uri="{FF2B5EF4-FFF2-40B4-BE49-F238E27FC236}">
                  <a16:creationId xmlns:a16="http://schemas.microsoft.com/office/drawing/2014/main" id="{B6C095DB-4929-41A6-929D-D7BD5E04AC2B}"/>
                </a:ext>
              </a:extLst>
            </p:cNvPr>
            <p:cNvSpPr>
              <a:spLocks/>
            </p:cNvSpPr>
            <p:nvPr/>
          </p:nvSpPr>
          <p:spPr bwMode="auto">
            <a:xfrm>
              <a:off x="1188996" y="4413367"/>
              <a:ext cx="31573" cy="294684"/>
            </a:xfrm>
            <a:custGeom>
              <a:avLst/>
              <a:gdLst>
                <a:gd name="T0" fmla="*/ 0 w 6"/>
                <a:gd name="T1" fmla="*/ 6 h 56"/>
                <a:gd name="T2" fmla="*/ 0 w 6"/>
                <a:gd name="T3" fmla="*/ 56 h 56"/>
                <a:gd name="T4" fmla="*/ 6 w 6"/>
                <a:gd name="T5" fmla="*/ 56 h 56"/>
                <a:gd name="T6" fmla="*/ 6 w 6"/>
                <a:gd name="T7" fmla="*/ 0 h 56"/>
                <a:gd name="T8" fmla="*/ 0 w 6"/>
                <a:gd name="T9" fmla="*/ 6 h 56"/>
              </a:gdLst>
              <a:ahLst/>
              <a:cxnLst>
                <a:cxn ang="0">
                  <a:pos x="T0" y="T1"/>
                </a:cxn>
                <a:cxn ang="0">
                  <a:pos x="T2" y="T3"/>
                </a:cxn>
                <a:cxn ang="0">
                  <a:pos x="T4" y="T5"/>
                </a:cxn>
                <a:cxn ang="0">
                  <a:pos x="T6" y="T7"/>
                </a:cxn>
                <a:cxn ang="0">
                  <a:pos x="T8" y="T9"/>
                </a:cxn>
              </a:cxnLst>
              <a:rect l="0" t="0" r="r" b="b"/>
              <a:pathLst>
                <a:path w="6" h="56">
                  <a:moveTo>
                    <a:pt x="0" y="6"/>
                  </a:moveTo>
                  <a:lnTo>
                    <a:pt x="0" y="56"/>
                  </a:lnTo>
                  <a:lnTo>
                    <a:pt x="6" y="56"/>
                  </a:lnTo>
                  <a:lnTo>
                    <a:pt x="6"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11" name="Freeform 1080">
              <a:extLst>
                <a:ext uri="{FF2B5EF4-FFF2-40B4-BE49-F238E27FC236}">
                  <a16:creationId xmlns:a16="http://schemas.microsoft.com/office/drawing/2014/main" id="{82505317-A498-486E-8F92-94FFA3D6AE74}"/>
                </a:ext>
              </a:extLst>
            </p:cNvPr>
            <p:cNvSpPr>
              <a:spLocks/>
            </p:cNvSpPr>
            <p:nvPr/>
          </p:nvSpPr>
          <p:spPr bwMode="auto">
            <a:xfrm>
              <a:off x="1120586" y="4381794"/>
              <a:ext cx="31573" cy="326257"/>
            </a:xfrm>
            <a:custGeom>
              <a:avLst/>
              <a:gdLst>
                <a:gd name="T0" fmla="*/ 0 w 6"/>
                <a:gd name="T1" fmla="*/ 0 h 62"/>
                <a:gd name="T2" fmla="*/ 0 w 6"/>
                <a:gd name="T3" fmla="*/ 62 h 62"/>
                <a:gd name="T4" fmla="*/ 6 w 6"/>
                <a:gd name="T5" fmla="*/ 62 h 62"/>
                <a:gd name="T6" fmla="*/ 6 w 6"/>
                <a:gd name="T7" fmla="*/ 6 h 62"/>
                <a:gd name="T8" fmla="*/ 0 w 6"/>
                <a:gd name="T9" fmla="*/ 0 h 62"/>
              </a:gdLst>
              <a:ahLst/>
              <a:cxnLst>
                <a:cxn ang="0">
                  <a:pos x="T0" y="T1"/>
                </a:cxn>
                <a:cxn ang="0">
                  <a:pos x="T2" y="T3"/>
                </a:cxn>
                <a:cxn ang="0">
                  <a:pos x="T4" y="T5"/>
                </a:cxn>
                <a:cxn ang="0">
                  <a:pos x="T6" y="T7"/>
                </a:cxn>
                <a:cxn ang="0">
                  <a:pos x="T8" y="T9"/>
                </a:cxn>
              </a:cxnLst>
              <a:rect l="0" t="0" r="r" b="b"/>
              <a:pathLst>
                <a:path w="6" h="62">
                  <a:moveTo>
                    <a:pt x="0" y="0"/>
                  </a:moveTo>
                  <a:lnTo>
                    <a:pt x="0" y="62"/>
                  </a:lnTo>
                  <a:lnTo>
                    <a:pt x="6" y="62"/>
                  </a:lnTo>
                  <a:lnTo>
                    <a:pt x="6"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12" name="Freeform 1081">
              <a:extLst>
                <a:ext uri="{FF2B5EF4-FFF2-40B4-BE49-F238E27FC236}">
                  <a16:creationId xmlns:a16="http://schemas.microsoft.com/office/drawing/2014/main" id="{B06234E6-372A-4DC0-AA02-FD59A8DC70B3}"/>
                </a:ext>
              </a:extLst>
            </p:cNvPr>
            <p:cNvSpPr>
              <a:spLocks/>
            </p:cNvSpPr>
            <p:nvPr/>
          </p:nvSpPr>
          <p:spPr bwMode="auto">
            <a:xfrm>
              <a:off x="1320549" y="4339696"/>
              <a:ext cx="36837" cy="368354"/>
            </a:xfrm>
            <a:custGeom>
              <a:avLst/>
              <a:gdLst>
                <a:gd name="T0" fmla="*/ 0 w 7"/>
                <a:gd name="T1" fmla="*/ 0 h 70"/>
                <a:gd name="T2" fmla="*/ 0 w 7"/>
                <a:gd name="T3" fmla="*/ 70 h 70"/>
                <a:gd name="T4" fmla="*/ 7 w 7"/>
                <a:gd name="T5" fmla="*/ 70 h 70"/>
                <a:gd name="T6" fmla="*/ 7 w 7"/>
                <a:gd name="T7" fmla="*/ 6 h 70"/>
                <a:gd name="T8" fmla="*/ 0 w 7"/>
                <a:gd name="T9" fmla="*/ 0 h 70"/>
              </a:gdLst>
              <a:ahLst/>
              <a:cxnLst>
                <a:cxn ang="0">
                  <a:pos x="T0" y="T1"/>
                </a:cxn>
                <a:cxn ang="0">
                  <a:pos x="T2" y="T3"/>
                </a:cxn>
                <a:cxn ang="0">
                  <a:pos x="T4" y="T5"/>
                </a:cxn>
                <a:cxn ang="0">
                  <a:pos x="T6" y="T7"/>
                </a:cxn>
                <a:cxn ang="0">
                  <a:pos x="T8" y="T9"/>
                </a:cxn>
              </a:cxnLst>
              <a:rect l="0" t="0" r="r" b="b"/>
              <a:pathLst>
                <a:path w="7" h="70">
                  <a:moveTo>
                    <a:pt x="0" y="0"/>
                  </a:moveTo>
                  <a:lnTo>
                    <a:pt x="0" y="70"/>
                  </a:lnTo>
                  <a:lnTo>
                    <a:pt x="7" y="70"/>
                  </a:lnTo>
                  <a:lnTo>
                    <a:pt x="7"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13" name="Freeform 1082">
              <a:extLst>
                <a:ext uri="{FF2B5EF4-FFF2-40B4-BE49-F238E27FC236}">
                  <a16:creationId xmlns:a16="http://schemas.microsoft.com/office/drawing/2014/main" id="{AB905A95-3AB9-4347-8C37-8F520754604D}"/>
                </a:ext>
              </a:extLst>
            </p:cNvPr>
            <p:cNvSpPr>
              <a:spLocks/>
            </p:cNvSpPr>
            <p:nvPr/>
          </p:nvSpPr>
          <p:spPr bwMode="auto">
            <a:xfrm>
              <a:off x="852215" y="4202879"/>
              <a:ext cx="505172" cy="357830"/>
            </a:xfrm>
            <a:custGeom>
              <a:avLst/>
              <a:gdLst>
                <a:gd name="T0" fmla="*/ 96 w 96"/>
                <a:gd name="T1" fmla="*/ 0 h 68"/>
                <a:gd name="T2" fmla="*/ 73 w 96"/>
                <a:gd name="T3" fmla="*/ 0 h 68"/>
                <a:gd name="T4" fmla="*/ 82 w 96"/>
                <a:gd name="T5" fmla="*/ 9 h 68"/>
                <a:gd name="T6" fmla="*/ 64 w 96"/>
                <a:gd name="T7" fmla="*/ 27 h 68"/>
                <a:gd name="T8" fmla="*/ 48 w 96"/>
                <a:gd name="T9" fmla="*/ 11 h 68"/>
                <a:gd name="T10" fmla="*/ 0 w 96"/>
                <a:gd name="T11" fmla="*/ 59 h 68"/>
                <a:gd name="T12" fmla="*/ 0 w 96"/>
                <a:gd name="T13" fmla="*/ 68 h 68"/>
                <a:gd name="T14" fmla="*/ 48 w 96"/>
                <a:gd name="T15" fmla="*/ 20 h 68"/>
                <a:gd name="T16" fmla="*/ 64 w 96"/>
                <a:gd name="T17" fmla="*/ 37 h 68"/>
                <a:gd name="T18" fmla="*/ 87 w 96"/>
                <a:gd name="T19" fmla="*/ 14 h 68"/>
                <a:gd name="T20" fmla="*/ 96 w 96"/>
                <a:gd name="T21" fmla="*/ 23 h 68"/>
                <a:gd name="T22" fmla="*/ 96 w 96"/>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68">
                  <a:moveTo>
                    <a:pt x="96" y="0"/>
                  </a:moveTo>
                  <a:lnTo>
                    <a:pt x="73" y="0"/>
                  </a:lnTo>
                  <a:lnTo>
                    <a:pt x="82" y="9"/>
                  </a:lnTo>
                  <a:lnTo>
                    <a:pt x="64" y="27"/>
                  </a:lnTo>
                  <a:lnTo>
                    <a:pt x="48" y="11"/>
                  </a:lnTo>
                  <a:lnTo>
                    <a:pt x="0" y="59"/>
                  </a:lnTo>
                  <a:lnTo>
                    <a:pt x="0" y="68"/>
                  </a:lnTo>
                  <a:lnTo>
                    <a:pt x="48" y="20"/>
                  </a:lnTo>
                  <a:lnTo>
                    <a:pt x="64" y="37"/>
                  </a:lnTo>
                  <a:lnTo>
                    <a:pt x="87" y="14"/>
                  </a:lnTo>
                  <a:lnTo>
                    <a:pt x="96" y="23"/>
                  </a:lnTo>
                  <a:lnTo>
                    <a:pt x="96" y="0"/>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sp>
        <p:nvSpPr>
          <p:cNvPr id="114" name="Rectangle 113">
            <a:extLst>
              <a:ext uri="{FF2B5EF4-FFF2-40B4-BE49-F238E27FC236}">
                <a16:creationId xmlns:a16="http://schemas.microsoft.com/office/drawing/2014/main" id="{45B43E17-9C6A-45EC-BF6C-8132D56CEB9E}"/>
              </a:ext>
              <a:ext uri="{C183D7F6-B498-43B3-948B-1728B52AA6E4}">
                <adec:decorative xmlns:adec="http://schemas.microsoft.com/office/drawing/2017/decorative" val="1"/>
              </a:ext>
            </a:extLst>
          </p:cNvPr>
          <p:cNvSpPr/>
          <p:nvPr/>
        </p:nvSpPr>
        <p:spPr bwMode="auto">
          <a:xfrm>
            <a:off x="6348983" y="6205436"/>
            <a:ext cx="2531248"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lumMod val="85000"/>
                      </a:srgbClr>
                    </a:gs>
                    <a:gs pos="100000">
                      <a:srgbClr val="FFFFFF">
                        <a:lumMod val="85000"/>
                      </a:srgbClr>
                    </a:gs>
                  </a:gsLst>
                  <a:lin ang="1800000" scaled="0"/>
                </a:gradFill>
                <a:effectLst/>
                <a:uLnTx/>
                <a:uFillTx/>
                <a:latin typeface="Segoe UI Semibold"/>
                <a:ea typeface="+mn-ea"/>
                <a:cs typeface="Segoe UI" pitchFamily="34" charset="0"/>
              </a:rPr>
              <a:t>Scale with confidence</a:t>
            </a:r>
          </a:p>
        </p:txBody>
      </p:sp>
      <p:grpSp>
        <p:nvGrpSpPr>
          <p:cNvPr id="115" name="Group 114">
            <a:extLst>
              <a:ext uri="{FF2B5EF4-FFF2-40B4-BE49-F238E27FC236}">
                <a16:creationId xmlns:a16="http://schemas.microsoft.com/office/drawing/2014/main" id="{C3C24A5B-3287-4D69-98B0-82DCCF928C79}"/>
              </a:ext>
              <a:ext uri="{C183D7F6-B498-43B3-948B-1728B52AA6E4}">
                <adec:decorative xmlns:adec="http://schemas.microsoft.com/office/drawing/2017/decorative" val="1"/>
              </a:ext>
            </a:extLst>
          </p:cNvPr>
          <p:cNvGrpSpPr/>
          <p:nvPr/>
        </p:nvGrpSpPr>
        <p:grpSpPr>
          <a:xfrm>
            <a:off x="6328435" y="6226359"/>
            <a:ext cx="342174" cy="364297"/>
            <a:chOff x="11041731" y="611461"/>
            <a:chExt cx="441960" cy="470535"/>
          </a:xfrm>
        </p:grpSpPr>
        <p:sp>
          <p:nvSpPr>
            <p:cNvPr id="116" name="Freeform 67">
              <a:extLst>
                <a:ext uri="{FF2B5EF4-FFF2-40B4-BE49-F238E27FC236}">
                  <a16:creationId xmlns:a16="http://schemas.microsoft.com/office/drawing/2014/main" id="{80857C38-3BA1-400B-BD0E-37ACF695E665}"/>
                </a:ext>
              </a:extLst>
            </p:cNvPr>
            <p:cNvSpPr>
              <a:spLocks/>
            </p:cNvSpPr>
            <p:nvPr/>
          </p:nvSpPr>
          <p:spPr bwMode="auto">
            <a:xfrm>
              <a:off x="11041731" y="611461"/>
              <a:ext cx="441960" cy="470535"/>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rgbClr val="E6E6E6"/>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190B5082-A73F-4A00-93CF-0C2E3FBFFFED}"/>
                </a:ext>
              </a:extLst>
            </p:cNvPr>
            <p:cNvGrpSpPr/>
            <p:nvPr/>
          </p:nvGrpSpPr>
          <p:grpSpPr>
            <a:xfrm>
              <a:off x="11095854" y="679871"/>
              <a:ext cx="333714" cy="333714"/>
              <a:chOff x="11806839" y="1342316"/>
              <a:chExt cx="644094" cy="644094"/>
            </a:xfrm>
          </p:grpSpPr>
          <p:sp>
            <p:nvSpPr>
              <p:cNvPr id="118" name="Freeform 1086">
                <a:extLst>
                  <a:ext uri="{FF2B5EF4-FFF2-40B4-BE49-F238E27FC236}">
                    <a16:creationId xmlns:a16="http://schemas.microsoft.com/office/drawing/2014/main" id="{C117313E-8EE5-49DA-948D-ED24773D93A9}"/>
                  </a:ext>
                </a:extLst>
              </p:cNvPr>
              <p:cNvSpPr>
                <a:spLocks/>
              </p:cNvSpPr>
              <p:nvPr/>
            </p:nvSpPr>
            <p:spPr bwMode="auto">
              <a:xfrm>
                <a:off x="11806839" y="1550698"/>
                <a:ext cx="221015" cy="227327"/>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19" name="Freeform 1083">
                <a:extLst>
                  <a:ext uri="{FF2B5EF4-FFF2-40B4-BE49-F238E27FC236}">
                    <a16:creationId xmlns:a16="http://schemas.microsoft.com/office/drawing/2014/main" id="{F7F33CCF-293A-4057-9BDD-313CFE3556BE}"/>
                  </a:ext>
                </a:extLst>
              </p:cNvPr>
              <p:cNvSpPr>
                <a:spLocks/>
              </p:cNvSpPr>
              <p:nvPr/>
            </p:nvSpPr>
            <p:spPr bwMode="auto">
              <a:xfrm>
                <a:off x="12229918" y="1550697"/>
                <a:ext cx="221015" cy="227327"/>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20" name="Freeform 1084">
                <a:extLst>
                  <a:ext uri="{FF2B5EF4-FFF2-40B4-BE49-F238E27FC236}">
                    <a16:creationId xmlns:a16="http://schemas.microsoft.com/office/drawing/2014/main" id="{20DF8799-DB6E-4852-962A-454D2DA111B4}"/>
                  </a:ext>
                </a:extLst>
              </p:cNvPr>
              <p:cNvSpPr>
                <a:spLocks/>
              </p:cNvSpPr>
              <p:nvPr/>
            </p:nvSpPr>
            <p:spPr bwMode="auto">
              <a:xfrm>
                <a:off x="12015220" y="1342316"/>
                <a:ext cx="227327" cy="221015"/>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21" name="Freeform 1085">
                <a:extLst>
                  <a:ext uri="{FF2B5EF4-FFF2-40B4-BE49-F238E27FC236}">
                    <a16:creationId xmlns:a16="http://schemas.microsoft.com/office/drawing/2014/main" id="{6A4916E9-EAA1-4B8F-AFF3-35136B58D03D}"/>
                  </a:ext>
                </a:extLst>
              </p:cNvPr>
              <p:cNvSpPr>
                <a:spLocks/>
              </p:cNvSpPr>
              <p:nvPr/>
            </p:nvSpPr>
            <p:spPr bwMode="auto">
              <a:xfrm>
                <a:off x="12015220" y="1765395"/>
                <a:ext cx="227327" cy="221015"/>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22" name="Rectangle 121">
            <a:extLst>
              <a:ext uri="{FF2B5EF4-FFF2-40B4-BE49-F238E27FC236}">
                <a16:creationId xmlns:a16="http://schemas.microsoft.com/office/drawing/2014/main" id="{AD83F88A-9FC1-4644-A8A5-4E871153B4C1}"/>
              </a:ext>
              <a:ext uri="{C183D7F6-B498-43B3-948B-1728B52AA6E4}">
                <adec:decorative xmlns:adec="http://schemas.microsoft.com/office/drawing/2017/decorative" val="1"/>
              </a:ext>
            </a:extLst>
          </p:cNvPr>
          <p:cNvSpPr/>
          <p:nvPr/>
        </p:nvSpPr>
        <p:spPr bwMode="auto">
          <a:xfrm>
            <a:off x="922934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lumMod val="85000"/>
                      </a:srgbClr>
                    </a:gs>
                    <a:gs pos="100000">
                      <a:srgbClr val="FFFFFF">
                        <a:lumMod val="85000"/>
                      </a:srgbClr>
                    </a:gs>
                  </a:gsLst>
                  <a:lin ang="1800000" scaled="0"/>
                </a:gradFill>
                <a:effectLst/>
                <a:uLnTx/>
                <a:uFillTx/>
                <a:latin typeface="Segoe UI Semibold"/>
                <a:ea typeface="+mn-ea"/>
                <a:cs typeface="Segoe UI" pitchFamily="34" charset="0"/>
              </a:rPr>
              <a:t>One platform, unlimited innovation</a:t>
            </a:r>
          </a:p>
        </p:txBody>
      </p:sp>
      <p:grpSp>
        <p:nvGrpSpPr>
          <p:cNvPr id="123" name="Group 122">
            <a:extLst>
              <a:ext uri="{FF2B5EF4-FFF2-40B4-BE49-F238E27FC236}">
                <a16:creationId xmlns:a16="http://schemas.microsoft.com/office/drawing/2014/main" id="{8498F9B7-17E4-4E96-B1E1-963FAF3E0170}"/>
              </a:ext>
              <a:ext uri="{C183D7F6-B498-43B3-948B-1728B52AA6E4}">
                <adec:decorative xmlns:adec="http://schemas.microsoft.com/office/drawing/2017/decorative" val="1"/>
              </a:ext>
            </a:extLst>
          </p:cNvPr>
          <p:cNvGrpSpPr/>
          <p:nvPr/>
        </p:nvGrpSpPr>
        <p:grpSpPr>
          <a:xfrm>
            <a:off x="9229343" y="6240020"/>
            <a:ext cx="334139" cy="336975"/>
            <a:chOff x="10351024" y="3989686"/>
            <a:chExt cx="379641" cy="382863"/>
          </a:xfrm>
          <a:solidFill>
            <a:srgbClr val="E6E6E6"/>
          </a:solidFill>
        </p:grpSpPr>
        <p:sp>
          <p:nvSpPr>
            <p:cNvPr id="124" name="Rectangle 123">
              <a:extLst>
                <a:ext uri="{FF2B5EF4-FFF2-40B4-BE49-F238E27FC236}">
                  <a16:creationId xmlns:a16="http://schemas.microsoft.com/office/drawing/2014/main" id="{BE436956-44B3-4480-905D-E275EEDA994C}"/>
                </a:ext>
              </a:extLst>
            </p:cNvPr>
            <p:cNvSpPr/>
            <p:nvPr/>
          </p:nvSpPr>
          <p:spPr bwMode="auto">
            <a:xfrm rot="19125560" flipH="1">
              <a:off x="10481265" y="4049972"/>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73FEA943-7832-4936-A3D5-45901F258825}"/>
                </a:ext>
              </a:extLst>
            </p:cNvPr>
            <p:cNvSpPr/>
            <p:nvPr/>
          </p:nvSpPr>
          <p:spPr bwMode="auto">
            <a:xfrm rot="2161206" flipH="1">
              <a:off x="10595091" y="4024737"/>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88D63EAB-5E1D-411F-8501-27EF1D357BB7}"/>
                </a:ext>
              </a:extLst>
            </p:cNvPr>
            <p:cNvSpPr/>
            <p:nvPr/>
          </p:nvSpPr>
          <p:spPr bwMode="auto">
            <a:xfrm rot="3931757" flipH="1">
              <a:off x="10456452" y="4159000"/>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AF2B7827-AEE3-4AEF-87C8-FE40C74CD8E3}"/>
                </a:ext>
              </a:extLst>
            </p:cNvPr>
            <p:cNvSpPr/>
            <p:nvPr/>
          </p:nvSpPr>
          <p:spPr bwMode="auto">
            <a:xfrm rot="16538738" flipH="1">
              <a:off x="10611276" y="4124704"/>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9D23E96B-4CEB-4A03-9B4A-5C7BCA680E93}"/>
                </a:ext>
              </a:extLst>
            </p:cNvPr>
            <p:cNvSpPr/>
            <p:nvPr/>
          </p:nvSpPr>
          <p:spPr bwMode="auto">
            <a:xfrm rot="20658908" flipH="1">
              <a:off x="10562418" y="4195199"/>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45613C5D-445B-4B6D-9C87-B8E9CE2DE850}"/>
                </a:ext>
              </a:extLst>
            </p:cNvPr>
            <p:cNvGrpSpPr/>
            <p:nvPr/>
          </p:nvGrpSpPr>
          <p:grpSpPr>
            <a:xfrm>
              <a:off x="10351024" y="3989686"/>
              <a:ext cx="379641" cy="382863"/>
              <a:chOff x="10351024" y="3989686"/>
              <a:chExt cx="379641" cy="382863"/>
            </a:xfrm>
            <a:grpFill/>
          </p:grpSpPr>
          <p:sp>
            <p:nvSpPr>
              <p:cNvPr id="130" name="Oval 129">
                <a:extLst>
                  <a:ext uri="{FF2B5EF4-FFF2-40B4-BE49-F238E27FC236}">
                    <a16:creationId xmlns:a16="http://schemas.microsoft.com/office/drawing/2014/main" id="{4709F9A6-2F91-41F6-815D-A8E0A88FD71D}"/>
                  </a:ext>
                </a:extLst>
              </p:cNvPr>
              <p:cNvSpPr/>
              <p:nvPr/>
            </p:nvSpPr>
            <p:spPr bwMode="auto">
              <a:xfrm>
                <a:off x="10471034" y="4114134"/>
                <a:ext cx="139621" cy="139621"/>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85C14F94-AB8D-49EE-91BD-E3CF60FF7731}"/>
                  </a:ext>
                </a:extLst>
              </p:cNvPr>
              <p:cNvSpPr/>
              <p:nvPr/>
            </p:nvSpPr>
            <p:spPr bwMode="auto">
              <a:xfrm>
                <a:off x="10598471" y="3989686"/>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20E7F7D3-38AA-4D08-9A87-C4DF53E41364}"/>
                  </a:ext>
                </a:extLst>
              </p:cNvPr>
              <p:cNvSpPr/>
              <p:nvPr/>
            </p:nvSpPr>
            <p:spPr bwMode="auto">
              <a:xfrm>
                <a:off x="10399552" y="4016582"/>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B3807A11-A018-4FD5-8A54-5E1E3705F9A8}"/>
                  </a:ext>
                </a:extLst>
              </p:cNvPr>
              <p:cNvSpPr/>
              <p:nvPr/>
            </p:nvSpPr>
            <p:spPr bwMode="auto">
              <a:xfrm>
                <a:off x="10351024" y="4211133"/>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Oval 133">
                <a:extLst>
                  <a:ext uri="{FF2B5EF4-FFF2-40B4-BE49-F238E27FC236}">
                    <a16:creationId xmlns:a16="http://schemas.microsoft.com/office/drawing/2014/main" id="{8CAE4373-83D8-4783-8AE5-93DF7CD128F6}"/>
                  </a:ext>
                </a:extLst>
              </p:cNvPr>
              <p:cNvSpPr/>
              <p:nvPr/>
            </p:nvSpPr>
            <p:spPr bwMode="auto">
              <a:xfrm>
                <a:off x="10645422" y="4161163"/>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AC487591-099E-4ED7-981D-1AC68C6DD6F6}"/>
                  </a:ext>
                </a:extLst>
              </p:cNvPr>
              <p:cNvSpPr/>
              <p:nvPr/>
            </p:nvSpPr>
            <p:spPr bwMode="auto">
              <a:xfrm>
                <a:off x="10548422" y="4287306"/>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 name="Group 12" descr="Build with, not for, business&#10;Bring business and IT build together on the same platform so users can contribute directly to apps, input requirements in real time, and fine tune to meet changing needs&#10;">
            <a:extLst>
              <a:ext uri="{FF2B5EF4-FFF2-40B4-BE49-F238E27FC236}">
                <a16:creationId xmlns:a16="http://schemas.microsoft.com/office/drawing/2014/main" id="{01602731-69F4-4CBB-B921-5A052DDD3BA2}"/>
              </a:ext>
            </a:extLst>
          </p:cNvPr>
          <p:cNvGrpSpPr/>
          <p:nvPr/>
        </p:nvGrpSpPr>
        <p:grpSpPr>
          <a:xfrm>
            <a:off x="941224" y="2094396"/>
            <a:ext cx="2926080" cy="2057123"/>
            <a:chOff x="941224" y="2094396"/>
            <a:chExt cx="2926080" cy="2057123"/>
          </a:xfrm>
        </p:grpSpPr>
        <p:sp>
          <p:nvSpPr>
            <p:cNvPr id="136" name="Oval 135">
              <a:extLst>
                <a:ext uri="{FF2B5EF4-FFF2-40B4-BE49-F238E27FC236}">
                  <a16:creationId xmlns:a16="http://schemas.microsoft.com/office/drawing/2014/main" id="{522DE041-9A8A-43F0-8990-1DF47ED0848B}"/>
                </a:ext>
              </a:extLst>
            </p:cNvPr>
            <p:cNvSpPr/>
            <p:nvPr/>
          </p:nvSpPr>
          <p:spPr bwMode="auto">
            <a:xfrm>
              <a:off x="1648820"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7" name="Rectangle 136">
              <a:extLst>
                <a:ext uri="{FF2B5EF4-FFF2-40B4-BE49-F238E27FC236}">
                  <a16:creationId xmlns:a16="http://schemas.microsoft.com/office/drawing/2014/main" id="{B3FA0FD0-1815-4094-8069-6436AB2E5DCB}"/>
                </a:ext>
              </a:extLst>
            </p:cNvPr>
            <p:cNvSpPr/>
            <p:nvPr/>
          </p:nvSpPr>
          <p:spPr bwMode="auto">
            <a:xfrm>
              <a:off x="941224" y="3876857"/>
              <a:ext cx="2926080" cy="274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Build with, not for, business</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Bring business and IT build together on the same platform so users can contribute directly to apps, input requirements in </a:t>
              </a:r>
              <a:b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real time, and fine tune to meet </a:t>
              </a:r>
              <a:b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changing needs</a:t>
              </a:r>
              <a:endParaRPr kumimoji="0" lang="en-US" sz="1600" b="0" i="0" u="none" strike="noStrike" kern="0" cap="none" spc="0" normalizeH="0" baseline="0" noProof="0">
                <a:ln>
                  <a:noFill/>
                </a:ln>
                <a:gradFill>
                  <a:gsLst>
                    <a:gs pos="100000">
                      <a:srgbClr val="742774"/>
                    </a:gs>
                    <a:gs pos="0">
                      <a:srgbClr val="742774"/>
                    </a:gs>
                  </a:gsLst>
                  <a:lin ang="2700000" scaled="1"/>
                </a:gradFill>
                <a:effectLst/>
                <a:uLnTx/>
                <a:uFillTx/>
                <a:latin typeface="Segoe UI Semibold"/>
                <a:ea typeface="+mn-ea"/>
                <a:cs typeface="Segoe UI" pitchFamily="34" charset="0"/>
              </a:endParaRPr>
            </a:p>
          </p:txBody>
        </p:sp>
        <p:grpSp>
          <p:nvGrpSpPr>
            <p:cNvPr id="177" name="Group 165">
              <a:extLst>
                <a:ext uri="{FF2B5EF4-FFF2-40B4-BE49-F238E27FC236}">
                  <a16:creationId xmlns:a16="http://schemas.microsoft.com/office/drawing/2014/main" id="{8D434C0C-7716-4A38-9B72-C72551E71353}"/>
                </a:ext>
              </a:extLst>
            </p:cNvPr>
            <p:cNvGrpSpPr>
              <a:grpSpLocks noChangeAspect="1"/>
            </p:cNvGrpSpPr>
            <p:nvPr/>
          </p:nvGrpSpPr>
          <p:grpSpPr bwMode="auto">
            <a:xfrm>
              <a:off x="2046977" y="2492553"/>
              <a:ext cx="714574" cy="714574"/>
              <a:chOff x="6759" y="2726"/>
              <a:chExt cx="256" cy="256"/>
            </a:xfrm>
          </p:grpSpPr>
          <p:sp>
            <p:nvSpPr>
              <p:cNvPr id="178" name="AutoShape 164">
                <a:extLst>
                  <a:ext uri="{FF2B5EF4-FFF2-40B4-BE49-F238E27FC236}">
                    <a16:creationId xmlns:a16="http://schemas.microsoft.com/office/drawing/2014/main" id="{5DA40A39-EE9B-4064-B2D8-7DA7B8A29C05}"/>
                  </a:ext>
                </a:extLst>
              </p:cNvPr>
              <p:cNvSpPr>
                <a:spLocks noChangeAspect="1" noChangeArrowheads="1" noTextEdit="1"/>
              </p:cNvSpPr>
              <p:nvPr/>
            </p:nvSpPr>
            <p:spPr bwMode="auto">
              <a:xfrm>
                <a:off x="6759" y="2726"/>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79" name="Freeform 166">
                <a:extLst>
                  <a:ext uri="{FF2B5EF4-FFF2-40B4-BE49-F238E27FC236}">
                    <a16:creationId xmlns:a16="http://schemas.microsoft.com/office/drawing/2014/main" id="{EA43D320-316E-4FBD-81D6-3048B4D4174F}"/>
                  </a:ext>
                </a:extLst>
              </p:cNvPr>
              <p:cNvSpPr>
                <a:spLocks/>
              </p:cNvSpPr>
              <p:nvPr/>
            </p:nvSpPr>
            <p:spPr bwMode="auto">
              <a:xfrm>
                <a:off x="6862" y="2755"/>
                <a:ext cx="39" cy="48"/>
              </a:xfrm>
              <a:custGeom>
                <a:avLst/>
                <a:gdLst>
                  <a:gd name="T0" fmla="*/ 63 w 63"/>
                  <a:gd name="T1" fmla="*/ 31 h 77"/>
                  <a:gd name="T2" fmla="*/ 63 w 63"/>
                  <a:gd name="T3" fmla="*/ 31 h 77"/>
                  <a:gd name="T4" fmla="*/ 0 w 63"/>
                  <a:gd name="T5" fmla="*/ 0 h 77"/>
                  <a:gd name="T6" fmla="*/ 0 w 63"/>
                  <a:gd name="T7" fmla="*/ 45 h 77"/>
                  <a:gd name="T8" fmla="*/ 63 w 63"/>
                  <a:gd name="T9" fmla="*/ 77 h 77"/>
                  <a:gd name="T10" fmla="*/ 63 w 63"/>
                  <a:gd name="T11" fmla="*/ 31 h 77"/>
                </a:gdLst>
                <a:ahLst/>
                <a:cxnLst>
                  <a:cxn ang="0">
                    <a:pos x="T0" y="T1"/>
                  </a:cxn>
                  <a:cxn ang="0">
                    <a:pos x="T2" y="T3"/>
                  </a:cxn>
                  <a:cxn ang="0">
                    <a:pos x="T4" y="T5"/>
                  </a:cxn>
                  <a:cxn ang="0">
                    <a:pos x="T6" y="T7"/>
                  </a:cxn>
                  <a:cxn ang="0">
                    <a:pos x="T8" y="T9"/>
                  </a:cxn>
                  <a:cxn ang="0">
                    <a:pos x="T10" y="T11"/>
                  </a:cxn>
                </a:cxnLst>
                <a:rect l="0" t="0" r="r" b="b"/>
                <a:pathLst>
                  <a:path w="63" h="77">
                    <a:moveTo>
                      <a:pt x="63" y="31"/>
                    </a:moveTo>
                    <a:lnTo>
                      <a:pt x="63" y="31"/>
                    </a:lnTo>
                    <a:lnTo>
                      <a:pt x="0" y="0"/>
                    </a:lnTo>
                    <a:lnTo>
                      <a:pt x="0" y="45"/>
                    </a:lnTo>
                    <a:lnTo>
                      <a:pt x="63" y="77"/>
                    </a:lnTo>
                    <a:lnTo>
                      <a:pt x="63" y="31"/>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0" name="Freeform 167">
                <a:extLst>
                  <a:ext uri="{FF2B5EF4-FFF2-40B4-BE49-F238E27FC236}">
                    <a16:creationId xmlns:a16="http://schemas.microsoft.com/office/drawing/2014/main" id="{A520B9DA-E75D-4C26-94C3-8B1001396230}"/>
                  </a:ext>
                </a:extLst>
              </p:cNvPr>
              <p:cNvSpPr>
                <a:spLocks/>
              </p:cNvSpPr>
              <p:nvPr/>
            </p:nvSpPr>
            <p:spPr bwMode="auto">
              <a:xfrm>
                <a:off x="6803" y="2833"/>
                <a:ext cx="39" cy="109"/>
              </a:xfrm>
              <a:custGeom>
                <a:avLst/>
                <a:gdLst>
                  <a:gd name="T0" fmla="*/ 0 w 63"/>
                  <a:gd name="T1" fmla="*/ 144 h 175"/>
                  <a:gd name="T2" fmla="*/ 0 w 63"/>
                  <a:gd name="T3" fmla="*/ 144 h 175"/>
                  <a:gd name="T4" fmla="*/ 63 w 63"/>
                  <a:gd name="T5" fmla="*/ 175 h 175"/>
                  <a:gd name="T6" fmla="*/ 63 w 63"/>
                  <a:gd name="T7" fmla="*/ 31 h 175"/>
                  <a:gd name="T8" fmla="*/ 0 w 63"/>
                  <a:gd name="T9" fmla="*/ 0 h 175"/>
                  <a:gd name="T10" fmla="*/ 0 w 63"/>
                  <a:gd name="T11" fmla="*/ 144 h 175"/>
                </a:gdLst>
                <a:ahLst/>
                <a:cxnLst>
                  <a:cxn ang="0">
                    <a:pos x="T0" y="T1"/>
                  </a:cxn>
                  <a:cxn ang="0">
                    <a:pos x="T2" y="T3"/>
                  </a:cxn>
                  <a:cxn ang="0">
                    <a:pos x="T4" y="T5"/>
                  </a:cxn>
                  <a:cxn ang="0">
                    <a:pos x="T6" y="T7"/>
                  </a:cxn>
                  <a:cxn ang="0">
                    <a:pos x="T8" y="T9"/>
                  </a:cxn>
                  <a:cxn ang="0">
                    <a:pos x="T10" y="T11"/>
                  </a:cxn>
                </a:cxnLst>
                <a:rect l="0" t="0" r="r" b="b"/>
                <a:pathLst>
                  <a:path w="63" h="175">
                    <a:moveTo>
                      <a:pt x="0" y="144"/>
                    </a:moveTo>
                    <a:lnTo>
                      <a:pt x="0" y="144"/>
                    </a:lnTo>
                    <a:lnTo>
                      <a:pt x="63" y="175"/>
                    </a:lnTo>
                    <a:lnTo>
                      <a:pt x="63" y="31"/>
                    </a:lnTo>
                    <a:lnTo>
                      <a:pt x="0" y="0"/>
                    </a:lnTo>
                    <a:lnTo>
                      <a:pt x="0" y="144"/>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1" name="Freeform 168">
                <a:extLst>
                  <a:ext uri="{FF2B5EF4-FFF2-40B4-BE49-F238E27FC236}">
                    <a16:creationId xmlns:a16="http://schemas.microsoft.com/office/drawing/2014/main" id="{5245BDBF-EAE9-4E4A-9E2F-B462226F6561}"/>
                  </a:ext>
                </a:extLst>
              </p:cNvPr>
              <p:cNvSpPr>
                <a:spLocks/>
              </p:cNvSpPr>
              <p:nvPr/>
            </p:nvSpPr>
            <p:spPr bwMode="auto">
              <a:xfrm>
                <a:off x="6772" y="2874"/>
                <a:ext cx="220" cy="114"/>
              </a:xfrm>
              <a:custGeom>
                <a:avLst/>
                <a:gdLst>
                  <a:gd name="T0" fmla="*/ 239 w 354"/>
                  <a:gd name="T1" fmla="*/ 42 h 183"/>
                  <a:gd name="T2" fmla="*/ 239 w 354"/>
                  <a:gd name="T3" fmla="*/ 42 h 183"/>
                  <a:gd name="T4" fmla="*/ 239 w 354"/>
                  <a:gd name="T5" fmla="*/ 97 h 183"/>
                  <a:gd name="T6" fmla="*/ 129 w 354"/>
                  <a:gd name="T7" fmla="*/ 152 h 183"/>
                  <a:gd name="T8" fmla="*/ 27 w 354"/>
                  <a:gd name="T9" fmla="*/ 101 h 183"/>
                  <a:gd name="T10" fmla="*/ 0 w 354"/>
                  <a:gd name="T11" fmla="*/ 183 h 183"/>
                  <a:gd name="T12" fmla="*/ 175 w 354"/>
                  <a:gd name="T13" fmla="*/ 183 h 183"/>
                  <a:gd name="T14" fmla="*/ 354 w 354"/>
                  <a:gd name="T15" fmla="*/ 93 h 183"/>
                  <a:gd name="T16" fmla="*/ 323 w 354"/>
                  <a:gd name="T17" fmla="*/ 0 h 183"/>
                  <a:gd name="T18" fmla="*/ 239 w 354"/>
                  <a:gd name="T19" fmla="*/ 4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4" h="183">
                    <a:moveTo>
                      <a:pt x="239" y="42"/>
                    </a:moveTo>
                    <a:lnTo>
                      <a:pt x="239" y="42"/>
                    </a:lnTo>
                    <a:lnTo>
                      <a:pt x="239" y="97"/>
                    </a:lnTo>
                    <a:lnTo>
                      <a:pt x="129" y="152"/>
                    </a:lnTo>
                    <a:lnTo>
                      <a:pt x="27" y="101"/>
                    </a:lnTo>
                    <a:lnTo>
                      <a:pt x="0" y="183"/>
                    </a:lnTo>
                    <a:lnTo>
                      <a:pt x="175" y="183"/>
                    </a:lnTo>
                    <a:lnTo>
                      <a:pt x="354" y="93"/>
                    </a:lnTo>
                    <a:lnTo>
                      <a:pt x="323" y="0"/>
                    </a:lnTo>
                    <a:lnTo>
                      <a:pt x="239" y="42"/>
                    </a:lnTo>
                    <a:close/>
                  </a:path>
                </a:pathLst>
              </a:custGeom>
              <a:solidFill>
                <a:srgbClr val="D59D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2" name="Freeform 169">
                <a:extLst>
                  <a:ext uri="{FF2B5EF4-FFF2-40B4-BE49-F238E27FC236}">
                    <a16:creationId xmlns:a16="http://schemas.microsoft.com/office/drawing/2014/main" id="{50B92E0C-B1F2-4124-8726-8AC91E3C8CBE}"/>
                  </a:ext>
                </a:extLst>
              </p:cNvPr>
              <p:cNvSpPr>
                <a:spLocks/>
              </p:cNvSpPr>
              <p:nvPr/>
            </p:nvSpPr>
            <p:spPr bwMode="auto">
              <a:xfrm>
                <a:off x="6862" y="2833"/>
                <a:ext cx="39" cy="109"/>
              </a:xfrm>
              <a:custGeom>
                <a:avLst/>
                <a:gdLst>
                  <a:gd name="T0" fmla="*/ 63 w 63"/>
                  <a:gd name="T1" fmla="*/ 0 h 175"/>
                  <a:gd name="T2" fmla="*/ 63 w 63"/>
                  <a:gd name="T3" fmla="*/ 0 h 175"/>
                  <a:gd name="T4" fmla="*/ 0 w 63"/>
                  <a:gd name="T5" fmla="*/ 31 h 175"/>
                  <a:gd name="T6" fmla="*/ 0 w 63"/>
                  <a:gd name="T7" fmla="*/ 175 h 175"/>
                  <a:gd name="T8" fmla="*/ 63 w 63"/>
                  <a:gd name="T9" fmla="*/ 144 h 175"/>
                  <a:gd name="T10" fmla="*/ 63 w 63"/>
                  <a:gd name="T11" fmla="*/ 0 h 175"/>
                </a:gdLst>
                <a:ahLst/>
                <a:cxnLst>
                  <a:cxn ang="0">
                    <a:pos x="T0" y="T1"/>
                  </a:cxn>
                  <a:cxn ang="0">
                    <a:pos x="T2" y="T3"/>
                  </a:cxn>
                  <a:cxn ang="0">
                    <a:pos x="T4" y="T5"/>
                  </a:cxn>
                  <a:cxn ang="0">
                    <a:pos x="T6" y="T7"/>
                  </a:cxn>
                  <a:cxn ang="0">
                    <a:pos x="T8" y="T9"/>
                  </a:cxn>
                  <a:cxn ang="0">
                    <a:pos x="T10" y="T11"/>
                  </a:cxn>
                </a:cxnLst>
                <a:rect l="0" t="0" r="r" b="b"/>
                <a:pathLst>
                  <a:path w="63" h="175">
                    <a:moveTo>
                      <a:pt x="63" y="0"/>
                    </a:moveTo>
                    <a:lnTo>
                      <a:pt x="63" y="0"/>
                    </a:lnTo>
                    <a:lnTo>
                      <a:pt x="0" y="31"/>
                    </a:lnTo>
                    <a:lnTo>
                      <a:pt x="0" y="175"/>
                    </a:lnTo>
                    <a:lnTo>
                      <a:pt x="63" y="144"/>
                    </a:lnTo>
                    <a:lnTo>
                      <a:pt x="63" y="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3" name="Freeform 170">
                <a:extLst>
                  <a:ext uri="{FF2B5EF4-FFF2-40B4-BE49-F238E27FC236}">
                    <a16:creationId xmlns:a16="http://schemas.microsoft.com/office/drawing/2014/main" id="{D7AFC0EF-8229-429A-9249-9BF835B66EFF}"/>
                  </a:ext>
                </a:extLst>
              </p:cNvPr>
              <p:cNvSpPr>
                <a:spLocks/>
              </p:cNvSpPr>
              <p:nvPr/>
            </p:nvSpPr>
            <p:spPr bwMode="auto">
              <a:xfrm>
                <a:off x="6920" y="2755"/>
                <a:ext cx="40" cy="124"/>
              </a:xfrm>
              <a:custGeom>
                <a:avLst/>
                <a:gdLst>
                  <a:gd name="T0" fmla="*/ 63 w 63"/>
                  <a:gd name="T1" fmla="*/ 0 h 199"/>
                  <a:gd name="T2" fmla="*/ 63 w 63"/>
                  <a:gd name="T3" fmla="*/ 0 h 199"/>
                  <a:gd name="T4" fmla="*/ 0 w 63"/>
                  <a:gd name="T5" fmla="*/ 31 h 199"/>
                  <a:gd name="T6" fmla="*/ 0 w 63"/>
                  <a:gd name="T7" fmla="*/ 199 h 199"/>
                  <a:gd name="T8" fmla="*/ 63 w 63"/>
                  <a:gd name="T9" fmla="*/ 167 h 199"/>
                  <a:gd name="T10" fmla="*/ 63 w 63"/>
                  <a:gd name="T11" fmla="*/ 0 h 199"/>
                </a:gdLst>
                <a:ahLst/>
                <a:cxnLst>
                  <a:cxn ang="0">
                    <a:pos x="T0" y="T1"/>
                  </a:cxn>
                  <a:cxn ang="0">
                    <a:pos x="T2" y="T3"/>
                  </a:cxn>
                  <a:cxn ang="0">
                    <a:pos x="T4" y="T5"/>
                  </a:cxn>
                  <a:cxn ang="0">
                    <a:pos x="T6" y="T7"/>
                  </a:cxn>
                  <a:cxn ang="0">
                    <a:pos x="T8" y="T9"/>
                  </a:cxn>
                  <a:cxn ang="0">
                    <a:pos x="T10" y="T11"/>
                  </a:cxn>
                </a:cxnLst>
                <a:rect l="0" t="0" r="r" b="b"/>
                <a:pathLst>
                  <a:path w="63" h="199">
                    <a:moveTo>
                      <a:pt x="63" y="0"/>
                    </a:moveTo>
                    <a:lnTo>
                      <a:pt x="63" y="0"/>
                    </a:lnTo>
                    <a:lnTo>
                      <a:pt x="0" y="31"/>
                    </a:lnTo>
                    <a:lnTo>
                      <a:pt x="0" y="199"/>
                    </a:lnTo>
                    <a:lnTo>
                      <a:pt x="63" y="167"/>
                    </a:lnTo>
                    <a:lnTo>
                      <a:pt x="63" y="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4" name="Freeform 171">
                <a:extLst>
                  <a:ext uri="{FF2B5EF4-FFF2-40B4-BE49-F238E27FC236}">
                    <a16:creationId xmlns:a16="http://schemas.microsoft.com/office/drawing/2014/main" id="{EE906928-73B7-42EB-A350-444573865BCF}"/>
                  </a:ext>
                </a:extLst>
              </p:cNvPr>
              <p:cNvSpPr>
                <a:spLocks/>
              </p:cNvSpPr>
              <p:nvPr/>
            </p:nvSpPr>
            <p:spPr bwMode="auto">
              <a:xfrm>
                <a:off x="6817" y="2800"/>
                <a:ext cx="71" cy="36"/>
              </a:xfrm>
              <a:custGeom>
                <a:avLst/>
                <a:gdLst>
                  <a:gd name="T0" fmla="*/ 114 w 114"/>
                  <a:gd name="T1" fmla="*/ 28 h 57"/>
                  <a:gd name="T2" fmla="*/ 114 w 114"/>
                  <a:gd name="T3" fmla="*/ 28 h 57"/>
                  <a:gd name="T4" fmla="*/ 57 w 114"/>
                  <a:gd name="T5" fmla="*/ 0 h 57"/>
                  <a:gd name="T6" fmla="*/ 0 w 114"/>
                  <a:gd name="T7" fmla="*/ 28 h 57"/>
                  <a:gd name="T8" fmla="*/ 57 w 114"/>
                  <a:gd name="T9" fmla="*/ 57 h 57"/>
                  <a:gd name="T10" fmla="*/ 114 w 114"/>
                  <a:gd name="T11" fmla="*/ 28 h 57"/>
                </a:gdLst>
                <a:ahLst/>
                <a:cxnLst>
                  <a:cxn ang="0">
                    <a:pos x="T0" y="T1"/>
                  </a:cxn>
                  <a:cxn ang="0">
                    <a:pos x="T2" y="T3"/>
                  </a:cxn>
                  <a:cxn ang="0">
                    <a:pos x="T4" y="T5"/>
                  </a:cxn>
                  <a:cxn ang="0">
                    <a:pos x="T6" y="T7"/>
                  </a:cxn>
                  <a:cxn ang="0">
                    <a:pos x="T8" y="T9"/>
                  </a:cxn>
                  <a:cxn ang="0">
                    <a:pos x="T10" y="T11"/>
                  </a:cxn>
                </a:cxnLst>
                <a:rect l="0" t="0" r="r" b="b"/>
                <a:pathLst>
                  <a:path w="114" h="57">
                    <a:moveTo>
                      <a:pt x="114" y="28"/>
                    </a:moveTo>
                    <a:lnTo>
                      <a:pt x="114" y="28"/>
                    </a:lnTo>
                    <a:lnTo>
                      <a:pt x="57" y="0"/>
                    </a:lnTo>
                    <a:lnTo>
                      <a:pt x="0" y="28"/>
                    </a:lnTo>
                    <a:lnTo>
                      <a:pt x="57" y="57"/>
                    </a:lnTo>
                    <a:lnTo>
                      <a:pt x="114" y="28"/>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5" name="Freeform 172">
                <a:extLst>
                  <a:ext uri="{FF2B5EF4-FFF2-40B4-BE49-F238E27FC236}">
                    <a16:creationId xmlns:a16="http://schemas.microsoft.com/office/drawing/2014/main" id="{9CB1231A-798B-4E48-A976-825730A4BBBC}"/>
                  </a:ext>
                </a:extLst>
              </p:cNvPr>
              <p:cNvSpPr>
                <a:spLocks/>
              </p:cNvSpPr>
              <p:nvPr/>
            </p:nvSpPr>
            <p:spPr bwMode="auto">
              <a:xfrm>
                <a:off x="6875" y="2724"/>
                <a:ext cx="71" cy="34"/>
              </a:xfrm>
              <a:custGeom>
                <a:avLst/>
                <a:gdLst>
                  <a:gd name="T0" fmla="*/ 55 w 115"/>
                  <a:gd name="T1" fmla="*/ 0 h 55"/>
                  <a:gd name="T2" fmla="*/ 55 w 115"/>
                  <a:gd name="T3" fmla="*/ 0 h 55"/>
                  <a:gd name="T4" fmla="*/ 0 w 115"/>
                  <a:gd name="T5" fmla="*/ 26 h 55"/>
                  <a:gd name="T6" fmla="*/ 57 w 115"/>
                  <a:gd name="T7" fmla="*/ 55 h 55"/>
                  <a:gd name="T8" fmla="*/ 115 w 115"/>
                  <a:gd name="T9" fmla="*/ 26 h 55"/>
                  <a:gd name="T10" fmla="*/ 60 w 115"/>
                  <a:gd name="T11" fmla="*/ 0 h 55"/>
                  <a:gd name="T12" fmla="*/ 55 w 115"/>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115" h="55">
                    <a:moveTo>
                      <a:pt x="55" y="0"/>
                    </a:moveTo>
                    <a:lnTo>
                      <a:pt x="55" y="0"/>
                    </a:lnTo>
                    <a:lnTo>
                      <a:pt x="0" y="26"/>
                    </a:lnTo>
                    <a:lnTo>
                      <a:pt x="57" y="55"/>
                    </a:lnTo>
                    <a:lnTo>
                      <a:pt x="115" y="26"/>
                    </a:lnTo>
                    <a:lnTo>
                      <a:pt x="60" y="0"/>
                    </a:lnTo>
                    <a:lnTo>
                      <a:pt x="55"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6" name="Freeform 173">
                <a:extLst>
                  <a:ext uri="{FF2B5EF4-FFF2-40B4-BE49-F238E27FC236}">
                    <a16:creationId xmlns:a16="http://schemas.microsoft.com/office/drawing/2014/main" id="{D97DF3ED-2C4F-47CF-98AD-812C14167B29}"/>
                  </a:ext>
                </a:extLst>
              </p:cNvPr>
              <p:cNvSpPr>
                <a:spLocks/>
              </p:cNvSpPr>
              <p:nvPr/>
            </p:nvSpPr>
            <p:spPr bwMode="auto">
              <a:xfrm>
                <a:off x="6924" y="2951"/>
                <a:ext cx="86" cy="37"/>
              </a:xfrm>
              <a:custGeom>
                <a:avLst/>
                <a:gdLst>
                  <a:gd name="T0" fmla="*/ 0 w 139"/>
                  <a:gd name="T1" fmla="*/ 60 h 60"/>
                  <a:gd name="T2" fmla="*/ 0 w 139"/>
                  <a:gd name="T3" fmla="*/ 60 h 60"/>
                  <a:gd name="T4" fmla="*/ 139 w 139"/>
                  <a:gd name="T5" fmla="*/ 60 h 60"/>
                  <a:gd name="T6" fmla="*/ 119 w 139"/>
                  <a:gd name="T7" fmla="*/ 0 h 60"/>
                  <a:gd name="T8" fmla="*/ 0 w 139"/>
                  <a:gd name="T9" fmla="*/ 60 h 60"/>
                </a:gdLst>
                <a:ahLst/>
                <a:cxnLst>
                  <a:cxn ang="0">
                    <a:pos x="T0" y="T1"/>
                  </a:cxn>
                  <a:cxn ang="0">
                    <a:pos x="T2" y="T3"/>
                  </a:cxn>
                  <a:cxn ang="0">
                    <a:pos x="T4" y="T5"/>
                  </a:cxn>
                  <a:cxn ang="0">
                    <a:pos x="T6" y="T7"/>
                  </a:cxn>
                  <a:cxn ang="0">
                    <a:pos x="T8" y="T9"/>
                  </a:cxn>
                </a:cxnLst>
                <a:rect l="0" t="0" r="r" b="b"/>
                <a:pathLst>
                  <a:path w="139" h="60">
                    <a:moveTo>
                      <a:pt x="0" y="60"/>
                    </a:moveTo>
                    <a:lnTo>
                      <a:pt x="0" y="60"/>
                    </a:lnTo>
                    <a:lnTo>
                      <a:pt x="139" y="60"/>
                    </a:lnTo>
                    <a:lnTo>
                      <a:pt x="119" y="0"/>
                    </a:lnTo>
                    <a:lnTo>
                      <a:pt x="0" y="6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4" name="Group 13" descr="Tailor with custom components&#10;Empower your pro devs to add custom code to your low code projects to extend capabilities and create reusable components for use by pro and &#10;citizen developers&#10;">
            <a:extLst>
              <a:ext uri="{FF2B5EF4-FFF2-40B4-BE49-F238E27FC236}">
                <a16:creationId xmlns:a16="http://schemas.microsoft.com/office/drawing/2014/main" id="{4C0BF791-1FC9-4F99-AEB0-7B9A46D9E5B1}"/>
              </a:ext>
            </a:extLst>
          </p:cNvPr>
          <p:cNvGrpSpPr/>
          <p:nvPr/>
        </p:nvGrpSpPr>
        <p:grpSpPr>
          <a:xfrm>
            <a:off x="4632960" y="2094396"/>
            <a:ext cx="2926080" cy="2057123"/>
            <a:chOff x="4632960" y="2094396"/>
            <a:chExt cx="2926080" cy="2057123"/>
          </a:xfrm>
        </p:grpSpPr>
        <p:sp>
          <p:nvSpPr>
            <p:cNvPr id="138" name="Oval 137">
              <a:extLst>
                <a:ext uri="{FF2B5EF4-FFF2-40B4-BE49-F238E27FC236}">
                  <a16:creationId xmlns:a16="http://schemas.microsoft.com/office/drawing/2014/main" id="{971845B9-98BA-4075-99B0-DA638A519FB9}"/>
                </a:ext>
              </a:extLst>
            </p:cNvPr>
            <p:cNvSpPr/>
            <p:nvPr/>
          </p:nvSpPr>
          <p:spPr bwMode="auto">
            <a:xfrm>
              <a:off x="5340556"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5E05FAAD-0BD8-4BB0-AD3C-47E5EEC36B1E}"/>
                </a:ext>
              </a:extLst>
            </p:cNvPr>
            <p:cNvSpPr/>
            <p:nvPr/>
          </p:nvSpPr>
          <p:spPr bwMode="auto">
            <a:xfrm>
              <a:off x="4632960" y="3876857"/>
              <a:ext cx="2926080" cy="274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Tailor with custom components</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Empower your pro </a:t>
              </a:r>
              <a:r>
                <a:rPr kumimoji="0" lang="en-US" sz="1200" b="0" i="0" u="none" strike="noStrike" kern="0" cap="none" spc="0" normalizeH="0" baseline="0" noProof="0" err="1">
                  <a:ln>
                    <a:noFill/>
                  </a:ln>
                  <a:gradFill>
                    <a:gsLst>
                      <a:gs pos="100000">
                        <a:srgbClr val="000000"/>
                      </a:gs>
                      <a:gs pos="0">
                        <a:srgbClr val="000000"/>
                      </a:gs>
                    </a:gsLst>
                    <a:lin ang="2700000" scaled="1"/>
                  </a:gradFill>
                  <a:effectLst/>
                  <a:uLnTx/>
                  <a:uFillTx/>
                  <a:latin typeface="Segoe UI"/>
                  <a:ea typeface="+mn-ea"/>
                  <a:cs typeface="Segoe UI" pitchFamily="34" charset="0"/>
                </a:rPr>
                <a:t>devs</a:t>
              </a: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 to add custom code to your low code projects to extend capabilities and create reusable components for use by pro and </a:t>
              </a:r>
              <a:b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citizen developers</a:t>
              </a:r>
              <a:endParaRPr kumimoji="0" lang="en-US" sz="1600" b="0" i="0" u="none" strike="noStrike" kern="0" cap="none" spc="0" normalizeH="0" baseline="0" noProof="0">
                <a:ln>
                  <a:noFill/>
                </a:ln>
                <a:gradFill>
                  <a:gsLst>
                    <a:gs pos="100000">
                      <a:srgbClr val="742774"/>
                    </a:gs>
                    <a:gs pos="0">
                      <a:srgbClr val="742774"/>
                    </a:gs>
                  </a:gsLst>
                  <a:lin ang="2700000" scaled="1"/>
                </a:gradFill>
                <a:effectLst/>
                <a:uLnTx/>
                <a:uFillTx/>
                <a:latin typeface="Segoe UI Semibold"/>
                <a:ea typeface="+mn-ea"/>
                <a:cs typeface="Segoe UI" pitchFamily="34" charset="0"/>
              </a:endParaRPr>
            </a:p>
          </p:txBody>
        </p:sp>
        <p:grpSp>
          <p:nvGrpSpPr>
            <p:cNvPr id="187" name="Group 102">
              <a:extLst>
                <a:ext uri="{FF2B5EF4-FFF2-40B4-BE49-F238E27FC236}">
                  <a16:creationId xmlns:a16="http://schemas.microsoft.com/office/drawing/2014/main" id="{7A60BE93-B37D-48A6-93C6-A11653AD6CA9}"/>
                </a:ext>
              </a:extLst>
            </p:cNvPr>
            <p:cNvGrpSpPr>
              <a:grpSpLocks noChangeAspect="1"/>
            </p:cNvGrpSpPr>
            <p:nvPr/>
          </p:nvGrpSpPr>
          <p:grpSpPr bwMode="auto">
            <a:xfrm>
              <a:off x="5686056" y="2439896"/>
              <a:ext cx="819889" cy="819889"/>
              <a:chOff x="5878" y="1445"/>
              <a:chExt cx="256" cy="256"/>
            </a:xfrm>
          </p:grpSpPr>
          <p:sp>
            <p:nvSpPr>
              <p:cNvPr id="188" name="AutoShape 101">
                <a:extLst>
                  <a:ext uri="{FF2B5EF4-FFF2-40B4-BE49-F238E27FC236}">
                    <a16:creationId xmlns:a16="http://schemas.microsoft.com/office/drawing/2014/main" id="{CE849252-1A3F-4114-A535-43B293FE139D}"/>
                  </a:ext>
                </a:extLst>
              </p:cNvPr>
              <p:cNvSpPr>
                <a:spLocks noChangeAspect="1" noChangeArrowheads="1" noTextEdit="1"/>
              </p:cNvSpPr>
              <p:nvPr/>
            </p:nvSpPr>
            <p:spPr bwMode="auto">
              <a:xfrm>
                <a:off x="5878" y="144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9" name="Freeform 103">
                <a:extLst>
                  <a:ext uri="{FF2B5EF4-FFF2-40B4-BE49-F238E27FC236}">
                    <a16:creationId xmlns:a16="http://schemas.microsoft.com/office/drawing/2014/main" id="{E6880595-1AF7-461F-A295-A1CADA73A74F}"/>
                  </a:ext>
                </a:extLst>
              </p:cNvPr>
              <p:cNvSpPr>
                <a:spLocks/>
              </p:cNvSpPr>
              <p:nvPr/>
            </p:nvSpPr>
            <p:spPr bwMode="auto">
              <a:xfrm>
                <a:off x="5936" y="1516"/>
                <a:ext cx="132" cy="50"/>
              </a:xfrm>
              <a:custGeom>
                <a:avLst/>
                <a:gdLst>
                  <a:gd name="T0" fmla="*/ 213 w 213"/>
                  <a:gd name="T1" fmla="*/ 0 h 80"/>
                  <a:gd name="T2" fmla="*/ 213 w 213"/>
                  <a:gd name="T3" fmla="*/ 0 h 80"/>
                  <a:gd name="T4" fmla="*/ 0 w 213"/>
                  <a:gd name="T5" fmla="*/ 0 h 80"/>
                  <a:gd name="T6" fmla="*/ 0 w 213"/>
                  <a:gd name="T7" fmla="*/ 80 h 80"/>
                  <a:gd name="T8" fmla="*/ 213 w 213"/>
                  <a:gd name="T9" fmla="*/ 80 h 80"/>
                  <a:gd name="T10" fmla="*/ 213 w 213"/>
                  <a:gd name="T11" fmla="*/ 0 h 80"/>
                </a:gdLst>
                <a:ahLst/>
                <a:cxnLst>
                  <a:cxn ang="0">
                    <a:pos x="T0" y="T1"/>
                  </a:cxn>
                  <a:cxn ang="0">
                    <a:pos x="T2" y="T3"/>
                  </a:cxn>
                  <a:cxn ang="0">
                    <a:pos x="T4" y="T5"/>
                  </a:cxn>
                  <a:cxn ang="0">
                    <a:pos x="T6" y="T7"/>
                  </a:cxn>
                  <a:cxn ang="0">
                    <a:pos x="T8" y="T9"/>
                  </a:cxn>
                  <a:cxn ang="0">
                    <a:pos x="T10" y="T11"/>
                  </a:cxn>
                </a:cxnLst>
                <a:rect l="0" t="0" r="r" b="b"/>
                <a:pathLst>
                  <a:path w="213" h="80">
                    <a:moveTo>
                      <a:pt x="213" y="0"/>
                    </a:moveTo>
                    <a:lnTo>
                      <a:pt x="213" y="0"/>
                    </a:lnTo>
                    <a:lnTo>
                      <a:pt x="0" y="0"/>
                    </a:lnTo>
                    <a:lnTo>
                      <a:pt x="0" y="80"/>
                    </a:lnTo>
                    <a:lnTo>
                      <a:pt x="213" y="80"/>
                    </a:lnTo>
                    <a:lnTo>
                      <a:pt x="213" y="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0" name="Freeform 104">
                <a:extLst>
                  <a:ext uri="{FF2B5EF4-FFF2-40B4-BE49-F238E27FC236}">
                    <a16:creationId xmlns:a16="http://schemas.microsoft.com/office/drawing/2014/main" id="{F10E876E-6A14-46C0-A693-15CC104DF196}"/>
                  </a:ext>
                </a:extLst>
              </p:cNvPr>
              <p:cNvSpPr>
                <a:spLocks/>
              </p:cNvSpPr>
              <p:nvPr/>
            </p:nvSpPr>
            <p:spPr bwMode="auto">
              <a:xfrm>
                <a:off x="5936" y="1583"/>
                <a:ext cx="132" cy="115"/>
              </a:xfrm>
              <a:custGeom>
                <a:avLst/>
                <a:gdLst>
                  <a:gd name="T0" fmla="*/ 0 w 213"/>
                  <a:gd name="T1" fmla="*/ 26 h 186"/>
                  <a:gd name="T2" fmla="*/ 0 w 213"/>
                  <a:gd name="T3" fmla="*/ 26 h 186"/>
                  <a:gd name="T4" fmla="*/ 80 w 213"/>
                  <a:gd name="T5" fmla="*/ 26 h 186"/>
                  <a:gd name="T6" fmla="*/ 80 w 213"/>
                  <a:gd name="T7" fmla="*/ 160 h 186"/>
                  <a:gd name="T8" fmla="*/ 82 w 213"/>
                  <a:gd name="T9" fmla="*/ 170 h 186"/>
                  <a:gd name="T10" fmla="*/ 88 w 213"/>
                  <a:gd name="T11" fmla="*/ 178 h 186"/>
                  <a:gd name="T12" fmla="*/ 96 w 213"/>
                  <a:gd name="T13" fmla="*/ 184 h 186"/>
                  <a:gd name="T14" fmla="*/ 107 w 213"/>
                  <a:gd name="T15" fmla="*/ 186 h 186"/>
                  <a:gd name="T16" fmla="*/ 117 w 213"/>
                  <a:gd name="T17" fmla="*/ 184 h 186"/>
                  <a:gd name="T18" fmla="*/ 125 w 213"/>
                  <a:gd name="T19" fmla="*/ 178 h 186"/>
                  <a:gd name="T20" fmla="*/ 131 w 213"/>
                  <a:gd name="T21" fmla="*/ 170 h 186"/>
                  <a:gd name="T22" fmla="*/ 133 w 213"/>
                  <a:gd name="T23" fmla="*/ 160 h 186"/>
                  <a:gd name="T24" fmla="*/ 133 w 213"/>
                  <a:gd name="T25" fmla="*/ 26 h 186"/>
                  <a:gd name="T26" fmla="*/ 213 w 213"/>
                  <a:gd name="T27" fmla="*/ 26 h 186"/>
                  <a:gd name="T28" fmla="*/ 213 w 213"/>
                  <a:gd name="T29" fmla="*/ 0 h 186"/>
                  <a:gd name="T30" fmla="*/ 0 w 213"/>
                  <a:gd name="T31" fmla="*/ 0 h 186"/>
                  <a:gd name="T32" fmla="*/ 0 w 213"/>
                  <a:gd name="T33" fmla="*/ 2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3" h="186">
                    <a:moveTo>
                      <a:pt x="0" y="26"/>
                    </a:moveTo>
                    <a:lnTo>
                      <a:pt x="0" y="26"/>
                    </a:lnTo>
                    <a:lnTo>
                      <a:pt x="80" y="26"/>
                    </a:lnTo>
                    <a:lnTo>
                      <a:pt x="80" y="160"/>
                    </a:lnTo>
                    <a:cubicBezTo>
                      <a:pt x="80" y="163"/>
                      <a:pt x="81" y="167"/>
                      <a:pt x="82" y="170"/>
                    </a:cubicBezTo>
                    <a:cubicBezTo>
                      <a:pt x="83" y="173"/>
                      <a:pt x="85" y="176"/>
                      <a:pt x="88" y="178"/>
                    </a:cubicBezTo>
                    <a:cubicBezTo>
                      <a:pt x="90" y="181"/>
                      <a:pt x="93" y="183"/>
                      <a:pt x="96" y="184"/>
                    </a:cubicBezTo>
                    <a:cubicBezTo>
                      <a:pt x="99" y="185"/>
                      <a:pt x="103" y="186"/>
                      <a:pt x="107" y="186"/>
                    </a:cubicBezTo>
                    <a:cubicBezTo>
                      <a:pt x="110" y="186"/>
                      <a:pt x="114" y="185"/>
                      <a:pt x="117" y="184"/>
                    </a:cubicBezTo>
                    <a:cubicBezTo>
                      <a:pt x="120" y="183"/>
                      <a:pt x="123" y="181"/>
                      <a:pt x="125" y="178"/>
                    </a:cubicBezTo>
                    <a:cubicBezTo>
                      <a:pt x="128" y="176"/>
                      <a:pt x="130" y="173"/>
                      <a:pt x="131" y="170"/>
                    </a:cubicBezTo>
                    <a:cubicBezTo>
                      <a:pt x="133" y="167"/>
                      <a:pt x="133" y="163"/>
                      <a:pt x="133" y="160"/>
                    </a:cubicBezTo>
                    <a:lnTo>
                      <a:pt x="133" y="26"/>
                    </a:lnTo>
                    <a:lnTo>
                      <a:pt x="213" y="26"/>
                    </a:lnTo>
                    <a:lnTo>
                      <a:pt x="213" y="0"/>
                    </a:lnTo>
                    <a:lnTo>
                      <a:pt x="0" y="0"/>
                    </a:lnTo>
                    <a:lnTo>
                      <a:pt x="0" y="26"/>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1" name="Freeform 105">
                <a:extLst>
                  <a:ext uri="{FF2B5EF4-FFF2-40B4-BE49-F238E27FC236}">
                    <a16:creationId xmlns:a16="http://schemas.microsoft.com/office/drawing/2014/main" id="{07097D13-A87C-4B9E-8D2A-06BD793D1C31}"/>
                  </a:ext>
                </a:extLst>
              </p:cNvPr>
              <p:cNvSpPr>
                <a:spLocks/>
              </p:cNvSpPr>
              <p:nvPr/>
            </p:nvSpPr>
            <p:spPr bwMode="auto">
              <a:xfrm>
                <a:off x="5936" y="1467"/>
                <a:ext cx="146" cy="49"/>
              </a:xfrm>
              <a:custGeom>
                <a:avLst/>
                <a:gdLst>
                  <a:gd name="T0" fmla="*/ 213 w 236"/>
                  <a:gd name="T1" fmla="*/ 40 h 80"/>
                  <a:gd name="T2" fmla="*/ 213 w 236"/>
                  <a:gd name="T3" fmla="*/ 40 h 80"/>
                  <a:gd name="T4" fmla="*/ 219 w 236"/>
                  <a:gd name="T5" fmla="*/ 19 h 80"/>
                  <a:gd name="T6" fmla="*/ 236 w 236"/>
                  <a:gd name="T7" fmla="*/ 4 h 80"/>
                  <a:gd name="T8" fmla="*/ 232 w 236"/>
                  <a:gd name="T9" fmla="*/ 1 h 80"/>
                  <a:gd name="T10" fmla="*/ 227 w 236"/>
                  <a:gd name="T11" fmla="*/ 0 h 80"/>
                  <a:gd name="T12" fmla="*/ 27 w 236"/>
                  <a:gd name="T13" fmla="*/ 0 h 80"/>
                  <a:gd name="T14" fmla="*/ 16 w 236"/>
                  <a:gd name="T15" fmla="*/ 2 h 80"/>
                  <a:gd name="T16" fmla="*/ 8 w 236"/>
                  <a:gd name="T17" fmla="*/ 8 h 80"/>
                  <a:gd name="T18" fmla="*/ 2 w 236"/>
                  <a:gd name="T19" fmla="*/ 16 h 80"/>
                  <a:gd name="T20" fmla="*/ 0 w 236"/>
                  <a:gd name="T21" fmla="*/ 27 h 80"/>
                  <a:gd name="T22" fmla="*/ 0 w 236"/>
                  <a:gd name="T23" fmla="*/ 80 h 80"/>
                  <a:gd name="T24" fmla="*/ 213 w 236"/>
                  <a:gd name="T25" fmla="*/ 80 h 80"/>
                  <a:gd name="T26" fmla="*/ 213 w 236"/>
                  <a:gd name="T27"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80">
                    <a:moveTo>
                      <a:pt x="213" y="40"/>
                    </a:moveTo>
                    <a:lnTo>
                      <a:pt x="213" y="40"/>
                    </a:lnTo>
                    <a:cubicBezTo>
                      <a:pt x="213" y="32"/>
                      <a:pt x="215" y="25"/>
                      <a:pt x="219" y="19"/>
                    </a:cubicBezTo>
                    <a:cubicBezTo>
                      <a:pt x="224" y="12"/>
                      <a:pt x="229" y="7"/>
                      <a:pt x="236" y="4"/>
                    </a:cubicBezTo>
                    <a:cubicBezTo>
                      <a:pt x="235" y="2"/>
                      <a:pt x="233" y="1"/>
                      <a:pt x="232" y="1"/>
                    </a:cubicBezTo>
                    <a:cubicBezTo>
                      <a:pt x="230" y="0"/>
                      <a:pt x="228" y="0"/>
                      <a:pt x="227" y="0"/>
                    </a:cubicBezTo>
                    <a:lnTo>
                      <a:pt x="27" y="0"/>
                    </a:lnTo>
                    <a:cubicBezTo>
                      <a:pt x="23" y="0"/>
                      <a:pt x="19" y="1"/>
                      <a:pt x="16" y="2"/>
                    </a:cubicBezTo>
                    <a:cubicBezTo>
                      <a:pt x="13" y="3"/>
                      <a:pt x="10" y="5"/>
                      <a:pt x="8" y="8"/>
                    </a:cubicBezTo>
                    <a:cubicBezTo>
                      <a:pt x="5" y="10"/>
                      <a:pt x="3" y="13"/>
                      <a:pt x="2" y="16"/>
                    </a:cubicBezTo>
                    <a:cubicBezTo>
                      <a:pt x="1" y="19"/>
                      <a:pt x="0" y="23"/>
                      <a:pt x="0" y="27"/>
                    </a:cubicBezTo>
                    <a:lnTo>
                      <a:pt x="0" y="80"/>
                    </a:lnTo>
                    <a:lnTo>
                      <a:pt x="213" y="80"/>
                    </a:lnTo>
                    <a:lnTo>
                      <a:pt x="213" y="4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5" name="Group 14" descr="Ramp up for 1000s of apps&#10;Leverage powerful build tools to automate processes and testing for perfect, low-code apps – whether your organizations plans to build one or one thousand&#10;">
            <a:extLst>
              <a:ext uri="{FF2B5EF4-FFF2-40B4-BE49-F238E27FC236}">
                <a16:creationId xmlns:a16="http://schemas.microsoft.com/office/drawing/2014/main" id="{D4B46FF5-62A8-4698-BD0F-C4245F7F7768}"/>
              </a:ext>
            </a:extLst>
          </p:cNvPr>
          <p:cNvGrpSpPr/>
          <p:nvPr/>
        </p:nvGrpSpPr>
        <p:grpSpPr>
          <a:xfrm>
            <a:off x="8324696" y="2094396"/>
            <a:ext cx="2926080" cy="2057083"/>
            <a:chOff x="8324696" y="2094396"/>
            <a:chExt cx="2926080" cy="2057083"/>
          </a:xfrm>
        </p:grpSpPr>
        <p:sp>
          <p:nvSpPr>
            <p:cNvPr id="140" name="Oval 139">
              <a:extLst>
                <a:ext uri="{FF2B5EF4-FFF2-40B4-BE49-F238E27FC236}">
                  <a16:creationId xmlns:a16="http://schemas.microsoft.com/office/drawing/2014/main" id="{B9FEB0F1-CDB6-44CF-B1CF-A35EE77DB8C9}"/>
                </a:ext>
              </a:extLst>
            </p:cNvPr>
            <p:cNvSpPr/>
            <p:nvPr/>
          </p:nvSpPr>
          <p:spPr bwMode="auto">
            <a:xfrm>
              <a:off x="9032292"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1" name="Rectangle 140">
              <a:extLst>
                <a:ext uri="{FF2B5EF4-FFF2-40B4-BE49-F238E27FC236}">
                  <a16:creationId xmlns:a16="http://schemas.microsoft.com/office/drawing/2014/main" id="{81889228-2699-4C36-A6EF-D937A36F115C}"/>
                </a:ext>
              </a:extLst>
            </p:cNvPr>
            <p:cNvSpPr/>
            <p:nvPr/>
          </p:nvSpPr>
          <p:spPr bwMode="auto">
            <a:xfrm>
              <a:off x="8324696" y="3876857"/>
              <a:ext cx="2926080" cy="2746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Ramp up for 1000s of apps</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Leverage powerful build tools to automate processes and testing for perfect, low-code apps – whether your organizations plans to build one or one thousand</a:t>
              </a:r>
            </a:p>
          </p:txBody>
        </p:sp>
        <p:grpSp>
          <p:nvGrpSpPr>
            <p:cNvPr id="192" name="Group 117">
              <a:extLst>
                <a:ext uri="{FF2B5EF4-FFF2-40B4-BE49-F238E27FC236}">
                  <a16:creationId xmlns:a16="http://schemas.microsoft.com/office/drawing/2014/main" id="{88726DA7-58B7-489B-9A2A-817C89BB1CAB}"/>
                </a:ext>
              </a:extLst>
            </p:cNvPr>
            <p:cNvGrpSpPr>
              <a:grpSpLocks noChangeAspect="1"/>
            </p:cNvGrpSpPr>
            <p:nvPr/>
          </p:nvGrpSpPr>
          <p:grpSpPr bwMode="auto">
            <a:xfrm>
              <a:off x="9410066" y="2472170"/>
              <a:ext cx="755340" cy="755340"/>
              <a:chOff x="4998" y="1446"/>
              <a:chExt cx="256" cy="256"/>
            </a:xfrm>
          </p:grpSpPr>
          <p:sp>
            <p:nvSpPr>
              <p:cNvPr id="193" name="AutoShape 116">
                <a:extLst>
                  <a:ext uri="{FF2B5EF4-FFF2-40B4-BE49-F238E27FC236}">
                    <a16:creationId xmlns:a16="http://schemas.microsoft.com/office/drawing/2014/main" id="{EC8BF1F7-F989-4C83-9C32-2E1C481FA235}"/>
                  </a:ext>
                </a:extLst>
              </p:cNvPr>
              <p:cNvSpPr>
                <a:spLocks noChangeAspect="1" noChangeArrowheads="1" noTextEdit="1"/>
              </p:cNvSpPr>
              <p:nvPr/>
            </p:nvSpPr>
            <p:spPr bwMode="auto">
              <a:xfrm>
                <a:off x="4998" y="1446"/>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4" name="Freeform 118">
                <a:extLst>
                  <a:ext uri="{FF2B5EF4-FFF2-40B4-BE49-F238E27FC236}">
                    <a16:creationId xmlns:a16="http://schemas.microsoft.com/office/drawing/2014/main" id="{588FFD57-32B0-47BD-A0AA-43CB5C07A53D}"/>
                  </a:ext>
                </a:extLst>
              </p:cNvPr>
              <p:cNvSpPr>
                <a:spLocks/>
              </p:cNvSpPr>
              <p:nvPr/>
            </p:nvSpPr>
            <p:spPr bwMode="auto">
              <a:xfrm>
                <a:off x="5093" y="1651"/>
                <a:ext cx="68" cy="19"/>
              </a:xfrm>
              <a:custGeom>
                <a:avLst/>
                <a:gdLst>
                  <a:gd name="T0" fmla="*/ 110 w 110"/>
                  <a:gd name="T1" fmla="*/ 30 h 30"/>
                  <a:gd name="T2" fmla="*/ 110 w 110"/>
                  <a:gd name="T3" fmla="*/ 30 h 30"/>
                  <a:gd name="T4" fmla="*/ 104 w 110"/>
                  <a:gd name="T5" fmla="*/ 0 h 30"/>
                  <a:gd name="T6" fmla="*/ 10 w 110"/>
                  <a:gd name="T7" fmla="*/ 0 h 30"/>
                  <a:gd name="T8" fmla="*/ 0 w 110"/>
                  <a:gd name="T9" fmla="*/ 30 h 30"/>
                  <a:gd name="T10" fmla="*/ 110 w 110"/>
                  <a:gd name="T11" fmla="*/ 30 h 30"/>
                </a:gdLst>
                <a:ahLst/>
                <a:cxnLst>
                  <a:cxn ang="0">
                    <a:pos x="T0" y="T1"/>
                  </a:cxn>
                  <a:cxn ang="0">
                    <a:pos x="T2" y="T3"/>
                  </a:cxn>
                  <a:cxn ang="0">
                    <a:pos x="T4" y="T5"/>
                  </a:cxn>
                  <a:cxn ang="0">
                    <a:pos x="T6" y="T7"/>
                  </a:cxn>
                  <a:cxn ang="0">
                    <a:pos x="T8" y="T9"/>
                  </a:cxn>
                  <a:cxn ang="0">
                    <a:pos x="T10" y="T11"/>
                  </a:cxn>
                </a:cxnLst>
                <a:rect l="0" t="0" r="r" b="b"/>
                <a:pathLst>
                  <a:path w="110" h="30">
                    <a:moveTo>
                      <a:pt x="110" y="30"/>
                    </a:moveTo>
                    <a:lnTo>
                      <a:pt x="110" y="30"/>
                    </a:lnTo>
                    <a:lnTo>
                      <a:pt x="104" y="0"/>
                    </a:lnTo>
                    <a:lnTo>
                      <a:pt x="10" y="0"/>
                    </a:lnTo>
                    <a:lnTo>
                      <a:pt x="0" y="30"/>
                    </a:lnTo>
                    <a:lnTo>
                      <a:pt x="110" y="3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5" name="Freeform 119">
                <a:extLst>
                  <a:ext uri="{FF2B5EF4-FFF2-40B4-BE49-F238E27FC236}">
                    <a16:creationId xmlns:a16="http://schemas.microsoft.com/office/drawing/2014/main" id="{5D33D284-EB2E-4ECA-8542-594C59E07745}"/>
                  </a:ext>
                </a:extLst>
              </p:cNvPr>
              <p:cNvSpPr>
                <a:spLocks noEditPoints="1"/>
              </p:cNvSpPr>
              <p:nvPr/>
            </p:nvSpPr>
            <p:spPr bwMode="auto">
              <a:xfrm>
                <a:off x="4998" y="1444"/>
                <a:ext cx="264" cy="150"/>
              </a:xfrm>
              <a:custGeom>
                <a:avLst/>
                <a:gdLst>
                  <a:gd name="T0" fmla="*/ 213 w 426"/>
                  <a:gd name="T1" fmla="*/ 212 h 242"/>
                  <a:gd name="T2" fmla="*/ 213 w 426"/>
                  <a:gd name="T3" fmla="*/ 212 h 242"/>
                  <a:gd name="T4" fmla="*/ 111 w 426"/>
                  <a:gd name="T5" fmla="*/ 110 h 242"/>
                  <a:gd name="T6" fmla="*/ 132 w 426"/>
                  <a:gd name="T7" fmla="*/ 88 h 242"/>
                  <a:gd name="T8" fmla="*/ 198 w 426"/>
                  <a:gd name="T9" fmla="*/ 154 h 242"/>
                  <a:gd name="T10" fmla="*/ 198 w 426"/>
                  <a:gd name="T11" fmla="*/ 29 h 242"/>
                  <a:gd name="T12" fmla="*/ 228 w 426"/>
                  <a:gd name="T13" fmla="*/ 29 h 242"/>
                  <a:gd name="T14" fmla="*/ 228 w 426"/>
                  <a:gd name="T15" fmla="*/ 154 h 242"/>
                  <a:gd name="T16" fmla="*/ 294 w 426"/>
                  <a:gd name="T17" fmla="*/ 88 h 242"/>
                  <a:gd name="T18" fmla="*/ 315 w 426"/>
                  <a:gd name="T19" fmla="*/ 110 h 242"/>
                  <a:gd name="T20" fmla="*/ 213 w 426"/>
                  <a:gd name="T21" fmla="*/ 212 h 242"/>
                  <a:gd name="T22" fmla="*/ 419 w 426"/>
                  <a:gd name="T23" fmla="*/ 156 h 242"/>
                  <a:gd name="T24" fmla="*/ 419 w 426"/>
                  <a:gd name="T25" fmla="*/ 156 h 242"/>
                  <a:gd name="T26" fmla="*/ 397 w 426"/>
                  <a:gd name="T27" fmla="*/ 105 h 242"/>
                  <a:gd name="T28" fmla="*/ 364 w 426"/>
                  <a:gd name="T29" fmla="*/ 61 h 242"/>
                  <a:gd name="T30" fmla="*/ 320 w 426"/>
                  <a:gd name="T31" fmla="*/ 28 h 242"/>
                  <a:gd name="T32" fmla="*/ 269 w 426"/>
                  <a:gd name="T33" fmla="*/ 6 h 242"/>
                  <a:gd name="T34" fmla="*/ 213 w 426"/>
                  <a:gd name="T35" fmla="*/ 0 h 242"/>
                  <a:gd name="T36" fmla="*/ 156 w 426"/>
                  <a:gd name="T37" fmla="*/ 6 h 242"/>
                  <a:gd name="T38" fmla="*/ 105 w 426"/>
                  <a:gd name="T39" fmla="*/ 28 h 242"/>
                  <a:gd name="T40" fmla="*/ 62 w 426"/>
                  <a:gd name="T41" fmla="*/ 61 h 242"/>
                  <a:gd name="T42" fmla="*/ 29 w 426"/>
                  <a:gd name="T43" fmla="*/ 105 h 242"/>
                  <a:gd name="T44" fmla="*/ 7 w 426"/>
                  <a:gd name="T45" fmla="*/ 156 h 242"/>
                  <a:gd name="T46" fmla="*/ 0 w 426"/>
                  <a:gd name="T47" fmla="*/ 212 h 242"/>
                  <a:gd name="T48" fmla="*/ 2 w 426"/>
                  <a:gd name="T49" fmla="*/ 242 h 242"/>
                  <a:gd name="T50" fmla="*/ 424 w 426"/>
                  <a:gd name="T51" fmla="*/ 242 h 242"/>
                  <a:gd name="T52" fmla="*/ 426 w 426"/>
                  <a:gd name="T53" fmla="*/ 212 h 242"/>
                  <a:gd name="T54" fmla="*/ 419 w 426"/>
                  <a:gd name="T55" fmla="*/ 15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6" h="242">
                    <a:moveTo>
                      <a:pt x="213" y="212"/>
                    </a:moveTo>
                    <a:lnTo>
                      <a:pt x="213" y="212"/>
                    </a:lnTo>
                    <a:lnTo>
                      <a:pt x="111" y="110"/>
                    </a:lnTo>
                    <a:lnTo>
                      <a:pt x="132" y="88"/>
                    </a:lnTo>
                    <a:lnTo>
                      <a:pt x="198" y="154"/>
                    </a:lnTo>
                    <a:lnTo>
                      <a:pt x="198" y="29"/>
                    </a:lnTo>
                    <a:lnTo>
                      <a:pt x="228" y="29"/>
                    </a:lnTo>
                    <a:lnTo>
                      <a:pt x="228" y="154"/>
                    </a:lnTo>
                    <a:lnTo>
                      <a:pt x="294" y="88"/>
                    </a:lnTo>
                    <a:lnTo>
                      <a:pt x="315" y="110"/>
                    </a:lnTo>
                    <a:lnTo>
                      <a:pt x="213" y="212"/>
                    </a:lnTo>
                    <a:close/>
                    <a:moveTo>
                      <a:pt x="419" y="156"/>
                    </a:moveTo>
                    <a:lnTo>
                      <a:pt x="419" y="156"/>
                    </a:lnTo>
                    <a:cubicBezTo>
                      <a:pt x="413" y="137"/>
                      <a:pt x="406" y="120"/>
                      <a:pt x="397" y="105"/>
                    </a:cubicBezTo>
                    <a:cubicBezTo>
                      <a:pt x="388" y="89"/>
                      <a:pt x="377" y="74"/>
                      <a:pt x="364" y="61"/>
                    </a:cubicBezTo>
                    <a:cubicBezTo>
                      <a:pt x="351" y="48"/>
                      <a:pt x="336" y="37"/>
                      <a:pt x="320" y="28"/>
                    </a:cubicBezTo>
                    <a:cubicBezTo>
                      <a:pt x="305" y="19"/>
                      <a:pt x="288" y="12"/>
                      <a:pt x="269" y="6"/>
                    </a:cubicBezTo>
                    <a:cubicBezTo>
                      <a:pt x="251" y="2"/>
                      <a:pt x="232" y="0"/>
                      <a:pt x="213" y="0"/>
                    </a:cubicBezTo>
                    <a:cubicBezTo>
                      <a:pt x="193" y="0"/>
                      <a:pt x="174" y="2"/>
                      <a:pt x="156" y="6"/>
                    </a:cubicBezTo>
                    <a:cubicBezTo>
                      <a:pt x="138" y="12"/>
                      <a:pt x="121" y="19"/>
                      <a:pt x="105" y="28"/>
                    </a:cubicBezTo>
                    <a:cubicBezTo>
                      <a:pt x="90" y="37"/>
                      <a:pt x="75" y="48"/>
                      <a:pt x="62" y="61"/>
                    </a:cubicBezTo>
                    <a:cubicBezTo>
                      <a:pt x="49" y="74"/>
                      <a:pt x="38" y="89"/>
                      <a:pt x="29" y="105"/>
                    </a:cubicBezTo>
                    <a:cubicBezTo>
                      <a:pt x="19" y="120"/>
                      <a:pt x="12" y="137"/>
                      <a:pt x="7" y="156"/>
                    </a:cubicBezTo>
                    <a:cubicBezTo>
                      <a:pt x="2" y="174"/>
                      <a:pt x="0" y="193"/>
                      <a:pt x="0" y="212"/>
                    </a:cubicBezTo>
                    <a:cubicBezTo>
                      <a:pt x="0" y="222"/>
                      <a:pt x="0" y="232"/>
                      <a:pt x="2" y="242"/>
                    </a:cubicBezTo>
                    <a:lnTo>
                      <a:pt x="424" y="242"/>
                    </a:lnTo>
                    <a:cubicBezTo>
                      <a:pt x="425" y="232"/>
                      <a:pt x="426" y="222"/>
                      <a:pt x="426" y="212"/>
                    </a:cubicBezTo>
                    <a:cubicBezTo>
                      <a:pt x="426" y="193"/>
                      <a:pt x="424" y="174"/>
                      <a:pt x="419" y="156"/>
                    </a:cubicBez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6" name="Freeform 120">
                <a:extLst>
                  <a:ext uri="{FF2B5EF4-FFF2-40B4-BE49-F238E27FC236}">
                    <a16:creationId xmlns:a16="http://schemas.microsoft.com/office/drawing/2014/main" id="{3B1A17A7-56AA-40D1-A017-DD9D503198C8}"/>
                  </a:ext>
                </a:extLst>
              </p:cNvPr>
              <p:cNvSpPr>
                <a:spLocks/>
              </p:cNvSpPr>
              <p:nvPr/>
            </p:nvSpPr>
            <p:spPr bwMode="auto">
              <a:xfrm>
                <a:off x="5022" y="1651"/>
                <a:ext cx="57" cy="40"/>
              </a:xfrm>
              <a:custGeom>
                <a:avLst/>
                <a:gdLst>
                  <a:gd name="T0" fmla="*/ 32 w 93"/>
                  <a:gd name="T1" fmla="*/ 36 h 65"/>
                  <a:gd name="T2" fmla="*/ 32 w 93"/>
                  <a:gd name="T3" fmla="*/ 36 h 65"/>
                  <a:gd name="T4" fmla="*/ 71 w 93"/>
                  <a:gd name="T5" fmla="*/ 65 h 65"/>
                  <a:gd name="T6" fmla="*/ 93 w 93"/>
                  <a:gd name="T7" fmla="*/ 0 h 65"/>
                  <a:gd name="T8" fmla="*/ 0 w 93"/>
                  <a:gd name="T9" fmla="*/ 0 h 65"/>
                  <a:gd name="T10" fmla="*/ 32 w 93"/>
                  <a:gd name="T11" fmla="*/ 36 h 65"/>
                </a:gdLst>
                <a:ahLst/>
                <a:cxnLst>
                  <a:cxn ang="0">
                    <a:pos x="T0" y="T1"/>
                  </a:cxn>
                  <a:cxn ang="0">
                    <a:pos x="T2" y="T3"/>
                  </a:cxn>
                  <a:cxn ang="0">
                    <a:pos x="T4" y="T5"/>
                  </a:cxn>
                  <a:cxn ang="0">
                    <a:pos x="T6" y="T7"/>
                  </a:cxn>
                  <a:cxn ang="0">
                    <a:pos x="T8" y="T9"/>
                  </a:cxn>
                  <a:cxn ang="0">
                    <a:pos x="T10" y="T11"/>
                  </a:cxn>
                </a:cxnLst>
                <a:rect l="0" t="0" r="r" b="b"/>
                <a:pathLst>
                  <a:path w="93" h="65">
                    <a:moveTo>
                      <a:pt x="32" y="36"/>
                    </a:moveTo>
                    <a:lnTo>
                      <a:pt x="32" y="36"/>
                    </a:lnTo>
                    <a:cubicBezTo>
                      <a:pt x="44" y="47"/>
                      <a:pt x="57" y="57"/>
                      <a:pt x="71" y="65"/>
                    </a:cubicBezTo>
                    <a:lnTo>
                      <a:pt x="93" y="0"/>
                    </a:lnTo>
                    <a:lnTo>
                      <a:pt x="0" y="0"/>
                    </a:lnTo>
                    <a:cubicBezTo>
                      <a:pt x="9" y="13"/>
                      <a:pt x="20" y="26"/>
                      <a:pt x="32" y="36"/>
                    </a:cubicBez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7" name="Freeform 121">
                <a:extLst>
                  <a:ext uri="{FF2B5EF4-FFF2-40B4-BE49-F238E27FC236}">
                    <a16:creationId xmlns:a16="http://schemas.microsoft.com/office/drawing/2014/main" id="{23909812-9B60-4092-BB6D-E84EF9C658A9}"/>
                  </a:ext>
                </a:extLst>
              </p:cNvPr>
              <p:cNvSpPr>
                <a:spLocks/>
              </p:cNvSpPr>
              <p:nvPr/>
            </p:nvSpPr>
            <p:spPr bwMode="auto">
              <a:xfrm>
                <a:off x="5003" y="1613"/>
                <a:ext cx="151" cy="19"/>
              </a:xfrm>
              <a:custGeom>
                <a:avLst/>
                <a:gdLst>
                  <a:gd name="T0" fmla="*/ 238 w 243"/>
                  <a:gd name="T1" fmla="*/ 0 h 30"/>
                  <a:gd name="T2" fmla="*/ 238 w 243"/>
                  <a:gd name="T3" fmla="*/ 0 h 30"/>
                  <a:gd name="T4" fmla="*/ 0 w 243"/>
                  <a:gd name="T5" fmla="*/ 0 h 30"/>
                  <a:gd name="T6" fmla="*/ 6 w 243"/>
                  <a:gd name="T7" fmla="*/ 15 h 30"/>
                  <a:gd name="T8" fmla="*/ 12 w 243"/>
                  <a:gd name="T9" fmla="*/ 30 h 30"/>
                  <a:gd name="T10" fmla="*/ 243 w 243"/>
                  <a:gd name="T11" fmla="*/ 30 h 30"/>
                  <a:gd name="T12" fmla="*/ 238 w 24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43" h="30">
                    <a:moveTo>
                      <a:pt x="238" y="0"/>
                    </a:moveTo>
                    <a:lnTo>
                      <a:pt x="238" y="0"/>
                    </a:lnTo>
                    <a:lnTo>
                      <a:pt x="0" y="0"/>
                    </a:lnTo>
                    <a:cubicBezTo>
                      <a:pt x="2" y="5"/>
                      <a:pt x="4" y="10"/>
                      <a:pt x="6" y="15"/>
                    </a:cubicBezTo>
                    <a:cubicBezTo>
                      <a:pt x="8" y="20"/>
                      <a:pt x="10" y="25"/>
                      <a:pt x="12" y="30"/>
                    </a:cubicBezTo>
                    <a:lnTo>
                      <a:pt x="243" y="30"/>
                    </a:lnTo>
                    <a:lnTo>
                      <a:pt x="238" y="0"/>
                    </a:lnTo>
                    <a:close/>
                  </a:path>
                </a:pathLst>
              </a:custGeom>
              <a:solidFill>
                <a:srgbClr val="D59D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8" name="Freeform 122">
                <a:extLst>
                  <a:ext uri="{FF2B5EF4-FFF2-40B4-BE49-F238E27FC236}">
                    <a16:creationId xmlns:a16="http://schemas.microsoft.com/office/drawing/2014/main" id="{2A1823B0-FB97-4C5E-9C03-6DBAEA5AC61B}"/>
                  </a:ext>
                </a:extLst>
              </p:cNvPr>
              <p:cNvSpPr>
                <a:spLocks/>
              </p:cNvSpPr>
              <p:nvPr/>
            </p:nvSpPr>
            <p:spPr bwMode="auto">
              <a:xfrm>
                <a:off x="5083" y="1689"/>
                <a:ext cx="84" cy="18"/>
              </a:xfrm>
              <a:custGeom>
                <a:avLst/>
                <a:gdLst>
                  <a:gd name="T0" fmla="*/ 6 w 136"/>
                  <a:gd name="T1" fmla="*/ 0 h 30"/>
                  <a:gd name="T2" fmla="*/ 6 w 136"/>
                  <a:gd name="T3" fmla="*/ 0 h 30"/>
                  <a:gd name="T4" fmla="*/ 0 w 136"/>
                  <a:gd name="T5" fmla="*/ 17 h 30"/>
                  <a:gd name="T6" fmla="*/ 37 w 136"/>
                  <a:gd name="T7" fmla="*/ 27 h 30"/>
                  <a:gd name="T8" fmla="*/ 76 w 136"/>
                  <a:gd name="T9" fmla="*/ 30 h 30"/>
                  <a:gd name="T10" fmla="*/ 136 w 136"/>
                  <a:gd name="T11" fmla="*/ 22 h 30"/>
                  <a:gd name="T12" fmla="*/ 132 w 136"/>
                  <a:gd name="T13" fmla="*/ 0 h 30"/>
                  <a:gd name="T14" fmla="*/ 6 w 136"/>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30">
                    <a:moveTo>
                      <a:pt x="6" y="0"/>
                    </a:moveTo>
                    <a:lnTo>
                      <a:pt x="6" y="0"/>
                    </a:lnTo>
                    <a:lnTo>
                      <a:pt x="0" y="17"/>
                    </a:lnTo>
                    <a:cubicBezTo>
                      <a:pt x="12" y="21"/>
                      <a:pt x="25" y="25"/>
                      <a:pt x="37" y="27"/>
                    </a:cubicBezTo>
                    <a:cubicBezTo>
                      <a:pt x="50" y="29"/>
                      <a:pt x="63" y="30"/>
                      <a:pt x="76" y="30"/>
                    </a:cubicBezTo>
                    <a:cubicBezTo>
                      <a:pt x="96" y="30"/>
                      <a:pt x="116" y="28"/>
                      <a:pt x="136" y="22"/>
                    </a:cubicBezTo>
                    <a:lnTo>
                      <a:pt x="132" y="0"/>
                    </a:lnTo>
                    <a:lnTo>
                      <a:pt x="6" y="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9" name="Freeform 123">
                <a:extLst>
                  <a:ext uri="{FF2B5EF4-FFF2-40B4-BE49-F238E27FC236}">
                    <a16:creationId xmlns:a16="http://schemas.microsoft.com/office/drawing/2014/main" id="{D0E609BD-B7B2-48EF-BAEF-D5C2C5E88D80}"/>
                  </a:ext>
                </a:extLst>
              </p:cNvPr>
              <p:cNvSpPr>
                <a:spLocks/>
              </p:cNvSpPr>
              <p:nvPr/>
            </p:nvSpPr>
            <p:spPr bwMode="auto">
              <a:xfrm>
                <a:off x="5170" y="1613"/>
                <a:ext cx="87" cy="19"/>
              </a:xfrm>
              <a:custGeom>
                <a:avLst/>
                <a:gdLst>
                  <a:gd name="T0" fmla="*/ 6 w 140"/>
                  <a:gd name="T1" fmla="*/ 30 h 30"/>
                  <a:gd name="T2" fmla="*/ 6 w 140"/>
                  <a:gd name="T3" fmla="*/ 30 h 30"/>
                  <a:gd name="T4" fmla="*/ 129 w 140"/>
                  <a:gd name="T5" fmla="*/ 30 h 30"/>
                  <a:gd name="T6" fmla="*/ 135 w 140"/>
                  <a:gd name="T7" fmla="*/ 15 h 30"/>
                  <a:gd name="T8" fmla="*/ 140 w 140"/>
                  <a:gd name="T9" fmla="*/ 0 h 30"/>
                  <a:gd name="T10" fmla="*/ 0 w 140"/>
                  <a:gd name="T11" fmla="*/ 0 h 30"/>
                  <a:gd name="T12" fmla="*/ 6 w 14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140" h="30">
                    <a:moveTo>
                      <a:pt x="6" y="30"/>
                    </a:moveTo>
                    <a:lnTo>
                      <a:pt x="6" y="30"/>
                    </a:lnTo>
                    <a:lnTo>
                      <a:pt x="129" y="30"/>
                    </a:lnTo>
                    <a:cubicBezTo>
                      <a:pt x="131" y="25"/>
                      <a:pt x="133" y="20"/>
                      <a:pt x="135" y="15"/>
                    </a:cubicBezTo>
                    <a:cubicBezTo>
                      <a:pt x="137" y="10"/>
                      <a:pt x="139" y="5"/>
                      <a:pt x="140" y="0"/>
                    </a:cubicBezTo>
                    <a:lnTo>
                      <a:pt x="0" y="0"/>
                    </a:lnTo>
                    <a:lnTo>
                      <a:pt x="6" y="3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0" name="Freeform 124">
                <a:extLst>
                  <a:ext uri="{FF2B5EF4-FFF2-40B4-BE49-F238E27FC236}">
                    <a16:creationId xmlns:a16="http://schemas.microsoft.com/office/drawing/2014/main" id="{99760226-A2A5-431A-97C3-A0182688C3C3}"/>
                  </a:ext>
                </a:extLst>
              </p:cNvPr>
              <p:cNvSpPr>
                <a:spLocks/>
              </p:cNvSpPr>
              <p:nvPr/>
            </p:nvSpPr>
            <p:spPr bwMode="auto">
              <a:xfrm>
                <a:off x="5177" y="1651"/>
                <a:ext cx="62" cy="45"/>
              </a:xfrm>
              <a:custGeom>
                <a:avLst/>
                <a:gdLst>
                  <a:gd name="T0" fmla="*/ 14 w 100"/>
                  <a:gd name="T1" fmla="*/ 72 h 72"/>
                  <a:gd name="T2" fmla="*/ 14 w 100"/>
                  <a:gd name="T3" fmla="*/ 72 h 72"/>
                  <a:gd name="T4" fmla="*/ 61 w 100"/>
                  <a:gd name="T5" fmla="*/ 42 h 72"/>
                  <a:gd name="T6" fmla="*/ 100 w 100"/>
                  <a:gd name="T7" fmla="*/ 0 h 72"/>
                  <a:gd name="T8" fmla="*/ 0 w 100"/>
                  <a:gd name="T9" fmla="*/ 0 h 72"/>
                  <a:gd name="T10" fmla="*/ 14 w 100"/>
                  <a:gd name="T11" fmla="*/ 72 h 72"/>
                </a:gdLst>
                <a:ahLst/>
                <a:cxnLst>
                  <a:cxn ang="0">
                    <a:pos x="T0" y="T1"/>
                  </a:cxn>
                  <a:cxn ang="0">
                    <a:pos x="T2" y="T3"/>
                  </a:cxn>
                  <a:cxn ang="0">
                    <a:pos x="T4" y="T5"/>
                  </a:cxn>
                  <a:cxn ang="0">
                    <a:pos x="T6" y="T7"/>
                  </a:cxn>
                  <a:cxn ang="0">
                    <a:pos x="T8" y="T9"/>
                  </a:cxn>
                  <a:cxn ang="0">
                    <a:pos x="T10" y="T11"/>
                  </a:cxn>
                </a:cxnLst>
                <a:rect l="0" t="0" r="r" b="b"/>
                <a:pathLst>
                  <a:path w="100" h="72">
                    <a:moveTo>
                      <a:pt x="14" y="72"/>
                    </a:moveTo>
                    <a:lnTo>
                      <a:pt x="14" y="72"/>
                    </a:lnTo>
                    <a:cubicBezTo>
                      <a:pt x="31" y="64"/>
                      <a:pt x="47" y="54"/>
                      <a:pt x="61" y="42"/>
                    </a:cubicBezTo>
                    <a:cubicBezTo>
                      <a:pt x="76" y="30"/>
                      <a:pt x="89" y="16"/>
                      <a:pt x="100" y="0"/>
                    </a:cubicBezTo>
                    <a:lnTo>
                      <a:pt x="0" y="0"/>
                    </a:lnTo>
                    <a:lnTo>
                      <a:pt x="14" y="72"/>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201" name="Group 200">
            <a:extLst>
              <a:ext uri="{FF2B5EF4-FFF2-40B4-BE49-F238E27FC236}">
                <a16:creationId xmlns:a16="http://schemas.microsoft.com/office/drawing/2014/main" id="{C693EF08-8C4A-4082-A950-63D1822CADA9}"/>
              </a:ext>
              <a:ext uri="{C183D7F6-B498-43B3-948B-1728B52AA6E4}">
                <adec:decorative xmlns:adec="http://schemas.microsoft.com/office/drawing/2017/decorative" val="1"/>
              </a:ext>
            </a:extLst>
          </p:cNvPr>
          <p:cNvGrpSpPr/>
          <p:nvPr/>
        </p:nvGrpSpPr>
        <p:grpSpPr>
          <a:xfrm>
            <a:off x="588263" y="6233208"/>
            <a:ext cx="350599" cy="350599"/>
            <a:chOff x="4607552" y="3123954"/>
            <a:chExt cx="393700" cy="393700"/>
          </a:xfrm>
        </p:grpSpPr>
        <p:sp>
          <p:nvSpPr>
            <p:cNvPr id="202" name="Freeform 105">
              <a:extLst>
                <a:ext uri="{FF2B5EF4-FFF2-40B4-BE49-F238E27FC236}">
                  <a16:creationId xmlns:a16="http://schemas.microsoft.com/office/drawing/2014/main" id="{EF1A7B25-0404-4A3E-8D79-DE8F97AC1217}"/>
                </a:ext>
              </a:extLst>
            </p:cNvPr>
            <p:cNvSpPr>
              <a:spLocks/>
            </p:cNvSpPr>
            <p:nvPr/>
          </p:nvSpPr>
          <p:spPr bwMode="auto">
            <a:xfrm>
              <a:off x="4607552" y="3123954"/>
              <a:ext cx="393700" cy="393700"/>
            </a:xfrm>
            <a:custGeom>
              <a:avLst/>
              <a:gdLst>
                <a:gd name="T0" fmla="*/ 200 w 400"/>
                <a:gd name="T1" fmla="*/ 0 h 400"/>
                <a:gd name="T2" fmla="*/ 200 w 400"/>
                <a:gd name="T3" fmla="*/ 0 h 400"/>
                <a:gd name="T4" fmla="*/ 253 w 400"/>
                <a:gd name="T5" fmla="*/ 7 h 400"/>
                <a:gd name="T6" fmla="*/ 301 w 400"/>
                <a:gd name="T7" fmla="*/ 28 h 400"/>
                <a:gd name="T8" fmla="*/ 341 w 400"/>
                <a:gd name="T9" fmla="*/ 59 h 400"/>
                <a:gd name="T10" fmla="*/ 372 w 400"/>
                <a:gd name="T11" fmla="*/ 99 h 400"/>
                <a:gd name="T12" fmla="*/ 393 w 400"/>
                <a:gd name="T13" fmla="*/ 147 h 400"/>
                <a:gd name="T14" fmla="*/ 400 w 400"/>
                <a:gd name="T15" fmla="*/ 200 h 400"/>
                <a:gd name="T16" fmla="*/ 393 w 400"/>
                <a:gd name="T17" fmla="*/ 253 h 400"/>
                <a:gd name="T18" fmla="*/ 372 w 400"/>
                <a:gd name="T19" fmla="*/ 301 h 400"/>
                <a:gd name="T20" fmla="*/ 341 w 400"/>
                <a:gd name="T21" fmla="*/ 342 h 400"/>
                <a:gd name="T22" fmla="*/ 301 w 400"/>
                <a:gd name="T23" fmla="*/ 373 h 400"/>
                <a:gd name="T24" fmla="*/ 253 w 400"/>
                <a:gd name="T25" fmla="*/ 393 h 400"/>
                <a:gd name="T26" fmla="*/ 200 w 400"/>
                <a:gd name="T27" fmla="*/ 400 h 400"/>
                <a:gd name="T28" fmla="*/ 147 w 400"/>
                <a:gd name="T29" fmla="*/ 393 h 400"/>
                <a:gd name="T30" fmla="*/ 99 w 400"/>
                <a:gd name="T31" fmla="*/ 373 h 400"/>
                <a:gd name="T32" fmla="*/ 58 w 400"/>
                <a:gd name="T33" fmla="*/ 342 h 400"/>
                <a:gd name="T34" fmla="*/ 27 w 400"/>
                <a:gd name="T35" fmla="*/ 301 h 400"/>
                <a:gd name="T36" fmla="*/ 7 w 400"/>
                <a:gd name="T37" fmla="*/ 253 h 400"/>
                <a:gd name="T38" fmla="*/ 0 w 400"/>
                <a:gd name="T39" fmla="*/ 200 h 400"/>
                <a:gd name="T40" fmla="*/ 7 w 400"/>
                <a:gd name="T41" fmla="*/ 147 h 400"/>
                <a:gd name="T42" fmla="*/ 27 w 400"/>
                <a:gd name="T43" fmla="*/ 99 h 400"/>
                <a:gd name="T44" fmla="*/ 58 w 400"/>
                <a:gd name="T45" fmla="*/ 59 h 400"/>
                <a:gd name="T46" fmla="*/ 99 w 400"/>
                <a:gd name="T47" fmla="*/ 28 h 400"/>
                <a:gd name="T48" fmla="*/ 147 w 400"/>
                <a:gd name="T49" fmla="*/ 7 h 400"/>
                <a:gd name="T50" fmla="*/ 200 w 400"/>
                <a:gd name="T5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400">
                  <a:moveTo>
                    <a:pt x="200" y="0"/>
                  </a:moveTo>
                  <a:lnTo>
                    <a:pt x="200" y="0"/>
                  </a:lnTo>
                  <a:cubicBezTo>
                    <a:pt x="218" y="0"/>
                    <a:pt x="236" y="3"/>
                    <a:pt x="253" y="7"/>
                  </a:cubicBezTo>
                  <a:cubicBezTo>
                    <a:pt x="270" y="12"/>
                    <a:pt x="286" y="19"/>
                    <a:pt x="301" y="28"/>
                  </a:cubicBezTo>
                  <a:cubicBezTo>
                    <a:pt x="316" y="36"/>
                    <a:pt x="329" y="47"/>
                    <a:pt x="341" y="59"/>
                  </a:cubicBezTo>
                  <a:cubicBezTo>
                    <a:pt x="353" y="71"/>
                    <a:pt x="364" y="84"/>
                    <a:pt x="372" y="99"/>
                  </a:cubicBezTo>
                  <a:cubicBezTo>
                    <a:pt x="381" y="114"/>
                    <a:pt x="388" y="130"/>
                    <a:pt x="393" y="147"/>
                  </a:cubicBezTo>
                  <a:cubicBezTo>
                    <a:pt x="397" y="164"/>
                    <a:pt x="400" y="182"/>
                    <a:pt x="400" y="200"/>
                  </a:cubicBezTo>
                  <a:cubicBezTo>
                    <a:pt x="400" y="219"/>
                    <a:pt x="397" y="236"/>
                    <a:pt x="393" y="253"/>
                  </a:cubicBezTo>
                  <a:cubicBezTo>
                    <a:pt x="388" y="270"/>
                    <a:pt x="381" y="286"/>
                    <a:pt x="372" y="301"/>
                  </a:cubicBezTo>
                  <a:cubicBezTo>
                    <a:pt x="364" y="316"/>
                    <a:pt x="353" y="329"/>
                    <a:pt x="341" y="342"/>
                  </a:cubicBezTo>
                  <a:cubicBezTo>
                    <a:pt x="329" y="354"/>
                    <a:pt x="316" y="364"/>
                    <a:pt x="301" y="373"/>
                  </a:cubicBezTo>
                  <a:cubicBezTo>
                    <a:pt x="286" y="381"/>
                    <a:pt x="270" y="388"/>
                    <a:pt x="253" y="393"/>
                  </a:cubicBezTo>
                  <a:cubicBezTo>
                    <a:pt x="236" y="398"/>
                    <a:pt x="218" y="400"/>
                    <a:pt x="200" y="400"/>
                  </a:cubicBezTo>
                  <a:cubicBezTo>
                    <a:pt x="181" y="400"/>
                    <a:pt x="164" y="398"/>
                    <a:pt x="147" y="393"/>
                  </a:cubicBezTo>
                  <a:cubicBezTo>
                    <a:pt x="130" y="388"/>
                    <a:pt x="114" y="381"/>
                    <a:pt x="99" y="373"/>
                  </a:cubicBezTo>
                  <a:cubicBezTo>
                    <a:pt x="84" y="364"/>
                    <a:pt x="71" y="354"/>
                    <a:pt x="58" y="342"/>
                  </a:cubicBezTo>
                  <a:cubicBezTo>
                    <a:pt x="46" y="329"/>
                    <a:pt x="36" y="316"/>
                    <a:pt x="27" y="301"/>
                  </a:cubicBezTo>
                  <a:cubicBezTo>
                    <a:pt x="19" y="286"/>
                    <a:pt x="12" y="270"/>
                    <a:pt x="7" y="253"/>
                  </a:cubicBezTo>
                  <a:cubicBezTo>
                    <a:pt x="2" y="236"/>
                    <a:pt x="0" y="219"/>
                    <a:pt x="0" y="200"/>
                  </a:cubicBezTo>
                  <a:cubicBezTo>
                    <a:pt x="0" y="182"/>
                    <a:pt x="2" y="164"/>
                    <a:pt x="7" y="147"/>
                  </a:cubicBezTo>
                  <a:cubicBezTo>
                    <a:pt x="12" y="130"/>
                    <a:pt x="19" y="114"/>
                    <a:pt x="27" y="99"/>
                  </a:cubicBezTo>
                  <a:cubicBezTo>
                    <a:pt x="36" y="84"/>
                    <a:pt x="46" y="71"/>
                    <a:pt x="58" y="59"/>
                  </a:cubicBezTo>
                  <a:cubicBezTo>
                    <a:pt x="71" y="47"/>
                    <a:pt x="84" y="36"/>
                    <a:pt x="99" y="28"/>
                  </a:cubicBezTo>
                  <a:cubicBezTo>
                    <a:pt x="114" y="19"/>
                    <a:pt x="130" y="12"/>
                    <a:pt x="147" y="7"/>
                  </a:cubicBezTo>
                  <a:cubicBezTo>
                    <a:pt x="164" y="3"/>
                    <a:pt x="181" y="0"/>
                    <a:pt x="200" y="0"/>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03" name="Freeform 106">
              <a:extLst>
                <a:ext uri="{FF2B5EF4-FFF2-40B4-BE49-F238E27FC236}">
                  <a16:creationId xmlns:a16="http://schemas.microsoft.com/office/drawing/2014/main" id="{ED8645E1-CA40-42D2-999E-FBA0716073DA}"/>
                </a:ext>
              </a:extLst>
            </p:cNvPr>
            <p:cNvSpPr>
              <a:spLocks/>
            </p:cNvSpPr>
            <p:nvPr/>
          </p:nvSpPr>
          <p:spPr bwMode="auto">
            <a:xfrm>
              <a:off x="4764715" y="3209679"/>
              <a:ext cx="150813" cy="150813"/>
            </a:xfrm>
            <a:custGeom>
              <a:avLst/>
              <a:gdLst>
                <a:gd name="T0" fmla="*/ 76 w 153"/>
                <a:gd name="T1" fmla="*/ 96 h 153"/>
                <a:gd name="T2" fmla="*/ 76 w 153"/>
                <a:gd name="T3" fmla="*/ 96 h 153"/>
                <a:gd name="T4" fmla="*/ 80 w 153"/>
                <a:gd name="T5" fmla="*/ 113 h 153"/>
                <a:gd name="T6" fmla="*/ 77 w 153"/>
                <a:gd name="T7" fmla="*/ 129 h 153"/>
                <a:gd name="T8" fmla="*/ 68 w 153"/>
                <a:gd name="T9" fmla="*/ 142 h 153"/>
                <a:gd name="T10" fmla="*/ 55 w 153"/>
                <a:gd name="T11" fmla="*/ 150 h 153"/>
                <a:gd name="T12" fmla="*/ 40 w 153"/>
                <a:gd name="T13" fmla="*/ 153 h 153"/>
                <a:gd name="T14" fmla="*/ 24 w 153"/>
                <a:gd name="T15" fmla="*/ 150 h 153"/>
                <a:gd name="T16" fmla="*/ 12 w 153"/>
                <a:gd name="T17" fmla="*/ 142 h 153"/>
                <a:gd name="T18" fmla="*/ 3 w 153"/>
                <a:gd name="T19" fmla="*/ 129 h 153"/>
                <a:gd name="T20" fmla="*/ 0 w 153"/>
                <a:gd name="T21" fmla="*/ 113 h 153"/>
                <a:gd name="T22" fmla="*/ 3 w 153"/>
                <a:gd name="T23" fmla="*/ 98 h 153"/>
                <a:gd name="T24" fmla="*/ 12 w 153"/>
                <a:gd name="T25" fmla="*/ 85 h 153"/>
                <a:gd name="T26" fmla="*/ 24 w 153"/>
                <a:gd name="T27" fmla="*/ 76 h 153"/>
                <a:gd name="T28" fmla="*/ 40 w 153"/>
                <a:gd name="T29" fmla="*/ 73 h 153"/>
                <a:gd name="T30" fmla="*/ 57 w 153"/>
                <a:gd name="T31" fmla="*/ 77 h 153"/>
                <a:gd name="T32" fmla="*/ 57 w 153"/>
                <a:gd name="T33" fmla="*/ 77 h 153"/>
                <a:gd name="T34" fmla="*/ 134 w 153"/>
                <a:gd name="T35" fmla="*/ 0 h 153"/>
                <a:gd name="T36" fmla="*/ 153 w 153"/>
                <a:gd name="T37" fmla="*/ 19 h 153"/>
                <a:gd name="T38" fmla="*/ 76 w 153"/>
                <a:gd name="T39" fmla="*/ 96 h 153"/>
                <a:gd name="T40" fmla="*/ 76 w 153"/>
                <a:gd name="T41"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3">
                  <a:moveTo>
                    <a:pt x="76" y="96"/>
                  </a:moveTo>
                  <a:lnTo>
                    <a:pt x="76" y="96"/>
                  </a:lnTo>
                  <a:cubicBezTo>
                    <a:pt x="78" y="101"/>
                    <a:pt x="80" y="107"/>
                    <a:pt x="80" y="113"/>
                  </a:cubicBezTo>
                  <a:cubicBezTo>
                    <a:pt x="80" y="119"/>
                    <a:pt x="79" y="124"/>
                    <a:pt x="77" y="129"/>
                  </a:cubicBezTo>
                  <a:cubicBezTo>
                    <a:pt x="75" y="134"/>
                    <a:pt x="72" y="138"/>
                    <a:pt x="68" y="142"/>
                  </a:cubicBezTo>
                  <a:cubicBezTo>
                    <a:pt x="65" y="145"/>
                    <a:pt x="60" y="148"/>
                    <a:pt x="55" y="150"/>
                  </a:cubicBezTo>
                  <a:cubicBezTo>
                    <a:pt x="51" y="152"/>
                    <a:pt x="45" y="153"/>
                    <a:pt x="40" y="153"/>
                  </a:cubicBezTo>
                  <a:cubicBezTo>
                    <a:pt x="34" y="153"/>
                    <a:pt x="29" y="152"/>
                    <a:pt x="24" y="150"/>
                  </a:cubicBezTo>
                  <a:cubicBezTo>
                    <a:pt x="19" y="148"/>
                    <a:pt x="15" y="145"/>
                    <a:pt x="12" y="142"/>
                  </a:cubicBezTo>
                  <a:cubicBezTo>
                    <a:pt x="8" y="138"/>
                    <a:pt x="5" y="134"/>
                    <a:pt x="3" y="129"/>
                  </a:cubicBezTo>
                  <a:cubicBezTo>
                    <a:pt x="1" y="124"/>
                    <a:pt x="0" y="119"/>
                    <a:pt x="0" y="113"/>
                  </a:cubicBezTo>
                  <a:cubicBezTo>
                    <a:pt x="0" y="108"/>
                    <a:pt x="1" y="102"/>
                    <a:pt x="3" y="98"/>
                  </a:cubicBezTo>
                  <a:cubicBezTo>
                    <a:pt x="5" y="93"/>
                    <a:pt x="8" y="88"/>
                    <a:pt x="12" y="85"/>
                  </a:cubicBezTo>
                  <a:cubicBezTo>
                    <a:pt x="15" y="81"/>
                    <a:pt x="19" y="78"/>
                    <a:pt x="24" y="76"/>
                  </a:cubicBezTo>
                  <a:cubicBezTo>
                    <a:pt x="29" y="74"/>
                    <a:pt x="34" y="73"/>
                    <a:pt x="40" y="73"/>
                  </a:cubicBezTo>
                  <a:cubicBezTo>
                    <a:pt x="46" y="73"/>
                    <a:pt x="52" y="75"/>
                    <a:pt x="57" y="77"/>
                  </a:cubicBezTo>
                  <a:lnTo>
                    <a:pt x="57" y="77"/>
                  </a:lnTo>
                  <a:lnTo>
                    <a:pt x="134" y="0"/>
                  </a:lnTo>
                  <a:lnTo>
                    <a:pt x="153" y="19"/>
                  </a:lnTo>
                  <a:lnTo>
                    <a:pt x="76" y="96"/>
                  </a:lnTo>
                  <a:lnTo>
                    <a:pt x="76" y="9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04" name="Freeform 107">
              <a:extLst>
                <a:ext uri="{FF2B5EF4-FFF2-40B4-BE49-F238E27FC236}">
                  <a16:creationId xmlns:a16="http://schemas.microsoft.com/office/drawing/2014/main" id="{41715CE7-7651-4306-BB49-0EE0D0DB65EC}"/>
                </a:ext>
              </a:extLst>
            </p:cNvPr>
            <p:cNvSpPr>
              <a:spLocks/>
            </p:cNvSpPr>
            <p:nvPr/>
          </p:nvSpPr>
          <p:spPr bwMode="auto">
            <a:xfrm>
              <a:off x="4659940" y="3176341"/>
              <a:ext cx="203200" cy="247650"/>
            </a:xfrm>
            <a:custGeom>
              <a:avLst/>
              <a:gdLst>
                <a:gd name="T0" fmla="*/ 196 w 207"/>
                <a:gd name="T1" fmla="*/ 37 h 250"/>
                <a:gd name="T2" fmla="*/ 196 w 207"/>
                <a:gd name="T3" fmla="*/ 37 h 250"/>
                <a:gd name="T4" fmla="*/ 146 w 207"/>
                <a:gd name="T5" fmla="*/ 26 h 250"/>
                <a:gd name="T6" fmla="*/ 115 w 207"/>
                <a:gd name="T7" fmla="*/ 30 h 250"/>
                <a:gd name="T8" fmla="*/ 86 w 207"/>
                <a:gd name="T9" fmla="*/ 43 h 250"/>
                <a:gd name="T10" fmla="*/ 62 w 207"/>
                <a:gd name="T11" fmla="*/ 61 h 250"/>
                <a:gd name="T12" fmla="*/ 43 w 207"/>
                <a:gd name="T13" fmla="*/ 86 h 250"/>
                <a:gd name="T14" fmla="*/ 31 w 207"/>
                <a:gd name="T15" fmla="*/ 114 h 250"/>
                <a:gd name="T16" fmla="*/ 27 w 207"/>
                <a:gd name="T17" fmla="*/ 146 h 250"/>
                <a:gd name="T18" fmla="*/ 36 w 207"/>
                <a:gd name="T19" fmla="*/ 192 h 250"/>
                <a:gd name="T20" fmla="*/ 62 w 207"/>
                <a:gd name="T21" fmla="*/ 231 h 250"/>
                <a:gd name="T22" fmla="*/ 43 w 207"/>
                <a:gd name="T23" fmla="*/ 250 h 250"/>
                <a:gd name="T24" fmla="*/ 11 w 207"/>
                <a:gd name="T25" fmla="*/ 202 h 250"/>
                <a:gd name="T26" fmla="*/ 0 w 207"/>
                <a:gd name="T27" fmla="*/ 146 h 250"/>
                <a:gd name="T28" fmla="*/ 5 w 207"/>
                <a:gd name="T29" fmla="*/ 107 h 250"/>
                <a:gd name="T30" fmla="*/ 20 w 207"/>
                <a:gd name="T31" fmla="*/ 72 h 250"/>
                <a:gd name="T32" fmla="*/ 43 w 207"/>
                <a:gd name="T33" fmla="*/ 43 h 250"/>
                <a:gd name="T34" fmla="*/ 73 w 207"/>
                <a:gd name="T35" fmla="*/ 20 h 250"/>
                <a:gd name="T36" fmla="*/ 108 w 207"/>
                <a:gd name="T37" fmla="*/ 5 h 250"/>
                <a:gd name="T38" fmla="*/ 147 w 207"/>
                <a:gd name="T39" fmla="*/ 0 h 250"/>
                <a:gd name="T40" fmla="*/ 178 w 207"/>
                <a:gd name="T41" fmla="*/ 3 h 250"/>
                <a:gd name="T42" fmla="*/ 207 w 207"/>
                <a:gd name="T43" fmla="*/ 13 h 250"/>
                <a:gd name="T44" fmla="*/ 196 w 207"/>
                <a:gd name="T45" fmla="*/ 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50">
                  <a:moveTo>
                    <a:pt x="196" y="37"/>
                  </a:moveTo>
                  <a:lnTo>
                    <a:pt x="196" y="37"/>
                  </a:lnTo>
                  <a:cubicBezTo>
                    <a:pt x="180" y="30"/>
                    <a:pt x="163" y="26"/>
                    <a:pt x="146" y="26"/>
                  </a:cubicBezTo>
                  <a:cubicBezTo>
                    <a:pt x="135" y="26"/>
                    <a:pt x="125" y="28"/>
                    <a:pt x="115" y="30"/>
                  </a:cubicBezTo>
                  <a:cubicBezTo>
                    <a:pt x="104" y="33"/>
                    <a:pt x="95" y="37"/>
                    <a:pt x="86" y="43"/>
                  </a:cubicBezTo>
                  <a:cubicBezTo>
                    <a:pt x="77" y="48"/>
                    <a:pt x="69" y="54"/>
                    <a:pt x="62" y="61"/>
                  </a:cubicBezTo>
                  <a:cubicBezTo>
                    <a:pt x="55" y="69"/>
                    <a:pt x="48" y="77"/>
                    <a:pt x="43" y="86"/>
                  </a:cubicBezTo>
                  <a:cubicBezTo>
                    <a:pt x="38" y="95"/>
                    <a:pt x="34" y="104"/>
                    <a:pt x="31" y="114"/>
                  </a:cubicBezTo>
                  <a:cubicBezTo>
                    <a:pt x="28" y="125"/>
                    <a:pt x="27" y="135"/>
                    <a:pt x="27" y="146"/>
                  </a:cubicBezTo>
                  <a:cubicBezTo>
                    <a:pt x="27" y="162"/>
                    <a:pt x="30" y="177"/>
                    <a:pt x="36" y="192"/>
                  </a:cubicBezTo>
                  <a:cubicBezTo>
                    <a:pt x="42" y="207"/>
                    <a:pt x="51" y="220"/>
                    <a:pt x="62" y="231"/>
                  </a:cubicBezTo>
                  <a:lnTo>
                    <a:pt x="43" y="250"/>
                  </a:lnTo>
                  <a:cubicBezTo>
                    <a:pt x="29" y="236"/>
                    <a:pt x="19" y="220"/>
                    <a:pt x="11" y="202"/>
                  </a:cubicBezTo>
                  <a:cubicBezTo>
                    <a:pt x="4" y="184"/>
                    <a:pt x="0" y="166"/>
                    <a:pt x="0" y="146"/>
                  </a:cubicBezTo>
                  <a:cubicBezTo>
                    <a:pt x="0" y="133"/>
                    <a:pt x="2" y="120"/>
                    <a:pt x="5" y="107"/>
                  </a:cubicBezTo>
                  <a:cubicBezTo>
                    <a:pt x="9" y="95"/>
                    <a:pt x="14" y="83"/>
                    <a:pt x="20" y="72"/>
                  </a:cubicBezTo>
                  <a:cubicBezTo>
                    <a:pt x="27" y="61"/>
                    <a:pt x="34" y="52"/>
                    <a:pt x="43" y="43"/>
                  </a:cubicBezTo>
                  <a:cubicBezTo>
                    <a:pt x="52" y="34"/>
                    <a:pt x="62" y="26"/>
                    <a:pt x="73" y="20"/>
                  </a:cubicBezTo>
                  <a:cubicBezTo>
                    <a:pt x="83" y="13"/>
                    <a:pt x="95" y="9"/>
                    <a:pt x="108" y="5"/>
                  </a:cubicBezTo>
                  <a:cubicBezTo>
                    <a:pt x="120" y="2"/>
                    <a:pt x="133" y="0"/>
                    <a:pt x="147" y="0"/>
                  </a:cubicBezTo>
                  <a:cubicBezTo>
                    <a:pt x="157" y="0"/>
                    <a:pt x="167" y="1"/>
                    <a:pt x="178" y="3"/>
                  </a:cubicBezTo>
                  <a:cubicBezTo>
                    <a:pt x="188" y="5"/>
                    <a:pt x="197" y="9"/>
                    <a:pt x="207" y="13"/>
                  </a:cubicBezTo>
                  <a:lnTo>
                    <a:pt x="196" y="3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05" name="Freeform 108">
              <a:extLst>
                <a:ext uri="{FF2B5EF4-FFF2-40B4-BE49-F238E27FC236}">
                  <a16:creationId xmlns:a16="http://schemas.microsoft.com/office/drawing/2014/main" id="{8932BC05-7AB3-431C-8A42-3C556A95AEC9}"/>
                </a:ext>
              </a:extLst>
            </p:cNvPr>
            <p:cNvSpPr>
              <a:spLocks/>
            </p:cNvSpPr>
            <p:nvPr/>
          </p:nvSpPr>
          <p:spPr bwMode="auto">
            <a:xfrm>
              <a:off x="4888540" y="3262066"/>
              <a:ext cx="60325" cy="161925"/>
            </a:xfrm>
            <a:custGeom>
              <a:avLst/>
              <a:gdLst>
                <a:gd name="T0" fmla="*/ 48 w 61"/>
                <a:gd name="T1" fmla="*/ 0 h 164"/>
                <a:gd name="T2" fmla="*/ 48 w 61"/>
                <a:gd name="T3" fmla="*/ 0 h 164"/>
                <a:gd name="T4" fmla="*/ 58 w 61"/>
                <a:gd name="T5" fmla="*/ 29 h 164"/>
                <a:gd name="T6" fmla="*/ 61 w 61"/>
                <a:gd name="T7" fmla="*/ 60 h 164"/>
                <a:gd name="T8" fmla="*/ 50 w 61"/>
                <a:gd name="T9" fmla="*/ 116 h 164"/>
                <a:gd name="T10" fmla="*/ 19 w 61"/>
                <a:gd name="T11" fmla="*/ 164 h 164"/>
                <a:gd name="T12" fmla="*/ 0 w 61"/>
                <a:gd name="T13" fmla="*/ 145 h 164"/>
                <a:gd name="T14" fmla="*/ 26 w 61"/>
                <a:gd name="T15" fmla="*/ 106 h 164"/>
                <a:gd name="T16" fmla="*/ 35 w 61"/>
                <a:gd name="T17" fmla="*/ 61 h 164"/>
                <a:gd name="T18" fmla="*/ 24 w 61"/>
                <a:gd name="T19" fmla="*/ 11 h 164"/>
                <a:gd name="T20" fmla="*/ 48 w 61"/>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4">
                  <a:moveTo>
                    <a:pt x="48" y="0"/>
                  </a:moveTo>
                  <a:lnTo>
                    <a:pt x="48" y="0"/>
                  </a:lnTo>
                  <a:cubicBezTo>
                    <a:pt x="52" y="10"/>
                    <a:pt x="56" y="19"/>
                    <a:pt x="58" y="29"/>
                  </a:cubicBezTo>
                  <a:cubicBezTo>
                    <a:pt x="60" y="40"/>
                    <a:pt x="61" y="50"/>
                    <a:pt x="61" y="60"/>
                  </a:cubicBezTo>
                  <a:cubicBezTo>
                    <a:pt x="61" y="80"/>
                    <a:pt x="57" y="98"/>
                    <a:pt x="50" y="116"/>
                  </a:cubicBezTo>
                  <a:cubicBezTo>
                    <a:pt x="43" y="134"/>
                    <a:pt x="32" y="150"/>
                    <a:pt x="19" y="164"/>
                  </a:cubicBezTo>
                  <a:lnTo>
                    <a:pt x="0" y="145"/>
                  </a:lnTo>
                  <a:cubicBezTo>
                    <a:pt x="11" y="134"/>
                    <a:pt x="20" y="121"/>
                    <a:pt x="26" y="106"/>
                  </a:cubicBezTo>
                  <a:cubicBezTo>
                    <a:pt x="32" y="92"/>
                    <a:pt x="35" y="77"/>
                    <a:pt x="35" y="61"/>
                  </a:cubicBezTo>
                  <a:cubicBezTo>
                    <a:pt x="35" y="44"/>
                    <a:pt x="31" y="27"/>
                    <a:pt x="24" y="11"/>
                  </a:cubicBezTo>
                  <a:lnTo>
                    <a:pt x="4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06" name="Freeform 109">
              <a:extLst>
                <a:ext uri="{FF2B5EF4-FFF2-40B4-BE49-F238E27FC236}">
                  <a16:creationId xmlns:a16="http://schemas.microsoft.com/office/drawing/2014/main" id="{C32458ED-24DB-46BF-AE69-47ACEFBE91C3}"/>
                </a:ext>
              </a:extLst>
            </p:cNvPr>
            <p:cNvSpPr>
              <a:spLocks/>
            </p:cNvSpPr>
            <p:nvPr/>
          </p:nvSpPr>
          <p:spPr bwMode="auto">
            <a:xfrm>
              <a:off x="4764715" y="3281116"/>
              <a:ext cx="79375" cy="80963"/>
            </a:xfrm>
            <a:custGeom>
              <a:avLst/>
              <a:gdLst>
                <a:gd name="T0" fmla="*/ 41 w 81"/>
                <a:gd name="T1" fmla="*/ 81 h 81"/>
                <a:gd name="T2" fmla="*/ 41 w 81"/>
                <a:gd name="T3" fmla="*/ 81 h 81"/>
                <a:gd name="T4" fmla="*/ 69 w 81"/>
                <a:gd name="T5" fmla="*/ 69 h 81"/>
                <a:gd name="T6" fmla="*/ 81 w 81"/>
                <a:gd name="T7" fmla="*/ 40 h 81"/>
                <a:gd name="T8" fmla="*/ 69 w 81"/>
                <a:gd name="T9" fmla="*/ 12 h 81"/>
                <a:gd name="T10" fmla="*/ 41 w 81"/>
                <a:gd name="T11" fmla="*/ 0 h 81"/>
                <a:gd name="T12" fmla="*/ 12 w 81"/>
                <a:gd name="T13" fmla="*/ 12 h 81"/>
                <a:gd name="T14" fmla="*/ 0 w 81"/>
                <a:gd name="T15" fmla="*/ 40 h 81"/>
                <a:gd name="T16" fmla="*/ 12 w 81"/>
                <a:gd name="T17" fmla="*/ 69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lnTo>
                    <a:pt x="41" y="81"/>
                  </a:lnTo>
                  <a:cubicBezTo>
                    <a:pt x="52" y="81"/>
                    <a:pt x="61" y="77"/>
                    <a:pt x="69" y="69"/>
                  </a:cubicBezTo>
                  <a:cubicBezTo>
                    <a:pt x="77" y="61"/>
                    <a:pt x="81" y="51"/>
                    <a:pt x="81" y="40"/>
                  </a:cubicBezTo>
                  <a:cubicBezTo>
                    <a:pt x="81" y="29"/>
                    <a:pt x="77" y="20"/>
                    <a:pt x="69" y="12"/>
                  </a:cubicBezTo>
                  <a:cubicBezTo>
                    <a:pt x="61" y="4"/>
                    <a:pt x="52" y="0"/>
                    <a:pt x="41" y="0"/>
                  </a:cubicBezTo>
                  <a:cubicBezTo>
                    <a:pt x="30" y="0"/>
                    <a:pt x="20" y="4"/>
                    <a:pt x="12" y="12"/>
                  </a:cubicBezTo>
                  <a:cubicBezTo>
                    <a:pt x="4" y="20"/>
                    <a:pt x="0" y="29"/>
                    <a:pt x="0" y="40"/>
                  </a:cubicBezTo>
                  <a:cubicBezTo>
                    <a:pt x="0" y="51"/>
                    <a:pt x="4" y="61"/>
                    <a:pt x="12" y="69"/>
                  </a:cubicBezTo>
                  <a:cubicBezTo>
                    <a:pt x="20" y="77"/>
                    <a:pt x="30" y="81"/>
                    <a:pt x="41" y="81"/>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2705375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0"/>
                                  </p:stCondLst>
                                  <p:childTnLst>
                                    <p:animMotion origin="layout" path="M 4.375E-6 0 L 4.375E-6 0.03542 " pathEditMode="relative" rAng="0" ptsTypes="AA">
                                      <p:cBhvr>
                                        <p:cTn id="9" dur="700" spd="-100000" fill="hold"/>
                                        <p:tgtEl>
                                          <p:spTgt spid="13"/>
                                        </p:tgtEl>
                                        <p:attrNameLst>
                                          <p:attrName>ppt_x</p:attrName>
                                          <p:attrName>ppt_y</p:attrName>
                                        </p:attrNameLst>
                                      </p:cBhvr>
                                      <p:rCtr x="0" y="1759"/>
                                    </p:animMotion>
                                  </p:childTnLst>
                                </p:cTn>
                              </p:par>
                              <p:par>
                                <p:cTn id="10" presetID="10" presetClass="entr" presetSubtype="0" fill="hold"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250"/>
                                  </p:stCondLst>
                                  <p:childTnLst>
                                    <p:animMotion origin="layout" path="M 4.375E-6 0 L 4.375E-6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nodeType="withEffect">
                                  <p:stCondLst>
                                    <p:cond delay="500"/>
                                  </p:stCondLst>
                                  <p:childTnLst>
                                    <p:animMotion origin="layout" path="M 4.375E-6 0 L 4.375E-6 0.03542 " pathEditMode="relative" rAng="0" ptsTypes="AA">
                                      <p:cBhvr>
                                        <p:cTn id="19" dur="700" spd="-100000" fill="hold"/>
                                        <p:tgtEl>
                                          <p:spTgt spid="1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2FE21-D9D6-6F4F-BCC6-4B41935AC6E7}"/>
              </a:ext>
            </a:extLst>
          </p:cNvPr>
          <p:cNvSpPr>
            <a:spLocks noGrp="1"/>
          </p:cNvSpPr>
          <p:nvPr>
            <p:ph type="title"/>
          </p:nvPr>
        </p:nvSpPr>
        <p:spPr>
          <a:xfrm>
            <a:off x="588263" y="457200"/>
            <a:ext cx="11018520" cy="861774"/>
          </a:xfrm>
        </p:spPr>
        <p:txBody>
          <a:bodyPr/>
          <a:lstStyle/>
          <a:p>
            <a:r>
              <a:rPr lang="en-US"/>
              <a:t>Scale with confidence</a:t>
            </a:r>
            <a:br>
              <a:rPr lang="en-US"/>
            </a:br>
            <a:r>
              <a:rPr lang="en-US" sz="2000"/>
              <a:t>Drive innovation at scale while maintaining governance, security and quality</a:t>
            </a:r>
          </a:p>
        </p:txBody>
      </p:sp>
      <p:cxnSp>
        <p:nvCxnSpPr>
          <p:cNvPr id="121" name="Straight Connector 120">
            <a:extLst>
              <a:ext uri="{FF2B5EF4-FFF2-40B4-BE49-F238E27FC236}">
                <a16:creationId xmlns:a16="http://schemas.microsoft.com/office/drawing/2014/main" id="{5998D6D5-44EE-45A9-BC7B-8BB6DB101A75}"/>
              </a:ext>
              <a:ext uri="{C183D7F6-B498-43B3-948B-1728B52AA6E4}">
                <adec:decorative xmlns:adec="http://schemas.microsoft.com/office/drawing/2017/decorative" val="1"/>
              </a:ext>
            </a:extLst>
          </p:cNvPr>
          <p:cNvCxnSpPr/>
          <p:nvPr/>
        </p:nvCxnSpPr>
        <p:spPr>
          <a:xfrm>
            <a:off x="1524" y="5980830"/>
            <a:ext cx="12188952" cy="0"/>
          </a:xfrm>
          <a:prstGeom prst="line">
            <a:avLst/>
          </a:prstGeom>
          <a:noFill/>
          <a:ln w="9525" cap="flat" cmpd="sng" algn="ctr">
            <a:solidFill>
              <a:schemeClr val="bg1">
                <a:lumMod val="85000"/>
              </a:schemeClr>
            </a:solidFill>
            <a:prstDash val="solid"/>
            <a:headEnd type="none"/>
            <a:tailEnd type="none"/>
          </a:ln>
          <a:effectLst/>
        </p:spPr>
      </p:cxnSp>
      <p:sp>
        <p:nvSpPr>
          <p:cNvPr id="122" name="Rectangle 121">
            <a:extLst>
              <a:ext uri="{FF2B5EF4-FFF2-40B4-BE49-F238E27FC236}">
                <a16:creationId xmlns:a16="http://schemas.microsoft.com/office/drawing/2014/main" id="{85E1DD11-CC88-45AB-BF52-CB14E3DE2B2F}"/>
              </a:ext>
              <a:ext uri="{C183D7F6-B498-43B3-948B-1728B52AA6E4}">
                <adec:decorative xmlns:adec="http://schemas.microsoft.com/office/drawing/2017/decorative" val="1"/>
              </a:ext>
            </a:extLst>
          </p:cNvPr>
          <p:cNvSpPr/>
          <p:nvPr/>
        </p:nvSpPr>
        <p:spPr bwMode="auto">
          <a:xfrm>
            <a:off x="58826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D2D2D2"/>
                </a:solidFill>
                <a:effectLst/>
                <a:uLnTx/>
                <a:uFillTx/>
                <a:latin typeface="Segoe UI Semibold"/>
                <a:ea typeface="+mn-ea"/>
                <a:cs typeface="Segoe UI" pitchFamily="34" charset="0"/>
              </a:rPr>
              <a:t>Build business apps faster, easier</a:t>
            </a:r>
          </a:p>
        </p:txBody>
      </p:sp>
      <p:sp>
        <p:nvSpPr>
          <p:cNvPr id="129" name="Rectangle 128">
            <a:extLst>
              <a:ext uri="{FF2B5EF4-FFF2-40B4-BE49-F238E27FC236}">
                <a16:creationId xmlns:a16="http://schemas.microsoft.com/office/drawing/2014/main" id="{19E4C140-47CE-4CDF-9104-0D4D268C97D0}"/>
              </a:ext>
              <a:ext uri="{C183D7F6-B498-43B3-948B-1728B52AA6E4}">
                <adec:decorative xmlns:adec="http://schemas.microsoft.com/office/drawing/2017/decorative" val="1"/>
              </a:ext>
            </a:extLst>
          </p:cNvPr>
          <p:cNvSpPr/>
          <p:nvPr/>
        </p:nvSpPr>
        <p:spPr bwMode="auto">
          <a:xfrm>
            <a:off x="346862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D2D2D2"/>
                </a:solidFill>
                <a:effectLst/>
                <a:uLnTx/>
                <a:uFillTx/>
                <a:latin typeface="Segoe UI Semibold"/>
                <a:ea typeface="+mn-ea"/>
                <a:cs typeface="Segoe UI" pitchFamily="34" charset="0"/>
              </a:rPr>
              <a:t>Take your apps to the next level</a:t>
            </a:r>
          </a:p>
        </p:txBody>
      </p:sp>
      <p:sp>
        <p:nvSpPr>
          <p:cNvPr id="140" name="Rectangle 139">
            <a:extLst>
              <a:ext uri="{FF2B5EF4-FFF2-40B4-BE49-F238E27FC236}">
                <a16:creationId xmlns:a16="http://schemas.microsoft.com/office/drawing/2014/main" id="{03F06DB9-8261-4E47-AAE1-4B33D6288385}"/>
              </a:ext>
              <a:ext uri="{C183D7F6-B498-43B3-948B-1728B52AA6E4}">
                <adec:decorative xmlns:adec="http://schemas.microsoft.com/office/drawing/2017/decorative" val="1"/>
              </a:ext>
            </a:extLst>
          </p:cNvPr>
          <p:cNvSpPr/>
          <p:nvPr/>
        </p:nvSpPr>
        <p:spPr bwMode="auto">
          <a:xfrm>
            <a:off x="6348982" y="6205436"/>
            <a:ext cx="2452117"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Scale with confidence</a:t>
            </a:r>
          </a:p>
        </p:txBody>
      </p:sp>
      <p:grpSp>
        <p:nvGrpSpPr>
          <p:cNvPr id="141" name="Group 140">
            <a:extLst>
              <a:ext uri="{FF2B5EF4-FFF2-40B4-BE49-F238E27FC236}">
                <a16:creationId xmlns:a16="http://schemas.microsoft.com/office/drawing/2014/main" id="{74333D49-0F39-40DC-A61C-62BD6DDF26E5}"/>
              </a:ext>
              <a:ext uri="{C183D7F6-B498-43B3-948B-1728B52AA6E4}">
                <adec:decorative xmlns:adec="http://schemas.microsoft.com/office/drawing/2017/decorative" val="1"/>
              </a:ext>
            </a:extLst>
          </p:cNvPr>
          <p:cNvGrpSpPr/>
          <p:nvPr/>
        </p:nvGrpSpPr>
        <p:grpSpPr>
          <a:xfrm>
            <a:off x="6328435" y="6226359"/>
            <a:ext cx="342174" cy="364297"/>
            <a:chOff x="11041731" y="611461"/>
            <a:chExt cx="441960" cy="470535"/>
          </a:xfrm>
        </p:grpSpPr>
        <p:sp>
          <p:nvSpPr>
            <p:cNvPr id="142" name="Freeform 67">
              <a:extLst>
                <a:ext uri="{FF2B5EF4-FFF2-40B4-BE49-F238E27FC236}">
                  <a16:creationId xmlns:a16="http://schemas.microsoft.com/office/drawing/2014/main" id="{E48B3EEF-9B5F-43F4-8F7B-C1C3B69F9FF2}"/>
                </a:ext>
              </a:extLst>
            </p:cNvPr>
            <p:cNvSpPr>
              <a:spLocks/>
            </p:cNvSpPr>
            <p:nvPr/>
          </p:nvSpPr>
          <p:spPr bwMode="auto">
            <a:xfrm>
              <a:off x="11041731" y="611461"/>
              <a:ext cx="441960" cy="470535"/>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nvGrpSpPr>
            <p:cNvPr id="143" name="Group 142">
              <a:extLst>
                <a:ext uri="{FF2B5EF4-FFF2-40B4-BE49-F238E27FC236}">
                  <a16:creationId xmlns:a16="http://schemas.microsoft.com/office/drawing/2014/main" id="{62CB8FAB-6AEF-4216-BBB3-FAD0D8C45877}"/>
                </a:ext>
              </a:extLst>
            </p:cNvPr>
            <p:cNvGrpSpPr/>
            <p:nvPr/>
          </p:nvGrpSpPr>
          <p:grpSpPr>
            <a:xfrm>
              <a:off x="11095854" y="679871"/>
              <a:ext cx="333714" cy="333714"/>
              <a:chOff x="11806839" y="1342316"/>
              <a:chExt cx="644094" cy="644094"/>
            </a:xfrm>
          </p:grpSpPr>
          <p:sp>
            <p:nvSpPr>
              <p:cNvPr id="144" name="Freeform 1086">
                <a:extLst>
                  <a:ext uri="{FF2B5EF4-FFF2-40B4-BE49-F238E27FC236}">
                    <a16:creationId xmlns:a16="http://schemas.microsoft.com/office/drawing/2014/main" id="{572A8A47-D8ED-4AC5-892A-26917459FD30}"/>
                  </a:ext>
                </a:extLst>
              </p:cNvPr>
              <p:cNvSpPr>
                <a:spLocks/>
              </p:cNvSpPr>
              <p:nvPr/>
            </p:nvSpPr>
            <p:spPr bwMode="auto">
              <a:xfrm>
                <a:off x="11806839" y="1550698"/>
                <a:ext cx="221015" cy="227327"/>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45" name="Freeform 1083">
                <a:extLst>
                  <a:ext uri="{FF2B5EF4-FFF2-40B4-BE49-F238E27FC236}">
                    <a16:creationId xmlns:a16="http://schemas.microsoft.com/office/drawing/2014/main" id="{5095F49F-0E7B-4428-B194-9C0B21A3D193}"/>
                  </a:ext>
                </a:extLst>
              </p:cNvPr>
              <p:cNvSpPr>
                <a:spLocks/>
              </p:cNvSpPr>
              <p:nvPr/>
            </p:nvSpPr>
            <p:spPr bwMode="auto">
              <a:xfrm>
                <a:off x="12229918" y="1550697"/>
                <a:ext cx="221015" cy="227327"/>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46" name="Freeform 1084">
                <a:extLst>
                  <a:ext uri="{FF2B5EF4-FFF2-40B4-BE49-F238E27FC236}">
                    <a16:creationId xmlns:a16="http://schemas.microsoft.com/office/drawing/2014/main" id="{952A01E8-31A4-42A8-B31B-68D806F417B4}"/>
                  </a:ext>
                </a:extLst>
              </p:cNvPr>
              <p:cNvSpPr>
                <a:spLocks/>
              </p:cNvSpPr>
              <p:nvPr/>
            </p:nvSpPr>
            <p:spPr bwMode="auto">
              <a:xfrm>
                <a:off x="12015220" y="1342316"/>
                <a:ext cx="227327" cy="221015"/>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47" name="Freeform 1085">
                <a:extLst>
                  <a:ext uri="{FF2B5EF4-FFF2-40B4-BE49-F238E27FC236}">
                    <a16:creationId xmlns:a16="http://schemas.microsoft.com/office/drawing/2014/main" id="{A24B0AE7-21F0-4503-8340-D1975F8C777A}"/>
                  </a:ext>
                </a:extLst>
              </p:cNvPr>
              <p:cNvSpPr>
                <a:spLocks/>
              </p:cNvSpPr>
              <p:nvPr/>
            </p:nvSpPr>
            <p:spPr bwMode="auto">
              <a:xfrm>
                <a:off x="12015220" y="1765395"/>
                <a:ext cx="227327" cy="221015"/>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48" name="Rectangle 147">
            <a:extLst>
              <a:ext uri="{FF2B5EF4-FFF2-40B4-BE49-F238E27FC236}">
                <a16:creationId xmlns:a16="http://schemas.microsoft.com/office/drawing/2014/main" id="{CB3B2930-88BC-4B75-BDD2-0CB096730119}"/>
              </a:ext>
              <a:ext uri="{C183D7F6-B498-43B3-948B-1728B52AA6E4}">
                <adec:decorative xmlns:adec="http://schemas.microsoft.com/office/drawing/2017/decorative" val="1"/>
              </a:ext>
            </a:extLst>
          </p:cNvPr>
          <p:cNvSpPr/>
          <p:nvPr/>
        </p:nvSpPr>
        <p:spPr bwMode="auto">
          <a:xfrm>
            <a:off x="922934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lumMod val="85000"/>
                      </a:srgbClr>
                    </a:gs>
                    <a:gs pos="100000">
                      <a:srgbClr val="FFFFFF">
                        <a:lumMod val="85000"/>
                      </a:srgbClr>
                    </a:gs>
                  </a:gsLst>
                  <a:lin ang="1800000" scaled="0"/>
                </a:gradFill>
                <a:effectLst/>
                <a:uLnTx/>
                <a:uFillTx/>
                <a:latin typeface="Segoe UI Semibold"/>
                <a:ea typeface="+mn-ea"/>
                <a:cs typeface="Segoe UI" pitchFamily="34" charset="0"/>
              </a:rPr>
              <a:t>One platform, unlimited innovation</a:t>
            </a:r>
          </a:p>
        </p:txBody>
      </p:sp>
      <p:grpSp>
        <p:nvGrpSpPr>
          <p:cNvPr id="149" name="Group 148">
            <a:extLst>
              <a:ext uri="{FF2B5EF4-FFF2-40B4-BE49-F238E27FC236}">
                <a16:creationId xmlns:a16="http://schemas.microsoft.com/office/drawing/2014/main" id="{B4A7A9A5-D0E9-4942-A2EC-43FD2FFBD71B}"/>
              </a:ext>
              <a:ext uri="{C183D7F6-B498-43B3-948B-1728B52AA6E4}">
                <adec:decorative xmlns:adec="http://schemas.microsoft.com/office/drawing/2017/decorative" val="1"/>
              </a:ext>
            </a:extLst>
          </p:cNvPr>
          <p:cNvGrpSpPr/>
          <p:nvPr/>
        </p:nvGrpSpPr>
        <p:grpSpPr>
          <a:xfrm>
            <a:off x="9229343" y="6240020"/>
            <a:ext cx="334139" cy="336975"/>
            <a:chOff x="10351024" y="3989686"/>
            <a:chExt cx="379641" cy="382863"/>
          </a:xfrm>
          <a:solidFill>
            <a:srgbClr val="E6E6E6"/>
          </a:solidFill>
        </p:grpSpPr>
        <p:sp>
          <p:nvSpPr>
            <p:cNvPr id="150" name="Rectangle 149">
              <a:extLst>
                <a:ext uri="{FF2B5EF4-FFF2-40B4-BE49-F238E27FC236}">
                  <a16:creationId xmlns:a16="http://schemas.microsoft.com/office/drawing/2014/main" id="{0429B884-2BFC-4D24-91A2-1E637943BA2A}"/>
                </a:ext>
              </a:extLst>
            </p:cNvPr>
            <p:cNvSpPr/>
            <p:nvPr/>
          </p:nvSpPr>
          <p:spPr bwMode="auto">
            <a:xfrm rot="19125560" flipH="1">
              <a:off x="10481265" y="4049972"/>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ED5663BE-0FC2-48B8-8B13-681E2CCEE716}"/>
                </a:ext>
              </a:extLst>
            </p:cNvPr>
            <p:cNvSpPr/>
            <p:nvPr/>
          </p:nvSpPr>
          <p:spPr bwMode="auto">
            <a:xfrm rot="2161206" flipH="1">
              <a:off x="10595091" y="4024737"/>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Rectangle 151">
              <a:extLst>
                <a:ext uri="{FF2B5EF4-FFF2-40B4-BE49-F238E27FC236}">
                  <a16:creationId xmlns:a16="http://schemas.microsoft.com/office/drawing/2014/main" id="{614D01D7-93FD-462E-A860-93632D095C0D}"/>
                </a:ext>
              </a:extLst>
            </p:cNvPr>
            <p:cNvSpPr/>
            <p:nvPr/>
          </p:nvSpPr>
          <p:spPr bwMode="auto">
            <a:xfrm rot="3931757" flipH="1">
              <a:off x="10456452" y="4159000"/>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Rectangle 152">
              <a:extLst>
                <a:ext uri="{FF2B5EF4-FFF2-40B4-BE49-F238E27FC236}">
                  <a16:creationId xmlns:a16="http://schemas.microsoft.com/office/drawing/2014/main" id="{735A0055-E533-4A3C-BDBB-BF5F65149225}"/>
                </a:ext>
              </a:extLst>
            </p:cNvPr>
            <p:cNvSpPr/>
            <p:nvPr/>
          </p:nvSpPr>
          <p:spPr bwMode="auto">
            <a:xfrm rot="16538738" flipH="1">
              <a:off x="10611276" y="4124704"/>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5D4E4B80-CE8D-4414-A1F7-22102ADEE5BD}"/>
                </a:ext>
              </a:extLst>
            </p:cNvPr>
            <p:cNvSpPr/>
            <p:nvPr/>
          </p:nvSpPr>
          <p:spPr bwMode="auto">
            <a:xfrm rot="20658908" flipH="1">
              <a:off x="10562418" y="4195199"/>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6601CC0D-B109-4C5A-90DF-F500A364C7A7}"/>
                </a:ext>
              </a:extLst>
            </p:cNvPr>
            <p:cNvGrpSpPr/>
            <p:nvPr/>
          </p:nvGrpSpPr>
          <p:grpSpPr>
            <a:xfrm>
              <a:off x="10351024" y="3989686"/>
              <a:ext cx="379641" cy="382863"/>
              <a:chOff x="10351024" y="3989686"/>
              <a:chExt cx="379641" cy="382863"/>
            </a:xfrm>
            <a:grpFill/>
          </p:grpSpPr>
          <p:sp>
            <p:nvSpPr>
              <p:cNvPr id="156" name="Oval 155">
                <a:extLst>
                  <a:ext uri="{FF2B5EF4-FFF2-40B4-BE49-F238E27FC236}">
                    <a16:creationId xmlns:a16="http://schemas.microsoft.com/office/drawing/2014/main" id="{CCEA6775-E664-413E-B9B5-2238D8F74FE0}"/>
                  </a:ext>
                </a:extLst>
              </p:cNvPr>
              <p:cNvSpPr/>
              <p:nvPr/>
            </p:nvSpPr>
            <p:spPr bwMode="auto">
              <a:xfrm>
                <a:off x="10471034" y="4114134"/>
                <a:ext cx="139621" cy="139621"/>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A2FB124B-4080-4664-B038-ECF0020C4821}"/>
                  </a:ext>
                </a:extLst>
              </p:cNvPr>
              <p:cNvSpPr/>
              <p:nvPr/>
            </p:nvSpPr>
            <p:spPr bwMode="auto">
              <a:xfrm>
                <a:off x="10598471" y="3989686"/>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9C7160F3-C74D-4374-974F-184F9CF1CF74}"/>
                  </a:ext>
                </a:extLst>
              </p:cNvPr>
              <p:cNvSpPr/>
              <p:nvPr/>
            </p:nvSpPr>
            <p:spPr bwMode="auto">
              <a:xfrm>
                <a:off x="10399552" y="4016582"/>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a:extLst>
                  <a:ext uri="{FF2B5EF4-FFF2-40B4-BE49-F238E27FC236}">
                    <a16:creationId xmlns:a16="http://schemas.microsoft.com/office/drawing/2014/main" id="{E9BB4852-A832-4198-88DC-E56BE5FBAC1B}"/>
                  </a:ext>
                </a:extLst>
              </p:cNvPr>
              <p:cNvSpPr/>
              <p:nvPr/>
            </p:nvSpPr>
            <p:spPr bwMode="auto">
              <a:xfrm>
                <a:off x="10351024" y="4211133"/>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74A8B7EE-98DE-45C7-BD88-F6EC61EA29EC}"/>
                  </a:ext>
                </a:extLst>
              </p:cNvPr>
              <p:cNvSpPr/>
              <p:nvPr/>
            </p:nvSpPr>
            <p:spPr bwMode="auto">
              <a:xfrm>
                <a:off x="10645422" y="4161163"/>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a:extLst>
                  <a:ext uri="{FF2B5EF4-FFF2-40B4-BE49-F238E27FC236}">
                    <a16:creationId xmlns:a16="http://schemas.microsoft.com/office/drawing/2014/main" id="{75EA1BE7-C483-4621-933A-44435BBCA98B}"/>
                  </a:ext>
                </a:extLst>
              </p:cNvPr>
              <p:cNvSpPr/>
              <p:nvPr/>
            </p:nvSpPr>
            <p:spPr bwMode="auto">
              <a:xfrm>
                <a:off x="10548422" y="4287306"/>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0" name="Group 19" descr="Quality control&#10;A full view of your apps, usage and creators eliminates Shadow IT. Maintain standards and drive best practices with the Center of Excellence toolkit&#10;">
            <a:extLst>
              <a:ext uri="{FF2B5EF4-FFF2-40B4-BE49-F238E27FC236}">
                <a16:creationId xmlns:a16="http://schemas.microsoft.com/office/drawing/2014/main" id="{AB7FB843-313C-4104-A470-91F4B5AD55F2}"/>
              </a:ext>
            </a:extLst>
          </p:cNvPr>
          <p:cNvGrpSpPr/>
          <p:nvPr/>
        </p:nvGrpSpPr>
        <p:grpSpPr>
          <a:xfrm>
            <a:off x="941224" y="2094396"/>
            <a:ext cx="2926080" cy="2057123"/>
            <a:chOff x="941224" y="2094396"/>
            <a:chExt cx="2926080" cy="2057123"/>
          </a:xfrm>
        </p:grpSpPr>
        <p:sp>
          <p:nvSpPr>
            <p:cNvPr id="162" name="Oval 161">
              <a:extLst>
                <a:ext uri="{FF2B5EF4-FFF2-40B4-BE49-F238E27FC236}">
                  <a16:creationId xmlns:a16="http://schemas.microsoft.com/office/drawing/2014/main" id="{FBE03410-59F0-4317-B37A-F68ECA617C86}"/>
                </a:ext>
              </a:extLst>
            </p:cNvPr>
            <p:cNvSpPr/>
            <p:nvPr/>
          </p:nvSpPr>
          <p:spPr bwMode="auto">
            <a:xfrm>
              <a:off x="1648820"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3" name="Rectangle 162">
              <a:extLst>
                <a:ext uri="{FF2B5EF4-FFF2-40B4-BE49-F238E27FC236}">
                  <a16:creationId xmlns:a16="http://schemas.microsoft.com/office/drawing/2014/main" id="{CA23DCB8-640F-465F-8A43-47903CAC9CC2}"/>
                </a:ext>
              </a:extLst>
            </p:cNvPr>
            <p:cNvSpPr/>
            <p:nvPr/>
          </p:nvSpPr>
          <p:spPr bwMode="auto">
            <a:xfrm>
              <a:off x="941224" y="3876857"/>
              <a:ext cx="2926080" cy="274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Quality control</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A full view of your apps, usage and creators eliminates Shadow IT. Maintain standards and drive best practices with the Center of Excellence toolkit</a:t>
              </a:r>
              <a:endParaRPr kumimoji="0" lang="en-US" sz="1600" b="0" i="0" u="none" strike="noStrike" kern="0" cap="none" spc="0" normalizeH="0" baseline="0" noProof="0">
                <a:ln>
                  <a:noFill/>
                </a:ln>
                <a:gradFill>
                  <a:gsLst>
                    <a:gs pos="100000">
                      <a:srgbClr val="742774"/>
                    </a:gs>
                    <a:gs pos="0">
                      <a:srgbClr val="742774"/>
                    </a:gs>
                  </a:gsLst>
                  <a:lin ang="2700000" scaled="1"/>
                </a:gradFill>
                <a:effectLst/>
                <a:uLnTx/>
                <a:uFillTx/>
                <a:latin typeface="Segoe UI Semibold"/>
                <a:ea typeface="+mn-ea"/>
                <a:cs typeface="Segoe UI" pitchFamily="34" charset="0"/>
              </a:endParaRPr>
            </a:p>
          </p:txBody>
        </p:sp>
        <p:grpSp>
          <p:nvGrpSpPr>
            <p:cNvPr id="203" name="Group 303">
              <a:extLst>
                <a:ext uri="{FF2B5EF4-FFF2-40B4-BE49-F238E27FC236}">
                  <a16:creationId xmlns:a16="http://schemas.microsoft.com/office/drawing/2014/main" id="{650D7D79-7F3D-4C7D-B29F-ED0A46E7079B}"/>
                </a:ext>
              </a:extLst>
            </p:cNvPr>
            <p:cNvGrpSpPr>
              <a:grpSpLocks noChangeAspect="1"/>
            </p:cNvGrpSpPr>
            <p:nvPr/>
          </p:nvGrpSpPr>
          <p:grpSpPr bwMode="auto">
            <a:xfrm>
              <a:off x="1978738" y="2424314"/>
              <a:ext cx="851053" cy="851053"/>
              <a:chOff x="3270" y="3361"/>
              <a:chExt cx="256" cy="256"/>
            </a:xfrm>
          </p:grpSpPr>
          <p:sp>
            <p:nvSpPr>
              <p:cNvPr id="204" name="AutoShape 302">
                <a:extLst>
                  <a:ext uri="{FF2B5EF4-FFF2-40B4-BE49-F238E27FC236}">
                    <a16:creationId xmlns:a16="http://schemas.microsoft.com/office/drawing/2014/main" id="{2C0B4429-8E3D-4F26-B028-E9AAC44D3722}"/>
                  </a:ext>
                </a:extLst>
              </p:cNvPr>
              <p:cNvSpPr>
                <a:spLocks noChangeAspect="1" noChangeArrowheads="1" noTextEdit="1"/>
              </p:cNvSpPr>
              <p:nvPr/>
            </p:nvSpPr>
            <p:spPr bwMode="auto">
              <a:xfrm>
                <a:off x="3270" y="3361"/>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5" name="Freeform 304">
                <a:extLst>
                  <a:ext uri="{FF2B5EF4-FFF2-40B4-BE49-F238E27FC236}">
                    <a16:creationId xmlns:a16="http://schemas.microsoft.com/office/drawing/2014/main" id="{41F7ED7F-8F09-4821-8D1B-75ECDE539A75}"/>
                  </a:ext>
                </a:extLst>
              </p:cNvPr>
              <p:cNvSpPr>
                <a:spLocks/>
              </p:cNvSpPr>
              <p:nvPr/>
            </p:nvSpPr>
            <p:spPr bwMode="auto">
              <a:xfrm>
                <a:off x="3311" y="3393"/>
                <a:ext cx="17" cy="29"/>
              </a:xfrm>
              <a:custGeom>
                <a:avLst/>
                <a:gdLst>
                  <a:gd name="T0" fmla="*/ 27 w 27"/>
                  <a:gd name="T1" fmla="*/ 0 h 46"/>
                  <a:gd name="T2" fmla="*/ 27 w 27"/>
                  <a:gd name="T3" fmla="*/ 0 h 46"/>
                  <a:gd name="T4" fmla="*/ 0 w 27"/>
                  <a:gd name="T5" fmla="*/ 0 h 46"/>
                  <a:gd name="T6" fmla="*/ 0 w 27"/>
                  <a:gd name="T7" fmla="*/ 46 h 46"/>
                  <a:gd name="T8" fmla="*/ 27 w 27"/>
                  <a:gd name="T9" fmla="*/ 46 h 46"/>
                  <a:gd name="T10" fmla="*/ 27 w 27"/>
                  <a:gd name="T11" fmla="*/ 0 h 46"/>
                </a:gdLst>
                <a:ahLst/>
                <a:cxnLst>
                  <a:cxn ang="0">
                    <a:pos x="T0" y="T1"/>
                  </a:cxn>
                  <a:cxn ang="0">
                    <a:pos x="T2" y="T3"/>
                  </a:cxn>
                  <a:cxn ang="0">
                    <a:pos x="T4" y="T5"/>
                  </a:cxn>
                  <a:cxn ang="0">
                    <a:pos x="T6" y="T7"/>
                  </a:cxn>
                  <a:cxn ang="0">
                    <a:pos x="T8" y="T9"/>
                  </a:cxn>
                  <a:cxn ang="0">
                    <a:pos x="T10" y="T11"/>
                  </a:cxn>
                </a:cxnLst>
                <a:rect l="0" t="0" r="r" b="b"/>
                <a:pathLst>
                  <a:path w="27" h="46">
                    <a:moveTo>
                      <a:pt x="27" y="0"/>
                    </a:moveTo>
                    <a:lnTo>
                      <a:pt x="27" y="0"/>
                    </a:lnTo>
                    <a:lnTo>
                      <a:pt x="0" y="0"/>
                    </a:lnTo>
                    <a:lnTo>
                      <a:pt x="0" y="46"/>
                    </a:lnTo>
                    <a:lnTo>
                      <a:pt x="27" y="46"/>
                    </a:lnTo>
                    <a:lnTo>
                      <a:pt x="27" y="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6" name="Freeform 305">
                <a:extLst>
                  <a:ext uri="{FF2B5EF4-FFF2-40B4-BE49-F238E27FC236}">
                    <a16:creationId xmlns:a16="http://schemas.microsoft.com/office/drawing/2014/main" id="{ADC07C25-36CD-4B4B-B313-A3CAB9275F36}"/>
                  </a:ext>
                </a:extLst>
              </p:cNvPr>
              <p:cNvSpPr>
                <a:spLocks/>
              </p:cNvSpPr>
              <p:nvPr/>
            </p:nvSpPr>
            <p:spPr bwMode="auto">
              <a:xfrm>
                <a:off x="3311" y="3471"/>
                <a:ext cx="17" cy="117"/>
              </a:xfrm>
              <a:custGeom>
                <a:avLst/>
                <a:gdLst>
                  <a:gd name="T0" fmla="*/ 0 w 27"/>
                  <a:gd name="T1" fmla="*/ 187 h 187"/>
                  <a:gd name="T2" fmla="*/ 0 w 27"/>
                  <a:gd name="T3" fmla="*/ 187 h 187"/>
                  <a:gd name="T4" fmla="*/ 27 w 27"/>
                  <a:gd name="T5" fmla="*/ 187 h 187"/>
                  <a:gd name="T6" fmla="*/ 27 w 27"/>
                  <a:gd name="T7" fmla="*/ 0 h 187"/>
                  <a:gd name="T8" fmla="*/ 0 w 27"/>
                  <a:gd name="T9" fmla="*/ 0 h 187"/>
                  <a:gd name="T10" fmla="*/ 0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0" y="187"/>
                    </a:moveTo>
                    <a:lnTo>
                      <a:pt x="0" y="187"/>
                    </a:lnTo>
                    <a:lnTo>
                      <a:pt x="27" y="187"/>
                    </a:lnTo>
                    <a:lnTo>
                      <a:pt x="27" y="0"/>
                    </a:lnTo>
                    <a:lnTo>
                      <a:pt x="0" y="0"/>
                    </a:lnTo>
                    <a:lnTo>
                      <a:pt x="0" y="187"/>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7" name="Freeform 306">
                <a:extLst>
                  <a:ext uri="{FF2B5EF4-FFF2-40B4-BE49-F238E27FC236}">
                    <a16:creationId xmlns:a16="http://schemas.microsoft.com/office/drawing/2014/main" id="{911D224B-30F1-46EA-9DCB-0057F324B760}"/>
                  </a:ext>
                </a:extLst>
              </p:cNvPr>
              <p:cNvSpPr>
                <a:spLocks/>
              </p:cNvSpPr>
              <p:nvPr/>
            </p:nvSpPr>
            <p:spPr bwMode="auto">
              <a:xfrm>
                <a:off x="3394" y="3569"/>
                <a:ext cx="16" cy="19"/>
              </a:xfrm>
              <a:custGeom>
                <a:avLst/>
                <a:gdLst>
                  <a:gd name="T0" fmla="*/ 0 w 27"/>
                  <a:gd name="T1" fmla="*/ 30 h 30"/>
                  <a:gd name="T2" fmla="*/ 0 w 27"/>
                  <a:gd name="T3" fmla="*/ 30 h 30"/>
                  <a:gd name="T4" fmla="*/ 27 w 27"/>
                  <a:gd name="T5" fmla="*/ 30 h 30"/>
                  <a:gd name="T6" fmla="*/ 27 w 27"/>
                  <a:gd name="T7" fmla="*/ 0 h 30"/>
                  <a:gd name="T8" fmla="*/ 0 w 27"/>
                  <a:gd name="T9" fmla="*/ 0 h 30"/>
                  <a:gd name="T10" fmla="*/ 0 w 27"/>
                  <a:gd name="T11" fmla="*/ 30 h 30"/>
                </a:gdLst>
                <a:ahLst/>
                <a:cxnLst>
                  <a:cxn ang="0">
                    <a:pos x="T0" y="T1"/>
                  </a:cxn>
                  <a:cxn ang="0">
                    <a:pos x="T2" y="T3"/>
                  </a:cxn>
                  <a:cxn ang="0">
                    <a:pos x="T4" y="T5"/>
                  </a:cxn>
                  <a:cxn ang="0">
                    <a:pos x="T6" y="T7"/>
                  </a:cxn>
                  <a:cxn ang="0">
                    <a:pos x="T8" y="T9"/>
                  </a:cxn>
                  <a:cxn ang="0">
                    <a:pos x="T10" y="T11"/>
                  </a:cxn>
                </a:cxnLst>
                <a:rect l="0" t="0" r="r" b="b"/>
                <a:pathLst>
                  <a:path w="27" h="30">
                    <a:moveTo>
                      <a:pt x="0" y="30"/>
                    </a:moveTo>
                    <a:lnTo>
                      <a:pt x="0" y="30"/>
                    </a:lnTo>
                    <a:lnTo>
                      <a:pt x="27" y="30"/>
                    </a:lnTo>
                    <a:lnTo>
                      <a:pt x="27" y="0"/>
                    </a:lnTo>
                    <a:lnTo>
                      <a:pt x="0" y="0"/>
                    </a:lnTo>
                    <a:lnTo>
                      <a:pt x="0" y="3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8" name="Freeform 307">
                <a:extLst>
                  <a:ext uri="{FF2B5EF4-FFF2-40B4-BE49-F238E27FC236}">
                    <a16:creationId xmlns:a16="http://schemas.microsoft.com/office/drawing/2014/main" id="{D6B8C592-6F41-46F1-B1A8-45451C2B2DAB}"/>
                  </a:ext>
                </a:extLst>
              </p:cNvPr>
              <p:cNvSpPr>
                <a:spLocks/>
              </p:cNvSpPr>
              <p:nvPr/>
            </p:nvSpPr>
            <p:spPr bwMode="auto">
              <a:xfrm>
                <a:off x="3394" y="3393"/>
                <a:ext cx="16" cy="125"/>
              </a:xfrm>
              <a:custGeom>
                <a:avLst/>
                <a:gdLst>
                  <a:gd name="T0" fmla="*/ 27 w 27"/>
                  <a:gd name="T1" fmla="*/ 0 h 201"/>
                  <a:gd name="T2" fmla="*/ 27 w 27"/>
                  <a:gd name="T3" fmla="*/ 0 h 201"/>
                  <a:gd name="T4" fmla="*/ 0 w 27"/>
                  <a:gd name="T5" fmla="*/ 0 h 201"/>
                  <a:gd name="T6" fmla="*/ 0 w 27"/>
                  <a:gd name="T7" fmla="*/ 201 h 201"/>
                  <a:gd name="T8" fmla="*/ 27 w 27"/>
                  <a:gd name="T9" fmla="*/ 201 h 201"/>
                  <a:gd name="T10" fmla="*/ 27 w 27"/>
                  <a:gd name="T11" fmla="*/ 0 h 201"/>
                </a:gdLst>
                <a:ahLst/>
                <a:cxnLst>
                  <a:cxn ang="0">
                    <a:pos x="T0" y="T1"/>
                  </a:cxn>
                  <a:cxn ang="0">
                    <a:pos x="T2" y="T3"/>
                  </a:cxn>
                  <a:cxn ang="0">
                    <a:pos x="T4" y="T5"/>
                  </a:cxn>
                  <a:cxn ang="0">
                    <a:pos x="T6" y="T7"/>
                  </a:cxn>
                  <a:cxn ang="0">
                    <a:pos x="T8" y="T9"/>
                  </a:cxn>
                  <a:cxn ang="0">
                    <a:pos x="T10" y="T11"/>
                  </a:cxn>
                </a:cxnLst>
                <a:rect l="0" t="0" r="r" b="b"/>
                <a:pathLst>
                  <a:path w="27" h="201">
                    <a:moveTo>
                      <a:pt x="27" y="0"/>
                    </a:moveTo>
                    <a:lnTo>
                      <a:pt x="27" y="0"/>
                    </a:lnTo>
                    <a:lnTo>
                      <a:pt x="0" y="0"/>
                    </a:lnTo>
                    <a:lnTo>
                      <a:pt x="0" y="201"/>
                    </a:lnTo>
                    <a:lnTo>
                      <a:pt x="27" y="201"/>
                    </a:lnTo>
                    <a:lnTo>
                      <a:pt x="27" y="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9" name="Freeform 308">
                <a:extLst>
                  <a:ext uri="{FF2B5EF4-FFF2-40B4-BE49-F238E27FC236}">
                    <a16:creationId xmlns:a16="http://schemas.microsoft.com/office/drawing/2014/main" id="{BB33B25C-1950-4F76-91BE-0CD58FF2E2C5}"/>
                  </a:ext>
                </a:extLst>
              </p:cNvPr>
              <p:cNvSpPr>
                <a:spLocks/>
              </p:cNvSpPr>
              <p:nvPr/>
            </p:nvSpPr>
            <p:spPr bwMode="auto">
              <a:xfrm>
                <a:off x="3477" y="3519"/>
                <a:ext cx="16" cy="69"/>
              </a:xfrm>
              <a:custGeom>
                <a:avLst/>
                <a:gdLst>
                  <a:gd name="T0" fmla="*/ 0 w 26"/>
                  <a:gd name="T1" fmla="*/ 110 h 110"/>
                  <a:gd name="T2" fmla="*/ 0 w 26"/>
                  <a:gd name="T3" fmla="*/ 110 h 110"/>
                  <a:gd name="T4" fmla="*/ 26 w 26"/>
                  <a:gd name="T5" fmla="*/ 110 h 110"/>
                  <a:gd name="T6" fmla="*/ 26 w 26"/>
                  <a:gd name="T7" fmla="*/ 0 h 110"/>
                  <a:gd name="T8" fmla="*/ 0 w 26"/>
                  <a:gd name="T9" fmla="*/ 0 h 110"/>
                  <a:gd name="T10" fmla="*/ 0 w 26"/>
                  <a:gd name="T11" fmla="*/ 110 h 110"/>
                </a:gdLst>
                <a:ahLst/>
                <a:cxnLst>
                  <a:cxn ang="0">
                    <a:pos x="T0" y="T1"/>
                  </a:cxn>
                  <a:cxn ang="0">
                    <a:pos x="T2" y="T3"/>
                  </a:cxn>
                  <a:cxn ang="0">
                    <a:pos x="T4" y="T5"/>
                  </a:cxn>
                  <a:cxn ang="0">
                    <a:pos x="T6" y="T7"/>
                  </a:cxn>
                  <a:cxn ang="0">
                    <a:pos x="T8" y="T9"/>
                  </a:cxn>
                  <a:cxn ang="0">
                    <a:pos x="T10" y="T11"/>
                  </a:cxn>
                </a:cxnLst>
                <a:rect l="0" t="0" r="r" b="b"/>
                <a:pathLst>
                  <a:path w="26" h="110">
                    <a:moveTo>
                      <a:pt x="0" y="110"/>
                    </a:moveTo>
                    <a:lnTo>
                      <a:pt x="0" y="110"/>
                    </a:lnTo>
                    <a:lnTo>
                      <a:pt x="26" y="110"/>
                    </a:lnTo>
                    <a:lnTo>
                      <a:pt x="26" y="0"/>
                    </a:lnTo>
                    <a:lnTo>
                      <a:pt x="0" y="0"/>
                    </a:lnTo>
                    <a:lnTo>
                      <a:pt x="0" y="11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0" name="Freeform 309">
                <a:extLst>
                  <a:ext uri="{FF2B5EF4-FFF2-40B4-BE49-F238E27FC236}">
                    <a16:creationId xmlns:a16="http://schemas.microsoft.com/office/drawing/2014/main" id="{6E970176-F924-4ABA-A50C-B85F6A5D2A23}"/>
                  </a:ext>
                </a:extLst>
              </p:cNvPr>
              <p:cNvSpPr>
                <a:spLocks/>
              </p:cNvSpPr>
              <p:nvPr/>
            </p:nvSpPr>
            <p:spPr bwMode="auto">
              <a:xfrm>
                <a:off x="3477" y="3393"/>
                <a:ext cx="16" cy="75"/>
              </a:xfrm>
              <a:custGeom>
                <a:avLst/>
                <a:gdLst>
                  <a:gd name="T0" fmla="*/ 26 w 26"/>
                  <a:gd name="T1" fmla="*/ 0 h 121"/>
                  <a:gd name="T2" fmla="*/ 26 w 26"/>
                  <a:gd name="T3" fmla="*/ 0 h 121"/>
                  <a:gd name="T4" fmla="*/ 0 w 26"/>
                  <a:gd name="T5" fmla="*/ 0 h 121"/>
                  <a:gd name="T6" fmla="*/ 0 w 26"/>
                  <a:gd name="T7" fmla="*/ 121 h 121"/>
                  <a:gd name="T8" fmla="*/ 26 w 26"/>
                  <a:gd name="T9" fmla="*/ 121 h 121"/>
                  <a:gd name="T10" fmla="*/ 26 w 26"/>
                  <a:gd name="T11" fmla="*/ 0 h 121"/>
                </a:gdLst>
                <a:ahLst/>
                <a:cxnLst>
                  <a:cxn ang="0">
                    <a:pos x="T0" y="T1"/>
                  </a:cxn>
                  <a:cxn ang="0">
                    <a:pos x="T2" y="T3"/>
                  </a:cxn>
                  <a:cxn ang="0">
                    <a:pos x="T4" y="T5"/>
                  </a:cxn>
                  <a:cxn ang="0">
                    <a:pos x="T6" y="T7"/>
                  </a:cxn>
                  <a:cxn ang="0">
                    <a:pos x="T8" y="T9"/>
                  </a:cxn>
                  <a:cxn ang="0">
                    <a:pos x="T10" y="T11"/>
                  </a:cxn>
                </a:cxnLst>
                <a:rect l="0" t="0" r="r" b="b"/>
                <a:pathLst>
                  <a:path w="26" h="121">
                    <a:moveTo>
                      <a:pt x="26" y="0"/>
                    </a:moveTo>
                    <a:lnTo>
                      <a:pt x="26" y="0"/>
                    </a:lnTo>
                    <a:lnTo>
                      <a:pt x="0" y="0"/>
                    </a:lnTo>
                    <a:lnTo>
                      <a:pt x="0" y="121"/>
                    </a:lnTo>
                    <a:lnTo>
                      <a:pt x="26" y="121"/>
                    </a:lnTo>
                    <a:lnTo>
                      <a:pt x="26" y="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1" name="Freeform 310">
                <a:extLst>
                  <a:ext uri="{FF2B5EF4-FFF2-40B4-BE49-F238E27FC236}">
                    <a16:creationId xmlns:a16="http://schemas.microsoft.com/office/drawing/2014/main" id="{980CB73D-D8E5-4A0A-A51E-86B9DD53CC8C}"/>
                  </a:ext>
                </a:extLst>
              </p:cNvPr>
              <p:cNvSpPr>
                <a:spLocks/>
              </p:cNvSpPr>
              <p:nvPr/>
            </p:nvSpPr>
            <p:spPr bwMode="auto">
              <a:xfrm>
                <a:off x="3294" y="3422"/>
                <a:ext cx="50" cy="33"/>
              </a:xfrm>
              <a:custGeom>
                <a:avLst/>
                <a:gdLst>
                  <a:gd name="T0" fmla="*/ 27 w 80"/>
                  <a:gd name="T1" fmla="*/ 0 h 53"/>
                  <a:gd name="T2" fmla="*/ 27 w 80"/>
                  <a:gd name="T3" fmla="*/ 0 h 53"/>
                  <a:gd name="T4" fmla="*/ 0 w 80"/>
                  <a:gd name="T5" fmla="*/ 0 h 53"/>
                  <a:gd name="T6" fmla="*/ 0 w 80"/>
                  <a:gd name="T7" fmla="*/ 53 h 53"/>
                  <a:gd name="T8" fmla="*/ 27 w 80"/>
                  <a:gd name="T9" fmla="*/ 53 h 53"/>
                  <a:gd name="T10" fmla="*/ 54 w 80"/>
                  <a:gd name="T11" fmla="*/ 53 h 53"/>
                  <a:gd name="T12" fmla="*/ 80 w 80"/>
                  <a:gd name="T13" fmla="*/ 53 h 53"/>
                  <a:gd name="T14" fmla="*/ 80 w 80"/>
                  <a:gd name="T15" fmla="*/ 0 h 53"/>
                  <a:gd name="T16" fmla="*/ 54 w 80"/>
                  <a:gd name="T17" fmla="*/ 0 h 53"/>
                  <a:gd name="T18" fmla="*/ 27 w 80"/>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27" y="0"/>
                    </a:moveTo>
                    <a:lnTo>
                      <a:pt x="27" y="0"/>
                    </a:lnTo>
                    <a:lnTo>
                      <a:pt x="0" y="0"/>
                    </a:lnTo>
                    <a:lnTo>
                      <a:pt x="0" y="53"/>
                    </a:lnTo>
                    <a:lnTo>
                      <a:pt x="27" y="53"/>
                    </a:lnTo>
                    <a:lnTo>
                      <a:pt x="54" y="53"/>
                    </a:lnTo>
                    <a:lnTo>
                      <a:pt x="80" y="53"/>
                    </a:lnTo>
                    <a:lnTo>
                      <a:pt x="80" y="0"/>
                    </a:lnTo>
                    <a:lnTo>
                      <a:pt x="54" y="0"/>
                    </a:lnTo>
                    <a:lnTo>
                      <a:pt x="27"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2" name="Freeform 311">
                <a:extLst>
                  <a:ext uri="{FF2B5EF4-FFF2-40B4-BE49-F238E27FC236}">
                    <a16:creationId xmlns:a16="http://schemas.microsoft.com/office/drawing/2014/main" id="{497B79B9-87C8-4399-AE47-234EA5AC4208}"/>
                  </a:ext>
                </a:extLst>
              </p:cNvPr>
              <p:cNvSpPr>
                <a:spLocks/>
              </p:cNvSpPr>
              <p:nvPr/>
            </p:nvSpPr>
            <p:spPr bwMode="auto">
              <a:xfrm>
                <a:off x="3377" y="3518"/>
                <a:ext cx="50" cy="34"/>
              </a:xfrm>
              <a:custGeom>
                <a:avLst/>
                <a:gdLst>
                  <a:gd name="T0" fmla="*/ 26 w 80"/>
                  <a:gd name="T1" fmla="*/ 0 h 54"/>
                  <a:gd name="T2" fmla="*/ 26 w 80"/>
                  <a:gd name="T3" fmla="*/ 0 h 54"/>
                  <a:gd name="T4" fmla="*/ 0 w 80"/>
                  <a:gd name="T5" fmla="*/ 0 h 54"/>
                  <a:gd name="T6" fmla="*/ 0 w 80"/>
                  <a:gd name="T7" fmla="*/ 54 h 54"/>
                  <a:gd name="T8" fmla="*/ 26 w 80"/>
                  <a:gd name="T9" fmla="*/ 54 h 54"/>
                  <a:gd name="T10" fmla="*/ 53 w 80"/>
                  <a:gd name="T11" fmla="*/ 54 h 54"/>
                  <a:gd name="T12" fmla="*/ 80 w 80"/>
                  <a:gd name="T13" fmla="*/ 54 h 54"/>
                  <a:gd name="T14" fmla="*/ 80 w 80"/>
                  <a:gd name="T15" fmla="*/ 0 h 54"/>
                  <a:gd name="T16" fmla="*/ 53 w 80"/>
                  <a:gd name="T17" fmla="*/ 0 h 54"/>
                  <a:gd name="T18" fmla="*/ 26 w 80"/>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4">
                    <a:moveTo>
                      <a:pt x="26" y="0"/>
                    </a:moveTo>
                    <a:lnTo>
                      <a:pt x="26" y="0"/>
                    </a:lnTo>
                    <a:lnTo>
                      <a:pt x="0" y="0"/>
                    </a:lnTo>
                    <a:lnTo>
                      <a:pt x="0" y="54"/>
                    </a:lnTo>
                    <a:lnTo>
                      <a:pt x="26" y="54"/>
                    </a:lnTo>
                    <a:lnTo>
                      <a:pt x="53" y="54"/>
                    </a:lnTo>
                    <a:lnTo>
                      <a:pt x="80" y="54"/>
                    </a:lnTo>
                    <a:lnTo>
                      <a:pt x="80" y="0"/>
                    </a:lnTo>
                    <a:lnTo>
                      <a:pt x="53" y="0"/>
                    </a:lnTo>
                    <a:lnTo>
                      <a:pt x="26" y="0"/>
                    </a:lnTo>
                    <a:close/>
                  </a:path>
                </a:pathLst>
              </a:custGeom>
              <a:solidFill>
                <a:srgbClr val="D59D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3" name="Freeform 312">
                <a:extLst>
                  <a:ext uri="{FF2B5EF4-FFF2-40B4-BE49-F238E27FC236}">
                    <a16:creationId xmlns:a16="http://schemas.microsoft.com/office/drawing/2014/main" id="{6FF25E77-3E3F-4049-B7B4-C3D1B0ECF8BB}"/>
                  </a:ext>
                </a:extLst>
              </p:cNvPr>
              <p:cNvSpPr>
                <a:spLocks/>
              </p:cNvSpPr>
              <p:nvPr/>
            </p:nvSpPr>
            <p:spPr bwMode="auto">
              <a:xfrm>
                <a:off x="3460" y="3468"/>
                <a:ext cx="50" cy="33"/>
              </a:xfrm>
              <a:custGeom>
                <a:avLst/>
                <a:gdLst>
                  <a:gd name="T0" fmla="*/ 53 w 80"/>
                  <a:gd name="T1" fmla="*/ 0 h 53"/>
                  <a:gd name="T2" fmla="*/ 53 w 80"/>
                  <a:gd name="T3" fmla="*/ 0 h 53"/>
                  <a:gd name="T4" fmla="*/ 27 w 80"/>
                  <a:gd name="T5" fmla="*/ 0 h 53"/>
                  <a:gd name="T6" fmla="*/ 0 w 80"/>
                  <a:gd name="T7" fmla="*/ 0 h 53"/>
                  <a:gd name="T8" fmla="*/ 0 w 80"/>
                  <a:gd name="T9" fmla="*/ 53 h 53"/>
                  <a:gd name="T10" fmla="*/ 27 w 80"/>
                  <a:gd name="T11" fmla="*/ 53 h 53"/>
                  <a:gd name="T12" fmla="*/ 53 w 80"/>
                  <a:gd name="T13" fmla="*/ 53 h 53"/>
                  <a:gd name="T14" fmla="*/ 80 w 80"/>
                  <a:gd name="T15" fmla="*/ 53 h 53"/>
                  <a:gd name="T16" fmla="*/ 80 w 80"/>
                  <a:gd name="T17" fmla="*/ 0 h 53"/>
                  <a:gd name="T18" fmla="*/ 53 w 80"/>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53" y="0"/>
                    </a:moveTo>
                    <a:lnTo>
                      <a:pt x="53" y="0"/>
                    </a:lnTo>
                    <a:lnTo>
                      <a:pt x="27" y="0"/>
                    </a:lnTo>
                    <a:lnTo>
                      <a:pt x="0" y="0"/>
                    </a:lnTo>
                    <a:lnTo>
                      <a:pt x="0" y="53"/>
                    </a:lnTo>
                    <a:lnTo>
                      <a:pt x="27" y="53"/>
                    </a:lnTo>
                    <a:lnTo>
                      <a:pt x="53" y="53"/>
                    </a:lnTo>
                    <a:lnTo>
                      <a:pt x="80" y="53"/>
                    </a:lnTo>
                    <a:lnTo>
                      <a:pt x="80" y="0"/>
                    </a:lnTo>
                    <a:lnTo>
                      <a:pt x="53"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9" name="Group 18" descr="No compromise protection&#10;Built-in capabilities enable you to control who can access which apps and data using built-in identity protection and DLP policies. Meet compliance with more than 90 certifications&#10;">
            <a:extLst>
              <a:ext uri="{FF2B5EF4-FFF2-40B4-BE49-F238E27FC236}">
                <a16:creationId xmlns:a16="http://schemas.microsoft.com/office/drawing/2014/main" id="{7F27BD19-24BF-472F-A599-F7A5F6687B5E}"/>
              </a:ext>
            </a:extLst>
          </p:cNvPr>
          <p:cNvGrpSpPr/>
          <p:nvPr/>
        </p:nvGrpSpPr>
        <p:grpSpPr>
          <a:xfrm>
            <a:off x="4632960" y="2094396"/>
            <a:ext cx="2926080" cy="2057123"/>
            <a:chOff x="4632960" y="2094396"/>
            <a:chExt cx="2926080" cy="2057123"/>
          </a:xfrm>
        </p:grpSpPr>
        <p:sp>
          <p:nvSpPr>
            <p:cNvPr id="164" name="Oval 163">
              <a:extLst>
                <a:ext uri="{FF2B5EF4-FFF2-40B4-BE49-F238E27FC236}">
                  <a16:creationId xmlns:a16="http://schemas.microsoft.com/office/drawing/2014/main" id="{2D9F2AA6-228B-4776-AE21-233D622B2319}"/>
                </a:ext>
              </a:extLst>
            </p:cNvPr>
            <p:cNvSpPr/>
            <p:nvPr/>
          </p:nvSpPr>
          <p:spPr bwMode="auto">
            <a:xfrm>
              <a:off x="5340556"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5" name="Rectangle 164">
              <a:extLst>
                <a:ext uri="{FF2B5EF4-FFF2-40B4-BE49-F238E27FC236}">
                  <a16:creationId xmlns:a16="http://schemas.microsoft.com/office/drawing/2014/main" id="{C0AEBA74-0C9E-4556-87D4-A8599FAD258A}"/>
                </a:ext>
              </a:extLst>
            </p:cNvPr>
            <p:cNvSpPr/>
            <p:nvPr/>
          </p:nvSpPr>
          <p:spPr bwMode="auto">
            <a:xfrm>
              <a:off x="4632960" y="3876857"/>
              <a:ext cx="2926080" cy="274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ea typeface="+mn-ea"/>
                  <a:cs typeface="Segoe UI" pitchFamily="34" charset="0"/>
                </a:rPr>
                <a:t>No compromise protection</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100000">
                        <a:srgbClr val="000000"/>
                      </a:gs>
                      <a:gs pos="0">
                        <a:srgbClr val="000000"/>
                      </a:gs>
                    </a:gsLst>
                    <a:lin ang="2700000" scaled="1"/>
                  </a:gradFill>
                  <a:effectLst/>
                  <a:uLnTx/>
                  <a:uFillTx/>
                  <a:latin typeface="Segoe UI"/>
                  <a:ea typeface="+mn-ea"/>
                  <a:cs typeface="Segoe UI" pitchFamily="34" charset="0"/>
                </a:rPr>
                <a:t>Built-in capabilities enable you to control who can access which apps and data using built-in identity protection and DLP policies. Meet compliance with more than 90 certifications</a:t>
              </a:r>
              <a:endParaRPr kumimoji="0" lang="en-US" sz="1600" b="0" i="0" u="none" strike="noStrike" kern="0" cap="none" spc="0" normalizeH="0" baseline="0" noProof="0" dirty="0">
                <a:ln>
                  <a:noFill/>
                </a:ln>
                <a:gradFill>
                  <a:gsLst>
                    <a:gs pos="100000">
                      <a:srgbClr val="742774"/>
                    </a:gs>
                    <a:gs pos="0">
                      <a:srgbClr val="742774"/>
                    </a:gs>
                  </a:gsLst>
                  <a:lin ang="2700000" scaled="1"/>
                </a:gradFill>
                <a:effectLst/>
                <a:uLnTx/>
                <a:uFillTx/>
                <a:latin typeface="Segoe UI Semibold"/>
                <a:ea typeface="+mn-ea"/>
                <a:cs typeface="Segoe UI" pitchFamily="34" charset="0"/>
              </a:endParaRPr>
            </a:p>
          </p:txBody>
        </p:sp>
        <p:grpSp>
          <p:nvGrpSpPr>
            <p:cNvPr id="214" name="Group 50">
              <a:extLst>
                <a:ext uri="{FF2B5EF4-FFF2-40B4-BE49-F238E27FC236}">
                  <a16:creationId xmlns:a16="http://schemas.microsoft.com/office/drawing/2014/main" id="{89692E5E-8A93-4046-8E4F-0429600F8013}"/>
                </a:ext>
              </a:extLst>
            </p:cNvPr>
            <p:cNvGrpSpPr>
              <a:grpSpLocks noChangeAspect="1"/>
            </p:cNvGrpSpPr>
            <p:nvPr/>
          </p:nvGrpSpPr>
          <p:grpSpPr bwMode="auto">
            <a:xfrm>
              <a:off x="5693111" y="2446951"/>
              <a:ext cx="805778" cy="805778"/>
              <a:chOff x="5008" y="801"/>
              <a:chExt cx="256" cy="256"/>
            </a:xfrm>
          </p:grpSpPr>
          <p:sp>
            <p:nvSpPr>
              <p:cNvPr id="215" name="AutoShape 49">
                <a:extLst>
                  <a:ext uri="{FF2B5EF4-FFF2-40B4-BE49-F238E27FC236}">
                    <a16:creationId xmlns:a16="http://schemas.microsoft.com/office/drawing/2014/main" id="{25B3222A-6E37-4C4B-AA2A-58CDAE4F849A}"/>
                  </a:ext>
                </a:extLst>
              </p:cNvPr>
              <p:cNvSpPr>
                <a:spLocks noChangeAspect="1" noChangeArrowheads="1" noTextEdit="1"/>
              </p:cNvSpPr>
              <p:nvPr/>
            </p:nvSpPr>
            <p:spPr bwMode="auto">
              <a:xfrm>
                <a:off x="5008" y="801"/>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6" name="Freeform 51">
                <a:extLst>
                  <a:ext uri="{FF2B5EF4-FFF2-40B4-BE49-F238E27FC236}">
                    <a16:creationId xmlns:a16="http://schemas.microsoft.com/office/drawing/2014/main" id="{A581DDDC-64E7-41CB-A837-2B475F39665B}"/>
                  </a:ext>
                </a:extLst>
              </p:cNvPr>
              <p:cNvSpPr>
                <a:spLocks/>
              </p:cNvSpPr>
              <p:nvPr/>
            </p:nvSpPr>
            <p:spPr bwMode="auto">
              <a:xfrm>
                <a:off x="5163" y="907"/>
                <a:ext cx="109" cy="49"/>
              </a:xfrm>
              <a:custGeom>
                <a:avLst/>
                <a:gdLst>
                  <a:gd name="T0" fmla="*/ 137 w 176"/>
                  <a:gd name="T1" fmla="*/ 0 h 78"/>
                  <a:gd name="T2" fmla="*/ 137 w 176"/>
                  <a:gd name="T3" fmla="*/ 0 h 78"/>
                  <a:gd name="T4" fmla="*/ 0 w 176"/>
                  <a:gd name="T5" fmla="*/ 0 h 78"/>
                  <a:gd name="T6" fmla="*/ 10 w 176"/>
                  <a:gd name="T7" fmla="*/ 18 h 78"/>
                  <a:gd name="T8" fmla="*/ 17 w 176"/>
                  <a:gd name="T9" fmla="*/ 54 h 78"/>
                  <a:gd name="T10" fmla="*/ 17 w 176"/>
                  <a:gd name="T11" fmla="*/ 62 h 78"/>
                  <a:gd name="T12" fmla="*/ 33 w 176"/>
                  <a:gd name="T13" fmla="*/ 78 h 78"/>
                  <a:gd name="T14" fmla="*/ 59 w 176"/>
                  <a:gd name="T15" fmla="*/ 52 h 78"/>
                  <a:gd name="T16" fmla="*/ 85 w 176"/>
                  <a:gd name="T17" fmla="*/ 78 h 78"/>
                  <a:gd name="T18" fmla="*/ 111 w 176"/>
                  <a:gd name="T19" fmla="*/ 52 h 78"/>
                  <a:gd name="T20" fmla="*/ 137 w 176"/>
                  <a:gd name="T21" fmla="*/ 78 h 78"/>
                  <a:gd name="T22" fmla="*/ 176 w 176"/>
                  <a:gd name="T23" fmla="*/ 39 h 78"/>
                  <a:gd name="T24" fmla="*/ 137 w 176"/>
                  <a:gd name="T2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78">
                    <a:moveTo>
                      <a:pt x="137" y="0"/>
                    </a:moveTo>
                    <a:lnTo>
                      <a:pt x="137" y="0"/>
                    </a:lnTo>
                    <a:lnTo>
                      <a:pt x="0" y="0"/>
                    </a:lnTo>
                    <a:cubicBezTo>
                      <a:pt x="4" y="6"/>
                      <a:pt x="7" y="11"/>
                      <a:pt x="10" y="18"/>
                    </a:cubicBezTo>
                    <a:cubicBezTo>
                      <a:pt x="15" y="29"/>
                      <a:pt x="17" y="41"/>
                      <a:pt x="17" y="54"/>
                    </a:cubicBezTo>
                    <a:cubicBezTo>
                      <a:pt x="17" y="56"/>
                      <a:pt x="17" y="59"/>
                      <a:pt x="17" y="62"/>
                    </a:cubicBezTo>
                    <a:lnTo>
                      <a:pt x="33" y="78"/>
                    </a:lnTo>
                    <a:lnTo>
                      <a:pt x="59" y="52"/>
                    </a:lnTo>
                    <a:lnTo>
                      <a:pt x="85" y="78"/>
                    </a:lnTo>
                    <a:lnTo>
                      <a:pt x="111" y="52"/>
                    </a:lnTo>
                    <a:lnTo>
                      <a:pt x="137" y="78"/>
                    </a:lnTo>
                    <a:lnTo>
                      <a:pt x="176" y="39"/>
                    </a:lnTo>
                    <a:lnTo>
                      <a:pt x="137" y="0"/>
                    </a:lnTo>
                    <a:close/>
                  </a:path>
                </a:pathLst>
              </a:custGeom>
              <a:solidFill>
                <a:srgbClr val="D59D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7" name="Freeform 52">
                <a:extLst>
                  <a:ext uri="{FF2B5EF4-FFF2-40B4-BE49-F238E27FC236}">
                    <a16:creationId xmlns:a16="http://schemas.microsoft.com/office/drawing/2014/main" id="{9A2BF4EB-ED5F-4DFF-B697-1CEB83B09365}"/>
                  </a:ext>
                </a:extLst>
              </p:cNvPr>
              <p:cNvSpPr>
                <a:spLocks/>
              </p:cNvSpPr>
              <p:nvPr/>
            </p:nvSpPr>
            <p:spPr bwMode="auto">
              <a:xfrm>
                <a:off x="5060" y="884"/>
                <a:ext cx="171" cy="171"/>
              </a:xfrm>
              <a:custGeom>
                <a:avLst/>
                <a:gdLst>
                  <a:gd name="T0" fmla="*/ 177 w 275"/>
                  <a:gd name="T1" fmla="*/ 123 h 276"/>
                  <a:gd name="T2" fmla="*/ 177 w 275"/>
                  <a:gd name="T3" fmla="*/ 123 h 276"/>
                  <a:gd name="T4" fmla="*/ 181 w 275"/>
                  <a:gd name="T5" fmla="*/ 111 h 276"/>
                  <a:gd name="T6" fmla="*/ 183 w 275"/>
                  <a:gd name="T7" fmla="*/ 100 h 276"/>
                  <a:gd name="T8" fmla="*/ 183 w 275"/>
                  <a:gd name="T9" fmla="*/ 92 h 276"/>
                  <a:gd name="T10" fmla="*/ 176 w 275"/>
                  <a:gd name="T11" fmla="*/ 56 h 276"/>
                  <a:gd name="T12" fmla="*/ 166 w 275"/>
                  <a:gd name="T13" fmla="*/ 38 h 276"/>
                  <a:gd name="T14" fmla="*/ 156 w 275"/>
                  <a:gd name="T15" fmla="*/ 27 h 276"/>
                  <a:gd name="T16" fmla="*/ 127 w 275"/>
                  <a:gd name="T17" fmla="*/ 7 h 276"/>
                  <a:gd name="T18" fmla="*/ 123 w 275"/>
                  <a:gd name="T19" fmla="*/ 5 h 276"/>
                  <a:gd name="T20" fmla="*/ 123 w 275"/>
                  <a:gd name="T21" fmla="*/ 5 h 276"/>
                  <a:gd name="T22" fmla="*/ 123 w 275"/>
                  <a:gd name="T23" fmla="*/ 5 h 276"/>
                  <a:gd name="T24" fmla="*/ 96 w 275"/>
                  <a:gd name="T25" fmla="*/ 0 h 276"/>
                  <a:gd name="T26" fmla="*/ 91 w 275"/>
                  <a:gd name="T27" fmla="*/ 0 h 276"/>
                  <a:gd name="T28" fmla="*/ 55 w 275"/>
                  <a:gd name="T29" fmla="*/ 7 h 276"/>
                  <a:gd name="T30" fmla="*/ 26 w 275"/>
                  <a:gd name="T31" fmla="*/ 27 h 276"/>
                  <a:gd name="T32" fmla="*/ 19 w 275"/>
                  <a:gd name="T33" fmla="*/ 35 h 276"/>
                  <a:gd name="T34" fmla="*/ 20 w 275"/>
                  <a:gd name="T35" fmla="*/ 36 h 276"/>
                  <a:gd name="T36" fmla="*/ 36 w 275"/>
                  <a:gd name="T37" fmla="*/ 33 h 276"/>
                  <a:gd name="T38" fmla="*/ 47 w 275"/>
                  <a:gd name="T39" fmla="*/ 27 h 276"/>
                  <a:gd name="T40" fmla="*/ 55 w 275"/>
                  <a:gd name="T41" fmla="*/ 21 h 276"/>
                  <a:gd name="T42" fmla="*/ 87 w 275"/>
                  <a:gd name="T43" fmla="*/ 34 h 276"/>
                  <a:gd name="T44" fmla="*/ 96 w 275"/>
                  <a:gd name="T45" fmla="*/ 82 h 276"/>
                  <a:gd name="T46" fmla="*/ 89 w 275"/>
                  <a:gd name="T47" fmla="*/ 87 h 276"/>
                  <a:gd name="T48" fmla="*/ 62 w 275"/>
                  <a:gd name="T49" fmla="*/ 101 h 276"/>
                  <a:gd name="T50" fmla="*/ 20 w 275"/>
                  <a:gd name="T51" fmla="*/ 109 h 276"/>
                  <a:gd name="T52" fmla="*/ 0 w 275"/>
                  <a:gd name="T53" fmla="*/ 107 h 276"/>
                  <a:gd name="T54" fmla="*/ 6 w 275"/>
                  <a:gd name="T55" fmla="*/ 127 h 276"/>
                  <a:gd name="T56" fmla="*/ 26 w 275"/>
                  <a:gd name="T57" fmla="*/ 157 h 276"/>
                  <a:gd name="T58" fmla="*/ 55 w 275"/>
                  <a:gd name="T59" fmla="*/ 176 h 276"/>
                  <a:gd name="T60" fmla="*/ 91 w 275"/>
                  <a:gd name="T61" fmla="*/ 184 h 276"/>
                  <a:gd name="T62" fmla="*/ 121 w 275"/>
                  <a:gd name="T63" fmla="*/ 178 h 276"/>
                  <a:gd name="T64" fmla="*/ 146 w 275"/>
                  <a:gd name="T65" fmla="*/ 165 h 276"/>
                  <a:gd name="T66" fmla="*/ 146 w 275"/>
                  <a:gd name="T67" fmla="*/ 165 h 276"/>
                  <a:gd name="T68" fmla="*/ 146 w 275"/>
                  <a:gd name="T69" fmla="*/ 202 h 276"/>
                  <a:gd name="T70" fmla="*/ 183 w 275"/>
                  <a:gd name="T71" fmla="*/ 202 h 276"/>
                  <a:gd name="T72" fmla="*/ 183 w 275"/>
                  <a:gd name="T73" fmla="*/ 239 h 276"/>
                  <a:gd name="T74" fmla="*/ 220 w 275"/>
                  <a:gd name="T75" fmla="*/ 239 h 276"/>
                  <a:gd name="T76" fmla="*/ 220 w 275"/>
                  <a:gd name="T77" fmla="*/ 276 h 276"/>
                  <a:gd name="T78" fmla="*/ 275 w 275"/>
                  <a:gd name="T79" fmla="*/ 276 h 276"/>
                  <a:gd name="T80" fmla="*/ 275 w 275"/>
                  <a:gd name="T81" fmla="*/ 221 h 276"/>
                  <a:gd name="T82" fmla="*/ 177 w 275"/>
                  <a:gd name="T83" fmla="*/ 12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5" h="276">
                    <a:moveTo>
                      <a:pt x="177" y="123"/>
                    </a:moveTo>
                    <a:lnTo>
                      <a:pt x="177" y="123"/>
                    </a:lnTo>
                    <a:cubicBezTo>
                      <a:pt x="179" y="119"/>
                      <a:pt x="180" y="115"/>
                      <a:pt x="181" y="111"/>
                    </a:cubicBezTo>
                    <a:cubicBezTo>
                      <a:pt x="182" y="107"/>
                      <a:pt x="182" y="104"/>
                      <a:pt x="183" y="100"/>
                    </a:cubicBezTo>
                    <a:cubicBezTo>
                      <a:pt x="183" y="97"/>
                      <a:pt x="183" y="94"/>
                      <a:pt x="183" y="92"/>
                    </a:cubicBezTo>
                    <a:cubicBezTo>
                      <a:pt x="183" y="79"/>
                      <a:pt x="181" y="67"/>
                      <a:pt x="176" y="56"/>
                    </a:cubicBezTo>
                    <a:cubicBezTo>
                      <a:pt x="173" y="49"/>
                      <a:pt x="170" y="44"/>
                      <a:pt x="166" y="38"/>
                    </a:cubicBezTo>
                    <a:cubicBezTo>
                      <a:pt x="163" y="34"/>
                      <a:pt x="160" y="30"/>
                      <a:pt x="156" y="27"/>
                    </a:cubicBezTo>
                    <a:cubicBezTo>
                      <a:pt x="148" y="18"/>
                      <a:pt x="138" y="12"/>
                      <a:pt x="127" y="7"/>
                    </a:cubicBezTo>
                    <a:cubicBezTo>
                      <a:pt x="126" y="6"/>
                      <a:pt x="124" y="6"/>
                      <a:pt x="123" y="5"/>
                    </a:cubicBezTo>
                    <a:lnTo>
                      <a:pt x="123" y="5"/>
                    </a:lnTo>
                    <a:lnTo>
                      <a:pt x="123" y="5"/>
                    </a:lnTo>
                    <a:cubicBezTo>
                      <a:pt x="114" y="2"/>
                      <a:pt x="105" y="0"/>
                      <a:pt x="96" y="0"/>
                    </a:cubicBezTo>
                    <a:cubicBezTo>
                      <a:pt x="94" y="0"/>
                      <a:pt x="93" y="0"/>
                      <a:pt x="91" y="0"/>
                    </a:cubicBezTo>
                    <a:cubicBezTo>
                      <a:pt x="78" y="0"/>
                      <a:pt x="66" y="2"/>
                      <a:pt x="55" y="7"/>
                    </a:cubicBezTo>
                    <a:cubicBezTo>
                      <a:pt x="44" y="12"/>
                      <a:pt x="34" y="18"/>
                      <a:pt x="26" y="27"/>
                    </a:cubicBezTo>
                    <a:cubicBezTo>
                      <a:pt x="23" y="29"/>
                      <a:pt x="21" y="32"/>
                      <a:pt x="19" y="35"/>
                    </a:cubicBezTo>
                    <a:cubicBezTo>
                      <a:pt x="19" y="35"/>
                      <a:pt x="20" y="36"/>
                      <a:pt x="20" y="36"/>
                    </a:cubicBezTo>
                    <a:cubicBezTo>
                      <a:pt x="25" y="36"/>
                      <a:pt x="31" y="35"/>
                      <a:pt x="36" y="33"/>
                    </a:cubicBezTo>
                    <a:cubicBezTo>
                      <a:pt x="40" y="31"/>
                      <a:pt x="43" y="29"/>
                      <a:pt x="47" y="27"/>
                    </a:cubicBezTo>
                    <a:lnTo>
                      <a:pt x="55" y="21"/>
                    </a:lnTo>
                    <a:cubicBezTo>
                      <a:pt x="55" y="21"/>
                      <a:pt x="68" y="15"/>
                      <a:pt x="87" y="34"/>
                    </a:cubicBezTo>
                    <a:cubicBezTo>
                      <a:pt x="111" y="62"/>
                      <a:pt x="96" y="82"/>
                      <a:pt x="96" y="82"/>
                    </a:cubicBezTo>
                    <a:lnTo>
                      <a:pt x="89" y="87"/>
                    </a:lnTo>
                    <a:cubicBezTo>
                      <a:pt x="80" y="93"/>
                      <a:pt x="71" y="98"/>
                      <a:pt x="62" y="101"/>
                    </a:cubicBezTo>
                    <a:cubicBezTo>
                      <a:pt x="48" y="106"/>
                      <a:pt x="34" y="109"/>
                      <a:pt x="20" y="109"/>
                    </a:cubicBezTo>
                    <a:cubicBezTo>
                      <a:pt x="13" y="109"/>
                      <a:pt x="7" y="108"/>
                      <a:pt x="0" y="107"/>
                    </a:cubicBezTo>
                    <a:cubicBezTo>
                      <a:pt x="2" y="114"/>
                      <a:pt x="3" y="121"/>
                      <a:pt x="6" y="127"/>
                    </a:cubicBezTo>
                    <a:cubicBezTo>
                      <a:pt x="11" y="139"/>
                      <a:pt x="18" y="148"/>
                      <a:pt x="26" y="157"/>
                    </a:cubicBezTo>
                    <a:cubicBezTo>
                      <a:pt x="34" y="165"/>
                      <a:pt x="44" y="172"/>
                      <a:pt x="55" y="176"/>
                    </a:cubicBezTo>
                    <a:cubicBezTo>
                      <a:pt x="66" y="181"/>
                      <a:pt x="78" y="184"/>
                      <a:pt x="91" y="184"/>
                    </a:cubicBezTo>
                    <a:cubicBezTo>
                      <a:pt x="101" y="184"/>
                      <a:pt x="112" y="182"/>
                      <a:pt x="121" y="178"/>
                    </a:cubicBezTo>
                    <a:cubicBezTo>
                      <a:pt x="130" y="175"/>
                      <a:pt x="139" y="171"/>
                      <a:pt x="146" y="165"/>
                    </a:cubicBezTo>
                    <a:lnTo>
                      <a:pt x="146" y="165"/>
                    </a:lnTo>
                    <a:lnTo>
                      <a:pt x="146" y="202"/>
                    </a:lnTo>
                    <a:lnTo>
                      <a:pt x="183" y="202"/>
                    </a:lnTo>
                    <a:lnTo>
                      <a:pt x="183" y="239"/>
                    </a:lnTo>
                    <a:lnTo>
                      <a:pt x="220" y="239"/>
                    </a:lnTo>
                    <a:lnTo>
                      <a:pt x="220" y="276"/>
                    </a:lnTo>
                    <a:lnTo>
                      <a:pt x="275" y="276"/>
                    </a:lnTo>
                    <a:lnTo>
                      <a:pt x="275" y="221"/>
                    </a:lnTo>
                    <a:lnTo>
                      <a:pt x="177" y="123"/>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8" name="Freeform 53">
                <a:extLst>
                  <a:ext uri="{FF2B5EF4-FFF2-40B4-BE49-F238E27FC236}">
                    <a16:creationId xmlns:a16="http://schemas.microsoft.com/office/drawing/2014/main" id="{90C20867-DFC2-4835-8100-AD68A53007A9}"/>
                  </a:ext>
                </a:extLst>
              </p:cNvPr>
              <p:cNvSpPr>
                <a:spLocks/>
              </p:cNvSpPr>
              <p:nvPr/>
            </p:nvSpPr>
            <p:spPr bwMode="auto">
              <a:xfrm>
                <a:off x="5101" y="910"/>
                <a:ext cx="10" cy="13"/>
              </a:xfrm>
              <a:custGeom>
                <a:avLst/>
                <a:gdLst>
                  <a:gd name="T0" fmla="*/ 2 w 16"/>
                  <a:gd name="T1" fmla="*/ 1 h 22"/>
                  <a:gd name="T2" fmla="*/ 2 w 16"/>
                  <a:gd name="T3" fmla="*/ 1 h 22"/>
                  <a:gd name="T4" fmla="*/ 3 w 16"/>
                  <a:gd name="T5" fmla="*/ 1 h 22"/>
                  <a:gd name="T6" fmla="*/ 3 w 16"/>
                  <a:gd name="T7" fmla="*/ 1 h 22"/>
                  <a:gd name="T8" fmla="*/ 5 w 16"/>
                  <a:gd name="T9" fmla="*/ 2 h 22"/>
                  <a:gd name="T10" fmla="*/ 10 w 16"/>
                  <a:gd name="T11" fmla="*/ 6 h 22"/>
                  <a:gd name="T12" fmla="*/ 14 w 16"/>
                  <a:gd name="T13" fmla="*/ 11 h 22"/>
                  <a:gd name="T14" fmla="*/ 16 w 16"/>
                  <a:gd name="T15" fmla="*/ 19 h 22"/>
                  <a:gd name="T16" fmla="*/ 16 w 16"/>
                  <a:gd name="T17" fmla="*/ 20 h 22"/>
                  <a:gd name="T18" fmla="*/ 16 w 16"/>
                  <a:gd name="T19" fmla="*/ 21 h 22"/>
                  <a:gd name="T20" fmla="*/ 16 w 16"/>
                  <a:gd name="T21" fmla="*/ 22 h 22"/>
                  <a:gd name="T22" fmla="*/ 16 w 16"/>
                  <a:gd name="T23" fmla="*/ 22 h 22"/>
                  <a:gd name="T24" fmla="*/ 16 w 16"/>
                  <a:gd name="T25" fmla="*/ 22 h 22"/>
                  <a:gd name="T26" fmla="*/ 16 w 16"/>
                  <a:gd name="T27" fmla="*/ 21 h 22"/>
                  <a:gd name="T28" fmla="*/ 16 w 16"/>
                  <a:gd name="T29" fmla="*/ 20 h 22"/>
                  <a:gd name="T30" fmla="*/ 16 w 16"/>
                  <a:gd name="T31" fmla="*/ 19 h 22"/>
                  <a:gd name="T32" fmla="*/ 14 w 16"/>
                  <a:gd name="T33" fmla="*/ 11 h 22"/>
                  <a:gd name="T34" fmla="*/ 10 w 16"/>
                  <a:gd name="T35" fmla="*/ 6 h 22"/>
                  <a:gd name="T36" fmla="*/ 5 w 16"/>
                  <a:gd name="T37" fmla="*/ 2 h 22"/>
                  <a:gd name="T38" fmla="*/ 3 w 16"/>
                  <a:gd name="T39" fmla="*/ 1 h 22"/>
                  <a:gd name="T40" fmla="*/ 3 w 16"/>
                  <a:gd name="T41" fmla="*/ 1 h 22"/>
                  <a:gd name="T42" fmla="*/ 2 w 16"/>
                  <a:gd name="T43" fmla="*/ 1 h 22"/>
                  <a:gd name="T44" fmla="*/ 0 w 16"/>
                  <a:gd name="T45" fmla="*/ 0 h 22"/>
                  <a:gd name="T46" fmla="*/ 0 w 16"/>
                  <a:gd name="T47" fmla="*/ 0 h 22"/>
                  <a:gd name="T48" fmla="*/ 2 w 16"/>
                  <a:gd name="T49" fmla="*/ 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 h="22">
                    <a:moveTo>
                      <a:pt x="2" y="1"/>
                    </a:moveTo>
                    <a:lnTo>
                      <a:pt x="2" y="1"/>
                    </a:lnTo>
                    <a:cubicBezTo>
                      <a:pt x="2" y="1"/>
                      <a:pt x="2" y="1"/>
                      <a:pt x="3" y="1"/>
                    </a:cubicBezTo>
                    <a:cubicBezTo>
                      <a:pt x="3" y="1"/>
                      <a:pt x="3" y="1"/>
                      <a:pt x="3" y="1"/>
                    </a:cubicBezTo>
                    <a:cubicBezTo>
                      <a:pt x="4" y="1"/>
                      <a:pt x="4" y="1"/>
                      <a:pt x="5" y="2"/>
                    </a:cubicBezTo>
                    <a:cubicBezTo>
                      <a:pt x="7" y="3"/>
                      <a:pt x="9" y="4"/>
                      <a:pt x="10" y="6"/>
                    </a:cubicBezTo>
                    <a:cubicBezTo>
                      <a:pt x="12" y="7"/>
                      <a:pt x="13" y="9"/>
                      <a:pt x="14" y="11"/>
                    </a:cubicBezTo>
                    <a:cubicBezTo>
                      <a:pt x="15" y="14"/>
                      <a:pt x="16" y="16"/>
                      <a:pt x="16" y="19"/>
                    </a:cubicBezTo>
                    <a:cubicBezTo>
                      <a:pt x="16" y="19"/>
                      <a:pt x="16" y="20"/>
                      <a:pt x="16" y="20"/>
                    </a:cubicBezTo>
                    <a:cubicBezTo>
                      <a:pt x="16" y="20"/>
                      <a:pt x="16" y="21"/>
                      <a:pt x="16" y="21"/>
                    </a:cubicBezTo>
                    <a:cubicBezTo>
                      <a:pt x="16" y="21"/>
                      <a:pt x="16" y="21"/>
                      <a:pt x="16" y="22"/>
                    </a:cubicBezTo>
                    <a:cubicBezTo>
                      <a:pt x="16" y="22"/>
                      <a:pt x="16" y="22"/>
                      <a:pt x="16" y="22"/>
                    </a:cubicBezTo>
                    <a:cubicBezTo>
                      <a:pt x="16" y="22"/>
                      <a:pt x="16" y="22"/>
                      <a:pt x="16" y="22"/>
                    </a:cubicBezTo>
                    <a:cubicBezTo>
                      <a:pt x="16" y="21"/>
                      <a:pt x="16" y="21"/>
                      <a:pt x="16" y="21"/>
                    </a:cubicBezTo>
                    <a:cubicBezTo>
                      <a:pt x="16" y="21"/>
                      <a:pt x="16" y="20"/>
                      <a:pt x="16" y="20"/>
                    </a:cubicBezTo>
                    <a:cubicBezTo>
                      <a:pt x="16" y="20"/>
                      <a:pt x="16" y="19"/>
                      <a:pt x="16" y="19"/>
                    </a:cubicBezTo>
                    <a:cubicBezTo>
                      <a:pt x="16" y="16"/>
                      <a:pt x="15" y="14"/>
                      <a:pt x="14" y="11"/>
                    </a:cubicBezTo>
                    <a:cubicBezTo>
                      <a:pt x="13" y="9"/>
                      <a:pt x="12" y="7"/>
                      <a:pt x="10" y="6"/>
                    </a:cubicBezTo>
                    <a:cubicBezTo>
                      <a:pt x="9" y="4"/>
                      <a:pt x="7" y="3"/>
                      <a:pt x="5" y="2"/>
                    </a:cubicBezTo>
                    <a:cubicBezTo>
                      <a:pt x="4" y="1"/>
                      <a:pt x="4" y="1"/>
                      <a:pt x="3" y="1"/>
                    </a:cubicBezTo>
                    <a:cubicBezTo>
                      <a:pt x="3" y="1"/>
                      <a:pt x="3" y="1"/>
                      <a:pt x="3" y="1"/>
                    </a:cubicBezTo>
                    <a:cubicBezTo>
                      <a:pt x="2" y="1"/>
                      <a:pt x="2" y="1"/>
                      <a:pt x="2" y="1"/>
                    </a:cubicBezTo>
                    <a:cubicBezTo>
                      <a:pt x="1" y="1"/>
                      <a:pt x="1" y="0"/>
                      <a:pt x="0" y="0"/>
                    </a:cubicBezTo>
                    <a:lnTo>
                      <a:pt x="0" y="0"/>
                    </a:lnTo>
                    <a:cubicBezTo>
                      <a:pt x="1" y="0"/>
                      <a:pt x="1" y="1"/>
                      <a:pt x="2" y="1"/>
                    </a:cubicBezTo>
                    <a:close/>
                  </a:path>
                </a:pathLst>
              </a:custGeom>
              <a:solidFill>
                <a:srgbClr val="FCFCFC"/>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9" name="Freeform 54">
                <a:extLst>
                  <a:ext uri="{FF2B5EF4-FFF2-40B4-BE49-F238E27FC236}">
                    <a16:creationId xmlns:a16="http://schemas.microsoft.com/office/drawing/2014/main" id="{E37169EC-E9CC-4BBA-AE48-F700950C8376}"/>
                  </a:ext>
                </a:extLst>
              </p:cNvPr>
              <p:cNvSpPr>
                <a:spLocks/>
              </p:cNvSpPr>
              <p:nvPr/>
            </p:nvSpPr>
            <p:spPr bwMode="auto">
              <a:xfrm>
                <a:off x="5069" y="925"/>
                <a:ext cx="41" cy="11"/>
              </a:xfrm>
              <a:custGeom>
                <a:avLst/>
                <a:gdLst>
                  <a:gd name="T0" fmla="*/ 44 w 67"/>
                  <a:gd name="T1" fmla="*/ 12 h 19"/>
                  <a:gd name="T2" fmla="*/ 44 w 67"/>
                  <a:gd name="T3" fmla="*/ 12 h 19"/>
                  <a:gd name="T4" fmla="*/ 0 w 67"/>
                  <a:gd name="T5" fmla="*/ 18 h 19"/>
                  <a:gd name="T6" fmla="*/ 44 w 67"/>
                  <a:gd name="T7" fmla="*/ 12 h 19"/>
                  <a:gd name="T8" fmla="*/ 67 w 67"/>
                  <a:gd name="T9" fmla="*/ 0 h 19"/>
                  <a:gd name="T10" fmla="*/ 67 w 67"/>
                  <a:gd name="T11" fmla="*/ 0 h 19"/>
                  <a:gd name="T12" fmla="*/ 44 w 67"/>
                  <a:gd name="T13" fmla="*/ 12 h 19"/>
                </a:gdLst>
                <a:ahLst/>
                <a:cxnLst>
                  <a:cxn ang="0">
                    <a:pos x="T0" y="T1"/>
                  </a:cxn>
                  <a:cxn ang="0">
                    <a:pos x="T2" y="T3"/>
                  </a:cxn>
                  <a:cxn ang="0">
                    <a:pos x="T4" y="T5"/>
                  </a:cxn>
                  <a:cxn ang="0">
                    <a:pos x="T6" y="T7"/>
                  </a:cxn>
                  <a:cxn ang="0">
                    <a:pos x="T8" y="T9"/>
                  </a:cxn>
                  <a:cxn ang="0">
                    <a:pos x="T10" y="T11"/>
                  </a:cxn>
                  <a:cxn ang="0">
                    <a:pos x="T12" y="T13"/>
                  </a:cxn>
                </a:cxnLst>
                <a:rect l="0" t="0" r="r" b="b"/>
                <a:pathLst>
                  <a:path w="67" h="19">
                    <a:moveTo>
                      <a:pt x="44" y="12"/>
                    </a:moveTo>
                    <a:lnTo>
                      <a:pt x="44" y="12"/>
                    </a:lnTo>
                    <a:cubicBezTo>
                      <a:pt x="30" y="17"/>
                      <a:pt x="15" y="19"/>
                      <a:pt x="0" y="18"/>
                    </a:cubicBezTo>
                    <a:cubicBezTo>
                      <a:pt x="15" y="19"/>
                      <a:pt x="30" y="17"/>
                      <a:pt x="44" y="12"/>
                    </a:cubicBezTo>
                    <a:cubicBezTo>
                      <a:pt x="52" y="9"/>
                      <a:pt x="60" y="5"/>
                      <a:pt x="67" y="0"/>
                    </a:cubicBezTo>
                    <a:lnTo>
                      <a:pt x="67" y="0"/>
                    </a:lnTo>
                    <a:cubicBezTo>
                      <a:pt x="60" y="5"/>
                      <a:pt x="52" y="9"/>
                      <a:pt x="44" y="12"/>
                    </a:cubicBezTo>
                    <a:close/>
                  </a:path>
                </a:pathLst>
              </a:custGeom>
              <a:solidFill>
                <a:srgbClr val="FCFCFC"/>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0" name="Freeform 55">
                <a:extLst>
                  <a:ext uri="{FF2B5EF4-FFF2-40B4-BE49-F238E27FC236}">
                    <a16:creationId xmlns:a16="http://schemas.microsoft.com/office/drawing/2014/main" id="{1CA8293E-6FD8-4BB5-9F33-3BB0F932AD19}"/>
                  </a:ext>
                </a:extLst>
              </p:cNvPr>
              <p:cNvSpPr>
                <a:spLocks/>
              </p:cNvSpPr>
              <p:nvPr/>
            </p:nvSpPr>
            <p:spPr bwMode="auto">
              <a:xfrm>
                <a:off x="5110" y="923"/>
                <a:ext cx="1" cy="2"/>
              </a:xfrm>
              <a:custGeom>
                <a:avLst/>
                <a:gdLst>
                  <a:gd name="T0" fmla="*/ 0 w 1"/>
                  <a:gd name="T1" fmla="*/ 2 h 2"/>
                  <a:gd name="T2" fmla="*/ 0 w 1"/>
                  <a:gd name="T3" fmla="*/ 2 h 2"/>
                  <a:gd name="T4" fmla="*/ 0 w 1"/>
                  <a:gd name="T5" fmla="*/ 2 h 2"/>
                  <a:gd name="T6" fmla="*/ 0 w 1"/>
                  <a:gd name="T7" fmla="*/ 2 h 2"/>
                  <a:gd name="T8" fmla="*/ 0 w 1"/>
                  <a:gd name="T9" fmla="*/ 2 h 2"/>
                  <a:gd name="T10" fmla="*/ 1 w 1"/>
                  <a:gd name="T11" fmla="*/ 0 h 2"/>
                  <a:gd name="T12" fmla="*/ 1 w 1"/>
                  <a:gd name="T13" fmla="*/ 0 h 2"/>
                  <a:gd name="T14" fmla="*/ 0 w 1"/>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2">
                    <a:moveTo>
                      <a:pt x="0" y="2"/>
                    </a:moveTo>
                    <a:lnTo>
                      <a:pt x="0" y="2"/>
                    </a:lnTo>
                    <a:cubicBezTo>
                      <a:pt x="0" y="2"/>
                      <a:pt x="0" y="2"/>
                      <a:pt x="0" y="2"/>
                    </a:cubicBezTo>
                    <a:lnTo>
                      <a:pt x="0" y="2"/>
                    </a:lnTo>
                    <a:cubicBezTo>
                      <a:pt x="0" y="2"/>
                      <a:pt x="0" y="2"/>
                      <a:pt x="0" y="2"/>
                    </a:cubicBezTo>
                    <a:cubicBezTo>
                      <a:pt x="0" y="1"/>
                      <a:pt x="0" y="0"/>
                      <a:pt x="1" y="0"/>
                    </a:cubicBezTo>
                    <a:cubicBezTo>
                      <a:pt x="1" y="0"/>
                      <a:pt x="1" y="0"/>
                      <a:pt x="1" y="0"/>
                    </a:cubicBezTo>
                    <a:cubicBezTo>
                      <a:pt x="0" y="0"/>
                      <a:pt x="0" y="1"/>
                      <a:pt x="0" y="2"/>
                    </a:cubicBezTo>
                    <a:close/>
                  </a:path>
                </a:pathLst>
              </a:custGeom>
              <a:solidFill>
                <a:srgbClr val="FCFCFC"/>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1" name="Freeform 56">
                <a:extLst>
                  <a:ext uri="{FF2B5EF4-FFF2-40B4-BE49-F238E27FC236}">
                    <a16:creationId xmlns:a16="http://schemas.microsoft.com/office/drawing/2014/main" id="{4A66A992-BD2B-426E-AE62-3A1CEC452888}"/>
                  </a:ext>
                </a:extLst>
              </p:cNvPr>
              <p:cNvSpPr>
                <a:spLocks/>
              </p:cNvSpPr>
              <p:nvPr/>
            </p:nvSpPr>
            <p:spPr bwMode="auto">
              <a:xfrm>
                <a:off x="5120" y="884"/>
                <a:ext cx="17" cy="3"/>
              </a:xfrm>
              <a:custGeom>
                <a:avLst/>
                <a:gdLst>
                  <a:gd name="T0" fmla="*/ 0 w 27"/>
                  <a:gd name="T1" fmla="*/ 0 h 5"/>
                  <a:gd name="T2" fmla="*/ 0 w 27"/>
                  <a:gd name="T3" fmla="*/ 0 h 5"/>
                  <a:gd name="T4" fmla="*/ 27 w 27"/>
                  <a:gd name="T5" fmla="*/ 5 h 5"/>
                  <a:gd name="T6" fmla="*/ 27 w 27"/>
                  <a:gd name="T7" fmla="*/ 5 h 5"/>
                  <a:gd name="T8" fmla="*/ 0 w 27"/>
                  <a:gd name="T9" fmla="*/ 0 h 5"/>
                  <a:gd name="T10" fmla="*/ 0 w 27"/>
                  <a:gd name="T11" fmla="*/ 0 h 5"/>
                </a:gdLst>
                <a:ahLst/>
                <a:cxnLst>
                  <a:cxn ang="0">
                    <a:pos x="T0" y="T1"/>
                  </a:cxn>
                  <a:cxn ang="0">
                    <a:pos x="T2" y="T3"/>
                  </a:cxn>
                  <a:cxn ang="0">
                    <a:pos x="T4" y="T5"/>
                  </a:cxn>
                  <a:cxn ang="0">
                    <a:pos x="T6" y="T7"/>
                  </a:cxn>
                  <a:cxn ang="0">
                    <a:pos x="T8" y="T9"/>
                  </a:cxn>
                  <a:cxn ang="0">
                    <a:pos x="T10" y="T11"/>
                  </a:cxn>
                </a:cxnLst>
                <a:rect l="0" t="0" r="r" b="b"/>
                <a:pathLst>
                  <a:path w="27" h="5">
                    <a:moveTo>
                      <a:pt x="0" y="0"/>
                    </a:moveTo>
                    <a:lnTo>
                      <a:pt x="0" y="0"/>
                    </a:lnTo>
                    <a:cubicBezTo>
                      <a:pt x="9" y="0"/>
                      <a:pt x="18" y="2"/>
                      <a:pt x="27" y="5"/>
                    </a:cubicBezTo>
                    <a:lnTo>
                      <a:pt x="27" y="5"/>
                    </a:lnTo>
                    <a:cubicBezTo>
                      <a:pt x="18" y="2"/>
                      <a:pt x="9" y="0"/>
                      <a:pt x="0" y="0"/>
                    </a:cubicBezTo>
                    <a:lnTo>
                      <a:pt x="0" y="0"/>
                    </a:ln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2" name="Freeform 57">
                <a:extLst>
                  <a:ext uri="{FF2B5EF4-FFF2-40B4-BE49-F238E27FC236}">
                    <a16:creationId xmlns:a16="http://schemas.microsoft.com/office/drawing/2014/main" id="{01FA3F7F-E2E4-4286-953D-E05447F08453}"/>
                  </a:ext>
                </a:extLst>
              </p:cNvPr>
              <p:cNvSpPr>
                <a:spLocks/>
              </p:cNvSpPr>
              <p:nvPr/>
            </p:nvSpPr>
            <p:spPr bwMode="auto">
              <a:xfrm>
                <a:off x="5006" y="798"/>
                <a:ext cx="136" cy="138"/>
              </a:xfrm>
              <a:custGeom>
                <a:avLst/>
                <a:gdLst>
                  <a:gd name="T0" fmla="*/ 182 w 220"/>
                  <a:gd name="T1" fmla="*/ 42 h 223"/>
                  <a:gd name="T2" fmla="*/ 182 w 220"/>
                  <a:gd name="T3" fmla="*/ 42 h 223"/>
                  <a:gd name="T4" fmla="*/ 146 w 220"/>
                  <a:gd name="T5" fmla="*/ 20 h 223"/>
                  <a:gd name="T6" fmla="*/ 10 w 220"/>
                  <a:gd name="T7" fmla="*/ 80 h 223"/>
                  <a:gd name="T8" fmla="*/ 7 w 220"/>
                  <a:gd name="T9" fmla="*/ 90 h 223"/>
                  <a:gd name="T10" fmla="*/ 6 w 220"/>
                  <a:gd name="T11" fmla="*/ 94 h 223"/>
                  <a:gd name="T12" fmla="*/ 6 w 220"/>
                  <a:gd name="T13" fmla="*/ 94 h 223"/>
                  <a:gd name="T14" fmla="*/ 5 w 220"/>
                  <a:gd name="T15" fmla="*/ 97 h 223"/>
                  <a:gd name="T16" fmla="*/ 35 w 220"/>
                  <a:gd name="T17" fmla="*/ 193 h 223"/>
                  <a:gd name="T18" fmla="*/ 71 w 220"/>
                  <a:gd name="T19" fmla="*/ 216 h 223"/>
                  <a:gd name="T20" fmla="*/ 84 w 220"/>
                  <a:gd name="T21" fmla="*/ 220 h 223"/>
                  <a:gd name="T22" fmla="*/ 87 w 220"/>
                  <a:gd name="T23" fmla="*/ 221 h 223"/>
                  <a:gd name="T24" fmla="*/ 102 w 220"/>
                  <a:gd name="T25" fmla="*/ 222 h 223"/>
                  <a:gd name="T26" fmla="*/ 145 w 220"/>
                  <a:gd name="T27" fmla="*/ 216 h 223"/>
                  <a:gd name="T28" fmla="*/ 169 w 220"/>
                  <a:gd name="T29" fmla="*/ 204 h 223"/>
                  <a:gd name="T30" fmla="*/ 170 w 220"/>
                  <a:gd name="T31" fmla="*/ 202 h 223"/>
                  <a:gd name="T32" fmla="*/ 170 w 220"/>
                  <a:gd name="T33" fmla="*/ 202 h 223"/>
                  <a:gd name="T34" fmla="*/ 170 w 220"/>
                  <a:gd name="T35" fmla="*/ 201 h 223"/>
                  <a:gd name="T36" fmla="*/ 170 w 220"/>
                  <a:gd name="T37" fmla="*/ 200 h 223"/>
                  <a:gd name="T38" fmla="*/ 170 w 220"/>
                  <a:gd name="T39" fmla="*/ 199 h 223"/>
                  <a:gd name="T40" fmla="*/ 168 w 220"/>
                  <a:gd name="T41" fmla="*/ 191 h 223"/>
                  <a:gd name="T42" fmla="*/ 164 w 220"/>
                  <a:gd name="T43" fmla="*/ 186 h 223"/>
                  <a:gd name="T44" fmla="*/ 159 w 220"/>
                  <a:gd name="T45" fmla="*/ 182 h 223"/>
                  <a:gd name="T46" fmla="*/ 157 w 220"/>
                  <a:gd name="T47" fmla="*/ 181 h 223"/>
                  <a:gd name="T48" fmla="*/ 157 w 220"/>
                  <a:gd name="T49" fmla="*/ 181 h 223"/>
                  <a:gd name="T50" fmla="*/ 156 w 220"/>
                  <a:gd name="T51" fmla="*/ 181 h 223"/>
                  <a:gd name="T52" fmla="*/ 154 w 220"/>
                  <a:gd name="T53" fmla="*/ 180 h 223"/>
                  <a:gd name="T54" fmla="*/ 135 w 220"/>
                  <a:gd name="T55" fmla="*/ 191 h 223"/>
                  <a:gd name="T56" fmla="*/ 104 w 220"/>
                  <a:gd name="T57" fmla="*/ 195 h 223"/>
                  <a:gd name="T58" fmla="*/ 94 w 220"/>
                  <a:gd name="T59" fmla="*/ 194 h 223"/>
                  <a:gd name="T60" fmla="*/ 89 w 220"/>
                  <a:gd name="T61" fmla="*/ 193 h 223"/>
                  <a:gd name="T62" fmla="*/ 54 w 220"/>
                  <a:gd name="T63" fmla="*/ 173 h 223"/>
                  <a:gd name="T64" fmla="*/ 32 w 220"/>
                  <a:gd name="T65" fmla="*/ 106 h 223"/>
                  <a:gd name="T66" fmla="*/ 32 w 220"/>
                  <a:gd name="T67" fmla="*/ 104 h 223"/>
                  <a:gd name="T68" fmla="*/ 32 w 220"/>
                  <a:gd name="T69" fmla="*/ 103 h 223"/>
                  <a:gd name="T70" fmla="*/ 33 w 220"/>
                  <a:gd name="T71" fmla="*/ 101 h 223"/>
                  <a:gd name="T72" fmla="*/ 36 w 220"/>
                  <a:gd name="T73" fmla="*/ 90 h 223"/>
                  <a:gd name="T74" fmla="*/ 136 w 220"/>
                  <a:gd name="T75" fmla="*/ 45 h 223"/>
                  <a:gd name="T76" fmla="*/ 184 w 220"/>
                  <a:gd name="T77" fmla="*/ 138 h 223"/>
                  <a:gd name="T78" fmla="*/ 184 w 220"/>
                  <a:gd name="T79" fmla="*/ 138 h 223"/>
                  <a:gd name="T80" fmla="*/ 211 w 220"/>
                  <a:gd name="T81" fmla="*/ 143 h 223"/>
                  <a:gd name="T82" fmla="*/ 182 w 220"/>
                  <a:gd name="T83" fmla="*/ 4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0" h="223">
                    <a:moveTo>
                      <a:pt x="182" y="42"/>
                    </a:moveTo>
                    <a:lnTo>
                      <a:pt x="182" y="42"/>
                    </a:lnTo>
                    <a:cubicBezTo>
                      <a:pt x="172" y="33"/>
                      <a:pt x="160" y="25"/>
                      <a:pt x="146" y="20"/>
                    </a:cubicBezTo>
                    <a:cubicBezTo>
                      <a:pt x="92" y="0"/>
                      <a:pt x="31" y="26"/>
                      <a:pt x="10" y="80"/>
                    </a:cubicBezTo>
                    <a:cubicBezTo>
                      <a:pt x="9" y="84"/>
                      <a:pt x="8" y="87"/>
                      <a:pt x="7" y="90"/>
                    </a:cubicBezTo>
                    <a:cubicBezTo>
                      <a:pt x="7" y="91"/>
                      <a:pt x="6" y="93"/>
                      <a:pt x="6" y="94"/>
                    </a:cubicBezTo>
                    <a:cubicBezTo>
                      <a:pt x="6" y="94"/>
                      <a:pt x="6" y="94"/>
                      <a:pt x="6" y="94"/>
                    </a:cubicBezTo>
                    <a:cubicBezTo>
                      <a:pt x="6" y="95"/>
                      <a:pt x="6" y="96"/>
                      <a:pt x="5" y="97"/>
                    </a:cubicBezTo>
                    <a:cubicBezTo>
                      <a:pt x="0" y="131"/>
                      <a:pt x="9" y="167"/>
                      <a:pt x="35" y="193"/>
                    </a:cubicBezTo>
                    <a:cubicBezTo>
                      <a:pt x="46" y="203"/>
                      <a:pt x="58" y="211"/>
                      <a:pt x="71" y="216"/>
                    </a:cubicBezTo>
                    <a:cubicBezTo>
                      <a:pt x="75" y="217"/>
                      <a:pt x="80" y="218"/>
                      <a:pt x="84" y="220"/>
                    </a:cubicBezTo>
                    <a:cubicBezTo>
                      <a:pt x="85" y="220"/>
                      <a:pt x="86" y="220"/>
                      <a:pt x="87" y="221"/>
                    </a:cubicBezTo>
                    <a:cubicBezTo>
                      <a:pt x="92" y="222"/>
                      <a:pt x="97" y="222"/>
                      <a:pt x="102" y="222"/>
                    </a:cubicBezTo>
                    <a:cubicBezTo>
                      <a:pt x="117" y="223"/>
                      <a:pt x="132" y="221"/>
                      <a:pt x="145" y="216"/>
                    </a:cubicBezTo>
                    <a:cubicBezTo>
                      <a:pt x="154" y="213"/>
                      <a:pt x="162" y="209"/>
                      <a:pt x="169" y="204"/>
                    </a:cubicBezTo>
                    <a:cubicBezTo>
                      <a:pt x="169" y="203"/>
                      <a:pt x="169" y="202"/>
                      <a:pt x="170" y="202"/>
                    </a:cubicBezTo>
                    <a:cubicBezTo>
                      <a:pt x="170" y="202"/>
                      <a:pt x="170" y="202"/>
                      <a:pt x="170" y="202"/>
                    </a:cubicBezTo>
                    <a:cubicBezTo>
                      <a:pt x="170" y="201"/>
                      <a:pt x="170" y="201"/>
                      <a:pt x="170" y="201"/>
                    </a:cubicBezTo>
                    <a:cubicBezTo>
                      <a:pt x="170" y="201"/>
                      <a:pt x="170" y="200"/>
                      <a:pt x="170" y="200"/>
                    </a:cubicBezTo>
                    <a:cubicBezTo>
                      <a:pt x="170" y="200"/>
                      <a:pt x="170" y="199"/>
                      <a:pt x="170" y="199"/>
                    </a:cubicBezTo>
                    <a:cubicBezTo>
                      <a:pt x="170" y="196"/>
                      <a:pt x="169" y="194"/>
                      <a:pt x="168" y="191"/>
                    </a:cubicBezTo>
                    <a:cubicBezTo>
                      <a:pt x="167" y="189"/>
                      <a:pt x="166" y="187"/>
                      <a:pt x="164" y="186"/>
                    </a:cubicBezTo>
                    <a:cubicBezTo>
                      <a:pt x="163" y="184"/>
                      <a:pt x="161" y="183"/>
                      <a:pt x="159" y="182"/>
                    </a:cubicBezTo>
                    <a:cubicBezTo>
                      <a:pt x="158" y="181"/>
                      <a:pt x="158" y="181"/>
                      <a:pt x="157" y="181"/>
                    </a:cubicBezTo>
                    <a:cubicBezTo>
                      <a:pt x="157" y="181"/>
                      <a:pt x="157" y="181"/>
                      <a:pt x="157" y="181"/>
                    </a:cubicBezTo>
                    <a:cubicBezTo>
                      <a:pt x="156" y="181"/>
                      <a:pt x="156" y="181"/>
                      <a:pt x="156" y="181"/>
                    </a:cubicBezTo>
                    <a:cubicBezTo>
                      <a:pt x="155" y="181"/>
                      <a:pt x="155" y="180"/>
                      <a:pt x="154" y="180"/>
                    </a:cubicBezTo>
                    <a:cubicBezTo>
                      <a:pt x="148" y="185"/>
                      <a:pt x="142" y="188"/>
                      <a:pt x="135" y="191"/>
                    </a:cubicBezTo>
                    <a:cubicBezTo>
                      <a:pt x="125" y="194"/>
                      <a:pt x="115" y="196"/>
                      <a:pt x="104" y="195"/>
                    </a:cubicBezTo>
                    <a:cubicBezTo>
                      <a:pt x="101" y="195"/>
                      <a:pt x="98" y="194"/>
                      <a:pt x="94" y="194"/>
                    </a:cubicBezTo>
                    <a:cubicBezTo>
                      <a:pt x="93" y="194"/>
                      <a:pt x="91" y="193"/>
                      <a:pt x="89" y="193"/>
                    </a:cubicBezTo>
                    <a:cubicBezTo>
                      <a:pt x="77" y="189"/>
                      <a:pt x="65" y="183"/>
                      <a:pt x="54" y="173"/>
                    </a:cubicBezTo>
                    <a:cubicBezTo>
                      <a:pt x="36" y="155"/>
                      <a:pt x="28" y="130"/>
                      <a:pt x="32" y="106"/>
                    </a:cubicBezTo>
                    <a:cubicBezTo>
                      <a:pt x="32" y="105"/>
                      <a:pt x="32" y="105"/>
                      <a:pt x="32" y="104"/>
                    </a:cubicBezTo>
                    <a:lnTo>
                      <a:pt x="32" y="103"/>
                    </a:lnTo>
                    <a:cubicBezTo>
                      <a:pt x="32" y="103"/>
                      <a:pt x="33" y="102"/>
                      <a:pt x="33" y="101"/>
                    </a:cubicBezTo>
                    <a:cubicBezTo>
                      <a:pt x="34" y="97"/>
                      <a:pt x="35" y="94"/>
                      <a:pt x="36" y="90"/>
                    </a:cubicBezTo>
                    <a:cubicBezTo>
                      <a:pt x="51" y="50"/>
                      <a:pt x="96" y="30"/>
                      <a:pt x="136" y="45"/>
                    </a:cubicBezTo>
                    <a:cubicBezTo>
                      <a:pt x="174" y="60"/>
                      <a:pt x="194" y="100"/>
                      <a:pt x="184" y="138"/>
                    </a:cubicBezTo>
                    <a:lnTo>
                      <a:pt x="184" y="138"/>
                    </a:lnTo>
                    <a:cubicBezTo>
                      <a:pt x="193" y="138"/>
                      <a:pt x="202" y="140"/>
                      <a:pt x="211" y="143"/>
                    </a:cubicBezTo>
                    <a:cubicBezTo>
                      <a:pt x="220" y="106"/>
                      <a:pt x="208" y="68"/>
                      <a:pt x="182" y="42"/>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3" name="Freeform 58">
                <a:extLst>
                  <a:ext uri="{FF2B5EF4-FFF2-40B4-BE49-F238E27FC236}">
                    <a16:creationId xmlns:a16="http://schemas.microsoft.com/office/drawing/2014/main" id="{CFEC2042-C440-4D4E-87FF-7EF4BF99D417}"/>
                  </a:ext>
                </a:extLst>
              </p:cNvPr>
              <p:cNvSpPr>
                <a:spLocks/>
              </p:cNvSpPr>
              <p:nvPr/>
            </p:nvSpPr>
            <p:spPr bwMode="auto">
              <a:xfrm>
                <a:off x="5060" y="935"/>
                <a:ext cx="9" cy="1"/>
              </a:xfrm>
              <a:custGeom>
                <a:avLst/>
                <a:gdLst>
                  <a:gd name="T0" fmla="*/ 0 w 15"/>
                  <a:gd name="T1" fmla="*/ 0 h 1"/>
                  <a:gd name="T2" fmla="*/ 0 w 15"/>
                  <a:gd name="T3" fmla="*/ 0 h 1"/>
                  <a:gd name="T4" fmla="*/ 15 w 15"/>
                  <a:gd name="T5" fmla="*/ 1 h 1"/>
                  <a:gd name="T6" fmla="*/ 0 w 15"/>
                  <a:gd name="T7" fmla="*/ 0 h 1"/>
                </a:gdLst>
                <a:ahLst/>
                <a:cxnLst>
                  <a:cxn ang="0">
                    <a:pos x="T0" y="T1"/>
                  </a:cxn>
                  <a:cxn ang="0">
                    <a:pos x="T2" y="T3"/>
                  </a:cxn>
                  <a:cxn ang="0">
                    <a:pos x="T4" y="T5"/>
                  </a:cxn>
                  <a:cxn ang="0">
                    <a:pos x="T6" y="T7"/>
                  </a:cxn>
                </a:cxnLst>
                <a:rect l="0" t="0" r="r" b="b"/>
                <a:pathLst>
                  <a:path w="15" h="1">
                    <a:moveTo>
                      <a:pt x="0" y="0"/>
                    </a:moveTo>
                    <a:lnTo>
                      <a:pt x="0" y="0"/>
                    </a:lnTo>
                    <a:cubicBezTo>
                      <a:pt x="5" y="1"/>
                      <a:pt x="10" y="1"/>
                      <a:pt x="15" y="1"/>
                    </a:cubicBezTo>
                    <a:cubicBezTo>
                      <a:pt x="10" y="1"/>
                      <a:pt x="5" y="1"/>
                      <a:pt x="0" y="0"/>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4" name="Freeform 59">
                <a:extLst>
                  <a:ext uri="{FF2B5EF4-FFF2-40B4-BE49-F238E27FC236}">
                    <a16:creationId xmlns:a16="http://schemas.microsoft.com/office/drawing/2014/main" id="{A7D4E7A1-0B87-44A2-B77A-0461BFDA84DB}"/>
                  </a:ext>
                </a:extLst>
              </p:cNvPr>
              <p:cNvSpPr>
                <a:spLocks/>
              </p:cNvSpPr>
              <p:nvPr/>
            </p:nvSpPr>
            <p:spPr bwMode="auto">
              <a:xfrm>
                <a:off x="5110" y="923"/>
                <a:ext cx="1" cy="2"/>
              </a:xfrm>
              <a:custGeom>
                <a:avLst/>
                <a:gdLst>
                  <a:gd name="T0" fmla="*/ 1 w 1"/>
                  <a:gd name="T1" fmla="*/ 0 h 2"/>
                  <a:gd name="T2" fmla="*/ 1 w 1"/>
                  <a:gd name="T3" fmla="*/ 0 h 2"/>
                  <a:gd name="T4" fmla="*/ 0 w 1"/>
                  <a:gd name="T5" fmla="*/ 2 h 2"/>
                  <a:gd name="T6" fmla="*/ 0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lnTo>
                      <a:pt x="1" y="0"/>
                    </a:lnTo>
                    <a:cubicBezTo>
                      <a:pt x="0" y="0"/>
                      <a:pt x="0" y="1"/>
                      <a:pt x="0" y="2"/>
                    </a:cubicBezTo>
                    <a:cubicBezTo>
                      <a:pt x="0" y="2"/>
                      <a:pt x="0" y="2"/>
                      <a:pt x="0" y="2"/>
                    </a:cubicBezTo>
                    <a:cubicBezTo>
                      <a:pt x="0" y="1"/>
                      <a:pt x="0" y="0"/>
                      <a:pt x="1" y="0"/>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8" name="Group 17" descr="Enterprise-grade performance&#10;Built on Azure with massive scale, 100+ data centers worldwide and a 99.9% financially backed uptime guarantee&#10;">
            <a:extLst>
              <a:ext uri="{FF2B5EF4-FFF2-40B4-BE49-F238E27FC236}">
                <a16:creationId xmlns:a16="http://schemas.microsoft.com/office/drawing/2014/main" id="{E18BFA14-9B5C-4042-B22C-7BF548A09D64}"/>
              </a:ext>
            </a:extLst>
          </p:cNvPr>
          <p:cNvGrpSpPr/>
          <p:nvPr/>
        </p:nvGrpSpPr>
        <p:grpSpPr>
          <a:xfrm>
            <a:off x="8324696" y="2094396"/>
            <a:ext cx="2926080" cy="2057083"/>
            <a:chOff x="8324696" y="2094396"/>
            <a:chExt cx="2926080" cy="2057083"/>
          </a:xfrm>
        </p:grpSpPr>
        <p:sp>
          <p:nvSpPr>
            <p:cNvPr id="166" name="Oval 165">
              <a:extLst>
                <a:ext uri="{FF2B5EF4-FFF2-40B4-BE49-F238E27FC236}">
                  <a16:creationId xmlns:a16="http://schemas.microsoft.com/office/drawing/2014/main" id="{0BF1E4D6-401F-4385-83D7-9F3483300132}"/>
                </a:ext>
              </a:extLst>
            </p:cNvPr>
            <p:cNvSpPr/>
            <p:nvPr/>
          </p:nvSpPr>
          <p:spPr bwMode="auto">
            <a:xfrm>
              <a:off x="9032292"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7" name="Rectangle 166">
              <a:extLst>
                <a:ext uri="{FF2B5EF4-FFF2-40B4-BE49-F238E27FC236}">
                  <a16:creationId xmlns:a16="http://schemas.microsoft.com/office/drawing/2014/main" id="{1C1B891B-4E37-4DE5-9E48-6777EED82729}"/>
                </a:ext>
              </a:extLst>
            </p:cNvPr>
            <p:cNvSpPr/>
            <p:nvPr/>
          </p:nvSpPr>
          <p:spPr bwMode="auto">
            <a:xfrm>
              <a:off x="8324696" y="3876857"/>
              <a:ext cx="2926080" cy="2746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Enterprise-grade performance</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Built on Azure with massive scale, 100+ data centers worldwide and a 99.9% financially backed uptime guarantee</a:t>
              </a:r>
            </a:p>
          </p:txBody>
        </p:sp>
        <p:grpSp>
          <p:nvGrpSpPr>
            <p:cNvPr id="225" name="Group 224">
              <a:extLst>
                <a:ext uri="{FF2B5EF4-FFF2-40B4-BE49-F238E27FC236}">
                  <a16:creationId xmlns:a16="http://schemas.microsoft.com/office/drawing/2014/main" id="{33C59001-6271-4D0D-9063-7EBB12C29253}"/>
                </a:ext>
              </a:extLst>
            </p:cNvPr>
            <p:cNvGrpSpPr/>
            <p:nvPr/>
          </p:nvGrpSpPr>
          <p:grpSpPr>
            <a:xfrm>
              <a:off x="9425572" y="2483618"/>
              <a:ext cx="724328" cy="732444"/>
              <a:chOff x="4996569" y="6594663"/>
              <a:chExt cx="462748" cy="467933"/>
            </a:xfrm>
          </p:grpSpPr>
          <p:sp>
            <p:nvSpPr>
              <p:cNvPr id="226" name="Freeform 1066">
                <a:extLst>
                  <a:ext uri="{FF2B5EF4-FFF2-40B4-BE49-F238E27FC236}">
                    <a16:creationId xmlns:a16="http://schemas.microsoft.com/office/drawing/2014/main" id="{B2D29387-7895-48BF-B866-4F9E0BD63406}"/>
                  </a:ext>
                </a:extLst>
              </p:cNvPr>
              <p:cNvSpPr>
                <a:spLocks/>
              </p:cNvSpPr>
              <p:nvPr/>
            </p:nvSpPr>
            <p:spPr bwMode="auto">
              <a:xfrm>
                <a:off x="4996569" y="6695919"/>
                <a:ext cx="419363" cy="265419"/>
              </a:xfrm>
              <a:custGeom>
                <a:avLst/>
                <a:gdLst>
                  <a:gd name="T0" fmla="*/ 79 w 79"/>
                  <a:gd name="T1" fmla="*/ 0 h 50"/>
                  <a:gd name="T2" fmla="*/ 54 w 79"/>
                  <a:gd name="T3" fmla="*/ 0 h 50"/>
                  <a:gd name="T4" fmla="*/ 64 w 79"/>
                  <a:gd name="T5" fmla="*/ 10 h 50"/>
                  <a:gd name="T6" fmla="*/ 38 w 79"/>
                  <a:gd name="T7" fmla="*/ 36 h 50"/>
                  <a:gd name="T8" fmla="*/ 22 w 79"/>
                  <a:gd name="T9" fmla="*/ 20 h 50"/>
                  <a:gd name="T10" fmla="*/ 0 w 79"/>
                  <a:gd name="T11" fmla="*/ 42 h 50"/>
                  <a:gd name="T12" fmla="*/ 2 w 79"/>
                  <a:gd name="T13" fmla="*/ 50 h 50"/>
                  <a:gd name="T14" fmla="*/ 22 w 79"/>
                  <a:gd name="T15" fmla="*/ 30 h 50"/>
                  <a:gd name="T16" fmla="*/ 38 w 79"/>
                  <a:gd name="T17" fmla="*/ 46 h 50"/>
                  <a:gd name="T18" fmla="*/ 69 w 79"/>
                  <a:gd name="T19" fmla="*/ 15 h 50"/>
                  <a:gd name="T20" fmla="*/ 79 w 79"/>
                  <a:gd name="T21" fmla="*/ 25 h 50"/>
                  <a:gd name="T22" fmla="*/ 79 w 79"/>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50">
                    <a:moveTo>
                      <a:pt x="79" y="0"/>
                    </a:moveTo>
                    <a:lnTo>
                      <a:pt x="54" y="0"/>
                    </a:lnTo>
                    <a:lnTo>
                      <a:pt x="64" y="10"/>
                    </a:lnTo>
                    <a:lnTo>
                      <a:pt x="38" y="36"/>
                    </a:lnTo>
                    <a:lnTo>
                      <a:pt x="22" y="20"/>
                    </a:lnTo>
                    <a:lnTo>
                      <a:pt x="0" y="42"/>
                    </a:lnTo>
                    <a:lnTo>
                      <a:pt x="2" y="50"/>
                    </a:lnTo>
                    <a:lnTo>
                      <a:pt x="22" y="30"/>
                    </a:lnTo>
                    <a:lnTo>
                      <a:pt x="38" y="46"/>
                    </a:lnTo>
                    <a:lnTo>
                      <a:pt x="69" y="15"/>
                    </a:lnTo>
                    <a:lnTo>
                      <a:pt x="79" y="25"/>
                    </a:lnTo>
                    <a:lnTo>
                      <a:pt x="79"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27" name="Freeform 7">
                <a:extLst>
                  <a:ext uri="{FF2B5EF4-FFF2-40B4-BE49-F238E27FC236}">
                    <a16:creationId xmlns:a16="http://schemas.microsoft.com/office/drawing/2014/main" id="{BA855A45-98AD-4DA1-8CB4-C6172A98D038}"/>
                  </a:ext>
                </a:extLst>
              </p:cNvPr>
              <p:cNvSpPr>
                <a:spLocks/>
              </p:cNvSpPr>
              <p:nvPr/>
            </p:nvSpPr>
            <p:spPr bwMode="auto">
              <a:xfrm>
                <a:off x="4996569" y="6594663"/>
                <a:ext cx="462748" cy="467933"/>
              </a:xfrm>
              <a:custGeom>
                <a:avLst/>
                <a:gdLst>
                  <a:gd name="T0" fmla="*/ 22 w 357"/>
                  <a:gd name="T1" fmla="*/ 339 h 361"/>
                  <a:gd name="T2" fmla="*/ 22 w 357"/>
                  <a:gd name="T3" fmla="*/ 0 h 361"/>
                  <a:gd name="T4" fmla="*/ 0 w 357"/>
                  <a:gd name="T5" fmla="*/ 0 h 361"/>
                  <a:gd name="T6" fmla="*/ 0 w 357"/>
                  <a:gd name="T7" fmla="*/ 361 h 361"/>
                  <a:gd name="T8" fmla="*/ 357 w 357"/>
                  <a:gd name="T9" fmla="*/ 361 h 361"/>
                  <a:gd name="T10" fmla="*/ 357 w 357"/>
                  <a:gd name="T11" fmla="*/ 339 h 361"/>
                  <a:gd name="T12" fmla="*/ 22 w 357"/>
                  <a:gd name="T13" fmla="*/ 339 h 361"/>
                </a:gdLst>
                <a:ahLst/>
                <a:cxnLst>
                  <a:cxn ang="0">
                    <a:pos x="T0" y="T1"/>
                  </a:cxn>
                  <a:cxn ang="0">
                    <a:pos x="T2" y="T3"/>
                  </a:cxn>
                  <a:cxn ang="0">
                    <a:pos x="T4" y="T5"/>
                  </a:cxn>
                  <a:cxn ang="0">
                    <a:pos x="T6" y="T7"/>
                  </a:cxn>
                  <a:cxn ang="0">
                    <a:pos x="T8" y="T9"/>
                  </a:cxn>
                  <a:cxn ang="0">
                    <a:pos x="T10" y="T11"/>
                  </a:cxn>
                  <a:cxn ang="0">
                    <a:pos x="T12" y="T13"/>
                  </a:cxn>
                </a:cxnLst>
                <a:rect l="0" t="0" r="r" b="b"/>
                <a:pathLst>
                  <a:path w="357" h="361">
                    <a:moveTo>
                      <a:pt x="22" y="339"/>
                    </a:moveTo>
                    <a:lnTo>
                      <a:pt x="22" y="0"/>
                    </a:lnTo>
                    <a:lnTo>
                      <a:pt x="0" y="0"/>
                    </a:lnTo>
                    <a:lnTo>
                      <a:pt x="0" y="361"/>
                    </a:lnTo>
                    <a:lnTo>
                      <a:pt x="357" y="361"/>
                    </a:lnTo>
                    <a:lnTo>
                      <a:pt x="357" y="339"/>
                    </a:lnTo>
                    <a:lnTo>
                      <a:pt x="22" y="339"/>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116" name="Group 115">
            <a:extLst>
              <a:ext uri="{FF2B5EF4-FFF2-40B4-BE49-F238E27FC236}">
                <a16:creationId xmlns:a16="http://schemas.microsoft.com/office/drawing/2014/main" id="{C44844FA-F4EE-4C97-8357-C02006673217}"/>
              </a:ext>
              <a:ext uri="{C183D7F6-B498-43B3-948B-1728B52AA6E4}">
                <adec:decorative xmlns:adec="http://schemas.microsoft.com/office/drawing/2017/decorative" val="1"/>
              </a:ext>
            </a:extLst>
          </p:cNvPr>
          <p:cNvGrpSpPr/>
          <p:nvPr/>
        </p:nvGrpSpPr>
        <p:grpSpPr>
          <a:xfrm>
            <a:off x="3468623" y="6259948"/>
            <a:ext cx="297116" cy="297118"/>
            <a:chOff x="852215" y="4202879"/>
            <a:chExt cx="505172" cy="505175"/>
          </a:xfrm>
          <a:solidFill>
            <a:srgbClr val="E6E6E6"/>
          </a:solidFill>
        </p:grpSpPr>
        <p:sp>
          <p:nvSpPr>
            <p:cNvPr id="117" name="Freeform 1074">
              <a:extLst>
                <a:ext uri="{FF2B5EF4-FFF2-40B4-BE49-F238E27FC236}">
                  <a16:creationId xmlns:a16="http://schemas.microsoft.com/office/drawing/2014/main" id="{4BD149D8-2A2B-4C54-AC88-B80FB08F6640}"/>
                </a:ext>
              </a:extLst>
            </p:cNvPr>
            <p:cNvSpPr>
              <a:spLocks/>
            </p:cNvSpPr>
            <p:nvPr/>
          </p:nvSpPr>
          <p:spPr bwMode="auto">
            <a:xfrm>
              <a:off x="989032" y="4444940"/>
              <a:ext cx="31573" cy="263110"/>
            </a:xfrm>
            <a:custGeom>
              <a:avLst/>
              <a:gdLst>
                <a:gd name="T0" fmla="*/ 0 w 6"/>
                <a:gd name="T1" fmla="*/ 7 h 50"/>
                <a:gd name="T2" fmla="*/ 0 w 6"/>
                <a:gd name="T3" fmla="*/ 50 h 50"/>
                <a:gd name="T4" fmla="*/ 6 w 6"/>
                <a:gd name="T5" fmla="*/ 50 h 50"/>
                <a:gd name="T6" fmla="*/ 6 w 6"/>
                <a:gd name="T7" fmla="*/ 0 h 50"/>
                <a:gd name="T8" fmla="*/ 0 w 6"/>
                <a:gd name="T9" fmla="*/ 7 h 50"/>
              </a:gdLst>
              <a:ahLst/>
              <a:cxnLst>
                <a:cxn ang="0">
                  <a:pos x="T0" y="T1"/>
                </a:cxn>
                <a:cxn ang="0">
                  <a:pos x="T2" y="T3"/>
                </a:cxn>
                <a:cxn ang="0">
                  <a:pos x="T4" y="T5"/>
                </a:cxn>
                <a:cxn ang="0">
                  <a:pos x="T6" y="T7"/>
                </a:cxn>
                <a:cxn ang="0">
                  <a:pos x="T8" y="T9"/>
                </a:cxn>
              </a:cxnLst>
              <a:rect l="0" t="0" r="r" b="b"/>
              <a:pathLst>
                <a:path w="6" h="50">
                  <a:moveTo>
                    <a:pt x="0" y="7"/>
                  </a:moveTo>
                  <a:lnTo>
                    <a:pt x="0" y="50"/>
                  </a:lnTo>
                  <a:lnTo>
                    <a:pt x="6" y="50"/>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18" name="Freeform 1075">
              <a:extLst>
                <a:ext uri="{FF2B5EF4-FFF2-40B4-BE49-F238E27FC236}">
                  <a16:creationId xmlns:a16="http://schemas.microsoft.com/office/drawing/2014/main" id="{EFF07884-51CC-4418-BC40-5A8CE6C60DFC}"/>
                </a:ext>
              </a:extLst>
            </p:cNvPr>
            <p:cNvSpPr>
              <a:spLocks/>
            </p:cNvSpPr>
            <p:nvPr/>
          </p:nvSpPr>
          <p:spPr bwMode="auto">
            <a:xfrm>
              <a:off x="852215" y="4581758"/>
              <a:ext cx="36837" cy="126293"/>
            </a:xfrm>
            <a:custGeom>
              <a:avLst/>
              <a:gdLst>
                <a:gd name="T0" fmla="*/ 0 w 7"/>
                <a:gd name="T1" fmla="*/ 6 h 24"/>
                <a:gd name="T2" fmla="*/ 0 w 7"/>
                <a:gd name="T3" fmla="*/ 24 h 24"/>
                <a:gd name="T4" fmla="*/ 7 w 7"/>
                <a:gd name="T5" fmla="*/ 24 h 24"/>
                <a:gd name="T6" fmla="*/ 7 w 7"/>
                <a:gd name="T7" fmla="*/ 0 h 24"/>
                <a:gd name="T8" fmla="*/ 0 w 7"/>
                <a:gd name="T9" fmla="*/ 6 h 24"/>
              </a:gdLst>
              <a:ahLst/>
              <a:cxnLst>
                <a:cxn ang="0">
                  <a:pos x="T0" y="T1"/>
                </a:cxn>
                <a:cxn ang="0">
                  <a:pos x="T2" y="T3"/>
                </a:cxn>
                <a:cxn ang="0">
                  <a:pos x="T4" y="T5"/>
                </a:cxn>
                <a:cxn ang="0">
                  <a:pos x="T6" y="T7"/>
                </a:cxn>
                <a:cxn ang="0">
                  <a:pos x="T8" y="T9"/>
                </a:cxn>
              </a:cxnLst>
              <a:rect l="0" t="0" r="r" b="b"/>
              <a:pathLst>
                <a:path w="7" h="24">
                  <a:moveTo>
                    <a:pt x="0" y="6"/>
                  </a:moveTo>
                  <a:lnTo>
                    <a:pt x="0" y="24"/>
                  </a:lnTo>
                  <a:lnTo>
                    <a:pt x="7" y="24"/>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19" name="Freeform 1076">
              <a:extLst>
                <a:ext uri="{FF2B5EF4-FFF2-40B4-BE49-F238E27FC236}">
                  <a16:creationId xmlns:a16="http://schemas.microsoft.com/office/drawing/2014/main" id="{7AED9141-DFF0-4640-9FC9-8AD8D66D8D6E}"/>
                </a:ext>
              </a:extLst>
            </p:cNvPr>
            <p:cNvSpPr>
              <a:spLocks/>
            </p:cNvSpPr>
            <p:nvPr/>
          </p:nvSpPr>
          <p:spPr bwMode="auto">
            <a:xfrm>
              <a:off x="1052179" y="4381794"/>
              <a:ext cx="36837" cy="326257"/>
            </a:xfrm>
            <a:custGeom>
              <a:avLst/>
              <a:gdLst>
                <a:gd name="T0" fmla="*/ 0 w 7"/>
                <a:gd name="T1" fmla="*/ 6 h 62"/>
                <a:gd name="T2" fmla="*/ 0 w 7"/>
                <a:gd name="T3" fmla="*/ 62 h 62"/>
                <a:gd name="T4" fmla="*/ 7 w 7"/>
                <a:gd name="T5" fmla="*/ 62 h 62"/>
                <a:gd name="T6" fmla="*/ 7 w 7"/>
                <a:gd name="T7" fmla="*/ 0 h 62"/>
                <a:gd name="T8" fmla="*/ 0 w 7"/>
                <a:gd name="T9" fmla="*/ 6 h 62"/>
              </a:gdLst>
              <a:ahLst/>
              <a:cxnLst>
                <a:cxn ang="0">
                  <a:pos x="T0" y="T1"/>
                </a:cxn>
                <a:cxn ang="0">
                  <a:pos x="T2" y="T3"/>
                </a:cxn>
                <a:cxn ang="0">
                  <a:pos x="T4" y="T5"/>
                </a:cxn>
                <a:cxn ang="0">
                  <a:pos x="T6" y="T7"/>
                </a:cxn>
                <a:cxn ang="0">
                  <a:pos x="T8" y="T9"/>
                </a:cxn>
              </a:cxnLst>
              <a:rect l="0" t="0" r="r" b="b"/>
              <a:pathLst>
                <a:path w="7" h="62">
                  <a:moveTo>
                    <a:pt x="0" y="6"/>
                  </a:moveTo>
                  <a:lnTo>
                    <a:pt x="0" y="62"/>
                  </a:lnTo>
                  <a:lnTo>
                    <a:pt x="7" y="62"/>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20" name="Freeform 1077">
              <a:extLst>
                <a:ext uri="{FF2B5EF4-FFF2-40B4-BE49-F238E27FC236}">
                  <a16:creationId xmlns:a16="http://schemas.microsoft.com/office/drawing/2014/main" id="{D26DC38D-91D4-4F97-84A2-15F577751FFC}"/>
                </a:ext>
              </a:extLst>
            </p:cNvPr>
            <p:cNvSpPr>
              <a:spLocks/>
            </p:cNvSpPr>
            <p:nvPr/>
          </p:nvSpPr>
          <p:spPr bwMode="auto">
            <a:xfrm>
              <a:off x="920622" y="4513351"/>
              <a:ext cx="31573" cy="194703"/>
            </a:xfrm>
            <a:custGeom>
              <a:avLst/>
              <a:gdLst>
                <a:gd name="T0" fmla="*/ 0 w 6"/>
                <a:gd name="T1" fmla="*/ 7 h 37"/>
                <a:gd name="T2" fmla="*/ 0 w 6"/>
                <a:gd name="T3" fmla="*/ 37 h 37"/>
                <a:gd name="T4" fmla="*/ 6 w 6"/>
                <a:gd name="T5" fmla="*/ 37 h 37"/>
                <a:gd name="T6" fmla="*/ 6 w 6"/>
                <a:gd name="T7" fmla="*/ 0 h 37"/>
                <a:gd name="T8" fmla="*/ 0 w 6"/>
                <a:gd name="T9" fmla="*/ 7 h 37"/>
              </a:gdLst>
              <a:ahLst/>
              <a:cxnLst>
                <a:cxn ang="0">
                  <a:pos x="T0" y="T1"/>
                </a:cxn>
                <a:cxn ang="0">
                  <a:pos x="T2" y="T3"/>
                </a:cxn>
                <a:cxn ang="0">
                  <a:pos x="T4" y="T5"/>
                </a:cxn>
                <a:cxn ang="0">
                  <a:pos x="T6" y="T7"/>
                </a:cxn>
                <a:cxn ang="0">
                  <a:pos x="T8" y="T9"/>
                </a:cxn>
              </a:cxnLst>
              <a:rect l="0" t="0" r="r" b="b"/>
              <a:pathLst>
                <a:path w="6" h="37">
                  <a:moveTo>
                    <a:pt x="0" y="7"/>
                  </a:moveTo>
                  <a:lnTo>
                    <a:pt x="0" y="37"/>
                  </a:lnTo>
                  <a:lnTo>
                    <a:pt x="6" y="37"/>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23" name="Freeform 1078">
              <a:extLst>
                <a:ext uri="{FF2B5EF4-FFF2-40B4-BE49-F238E27FC236}">
                  <a16:creationId xmlns:a16="http://schemas.microsoft.com/office/drawing/2014/main" id="{24A91FAE-1FE0-431B-B97E-679B9CBE7CE5}"/>
                </a:ext>
              </a:extLst>
            </p:cNvPr>
            <p:cNvSpPr>
              <a:spLocks/>
            </p:cNvSpPr>
            <p:nvPr/>
          </p:nvSpPr>
          <p:spPr bwMode="auto">
            <a:xfrm>
              <a:off x="1257403" y="4344960"/>
              <a:ext cx="31573" cy="363094"/>
            </a:xfrm>
            <a:custGeom>
              <a:avLst/>
              <a:gdLst>
                <a:gd name="T0" fmla="*/ 0 w 6"/>
                <a:gd name="T1" fmla="*/ 7 h 69"/>
                <a:gd name="T2" fmla="*/ 0 w 6"/>
                <a:gd name="T3" fmla="*/ 69 h 69"/>
                <a:gd name="T4" fmla="*/ 6 w 6"/>
                <a:gd name="T5" fmla="*/ 69 h 69"/>
                <a:gd name="T6" fmla="*/ 6 w 6"/>
                <a:gd name="T7" fmla="*/ 0 h 69"/>
                <a:gd name="T8" fmla="*/ 0 w 6"/>
                <a:gd name="T9" fmla="*/ 7 h 69"/>
              </a:gdLst>
              <a:ahLst/>
              <a:cxnLst>
                <a:cxn ang="0">
                  <a:pos x="T0" y="T1"/>
                </a:cxn>
                <a:cxn ang="0">
                  <a:pos x="T2" y="T3"/>
                </a:cxn>
                <a:cxn ang="0">
                  <a:pos x="T4" y="T5"/>
                </a:cxn>
                <a:cxn ang="0">
                  <a:pos x="T6" y="T7"/>
                </a:cxn>
                <a:cxn ang="0">
                  <a:pos x="T8" y="T9"/>
                </a:cxn>
              </a:cxnLst>
              <a:rect l="0" t="0" r="r" b="b"/>
              <a:pathLst>
                <a:path w="6" h="69">
                  <a:moveTo>
                    <a:pt x="0" y="7"/>
                  </a:moveTo>
                  <a:lnTo>
                    <a:pt x="0" y="69"/>
                  </a:lnTo>
                  <a:lnTo>
                    <a:pt x="6" y="69"/>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24" name="Freeform 1079">
              <a:extLst>
                <a:ext uri="{FF2B5EF4-FFF2-40B4-BE49-F238E27FC236}">
                  <a16:creationId xmlns:a16="http://schemas.microsoft.com/office/drawing/2014/main" id="{43AB0660-B2AF-42E5-9497-0AF8E7B7AF2C}"/>
                </a:ext>
              </a:extLst>
            </p:cNvPr>
            <p:cNvSpPr>
              <a:spLocks/>
            </p:cNvSpPr>
            <p:nvPr/>
          </p:nvSpPr>
          <p:spPr bwMode="auto">
            <a:xfrm>
              <a:off x="1188996" y="4413367"/>
              <a:ext cx="31573" cy="294684"/>
            </a:xfrm>
            <a:custGeom>
              <a:avLst/>
              <a:gdLst>
                <a:gd name="T0" fmla="*/ 0 w 6"/>
                <a:gd name="T1" fmla="*/ 6 h 56"/>
                <a:gd name="T2" fmla="*/ 0 w 6"/>
                <a:gd name="T3" fmla="*/ 56 h 56"/>
                <a:gd name="T4" fmla="*/ 6 w 6"/>
                <a:gd name="T5" fmla="*/ 56 h 56"/>
                <a:gd name="T6" fmla="*/ 6 w 6"/>
                <a:gd name="T7" fmla="*/ 0 h 56"/>
                <a:gd name="T8" fmla="*/ 0 w 6"/>
                <a:gd name="T9" fmla="*/ 6 h 56"/>
              </a:gdLst>
              <a:ahLst/>
              <a:cxnLst>
                <a:cxn ang="0">
                  <a:pos x="T0" y="T1"/>
                </a:cxn>
                <a:cxn ang="0">
                  <a:pos x="T2" y="T3"/>
                </a:cxn>
                <a:cxn ang="0">
                  <a:pos x="T4" y="T5"/>
                </a:cxn>
                <a:cxn ang="0">
                  <a:pos x="T6" y="T7"/>
                </a:cxn>
                <a:cxn ang="0">
                  <a:pos x="T8" y="T9"/>
                </a:cxn>
              </a:cxnLst>
              <a:rect l="0" t="0" r="r" b="b"/>
              <a:pathLst>
                <a:path w="6" h="56">
                  <a:moveTo>
                    <a:pt x="0" y="6"/>
                  </a:moveTo>
                  <a:lnTo>
                    <a:pt x="0" y="56"/>
                  </a:lnTo>
                  <a:lnTo>
                    <a:pt x="6" y="56"/>
                  </a:lnTo>
                  <a:lnTo>
                    <a:pt x="6"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25" name="Freeform 1080">
              <a:extLst>
                <a:ext uri="{FF2B5EF4-FFF2-40B4-BE49-F238E27FC236}">
                  <a16:creationId xmlns:a16="http://schemas.microsoft.com/office/drawing/2014/main" id="{81AE0B10-6598-4A75-97C9-014A48B0FA5C}"/>
                </a:ext>
              </a:extLst>
            </p:cNvPr>
            <p:cNvSpPr>
              <a:spLocks/>
            </p:cNvSpPr>
            <p:nvPr/>
          </p:nvSpPr>
          <p:spPr bwMode="auto">
            <a:xfrm>
              <a:off x="1120586" y="4381794"/>
              <a:ext cx="31573" cy="326257"/>
            </a:xfrm>
            <a:custGeom>
              <a:avLst/>
              <a:gdLst>
                <a:gd name="T0" fmla="*/ 0 w 6"/>
                <a:gd name="T1" fmla="*/ 0 h 62"/>
                <a:gd name="T2" fmla="*/ 0 w 6"/>
                <a:gd name="T3" fmla="*/ 62 h 62"/>
                <a:gd name="T4" fmla="*/ 6 w 6"/>
                <a:gd name="T5" fmla="*/ 62 h 62"/>
                <a:gd name="T6" fmla="*/ 6 w 6"/>
                <a:gd name="T7" fmla="*/ 6 h 62"/>
                <a:gd name="T8" fmla="*/ 0 w 6"/>
                <a:gd name="T9" fmla="*/ 0 h 62"/>
              </a:gdLst>
              <a:ahLst/>
              <a:cxnLst>
                <a:cxn ang="0">
                  <a:pos x="T0" y="T1"/>
                </a:cxn>
                <a:cxn ang="0">
                  <a:pos x="T2" y="T3"/>
                </a:cxn>
                <a:cxn ang="0">
                  <a:pos x="T4" y="T5"/>
                </a:cxn>
                <a:cxn ang="0">
                  <a:pos x="T6" y="T7"/>
                </a:cxn>
                <a:cxn ang="0">
                  <a:pos x="T8" y="T9"/>
                </a:cxn>
              </a:cxnLst>
              <a:rect l="0" t="0" r="r" b="b"/>
              <a:pathLst>
                <a:path w="6" h="62">
                  <a:moveTo>
                    <a:pt x="0" y="0"/>
                  </a:moveTo>
                  <a:lnTo>
                    <a:pt x="0" y="62"/>
                  </a:lnTo>
                  <a:lnTo>
                    <a:pt x="6" y="62"/>
                  </a:lnTo>
                  <a:lnTo>
                    <a:pt x="6"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26" name="Freeform 1081">
              <a:extLst>
                <a:ext uri="{FF2B5EF4-FFF2-40B4-BE49-F238E27FC236}">
                  <a16:creationId xmlns:a16="http://schemas.microsoft.com/office/drawing/2014/main" id="{0B44FFFC-2CA3-4EEA-8A6B-175A56C3A823}"/>
                </a:ext>
              </a:extLst>
            </p:cNvPr>
            <p:cNvSpPr>
              <a:spLocks/>
            </p:cNvSpPr>
            <p:nvPr/>
          </p:nvSpPr>
          <p:spPr bwMode="auto">
            <a:xfrm>
              <a:off x="1320549" y="4339696"/>
              <a:ext cx="36837" cy="368354"/>
            </a:xfrm>
            <a:custGeom>
              <a:avLst/>
              <a:gdLst>
                <a:gd name="T0" fmla="*/ 0 w 7"/>
                <a:gd name="T1" fmla="*/ 0 h 70"/>
                <a:gd name="T2" fmla="*/ 0 w 7"/>
                <a:gd name="T3" fmla="*/ 70 h 70"/>
                <a:gd name="T4" fmla="*/ 7 w 7"/>
                <a:gd name="T5" fmla="*/ 70 h 70"/>
                <a:gd name="T6" fmla="*/ 7 w 7"/>
                <a:gd name="T7" fmla="*/ 6 h 70"/>
                <a:gd name="T8" fmla="*/ 0 w 7"/>
                <a:gd name="T9" fmla="*/ 0 h 70"/>
              </a:gdLst>
              <a:ahLst/>
              <a:cxnLst>
                <a:cxn ang="0">
                  <a:pos x="T0" y="T1"/>
                </a:cxn>
                <a:cxn ang="0">
                  <a:pos x="T2" y="T3"/>
                </a:cxn>
                <a:cxn ang="0">
                  <a:pos x="T4" y="T5"/>
                </a:cxn>
                <a:cxn ang="0">
                  <a:pos x="T6" y="T7"/>
                </a:cxn>
                <a:cxn ang="0">
                  <a:pos x="T8" y="T9"/>
                </a:cxn>
              </a:cxnLst>
              <a:rect l="0" t="0" r="r" b="b"/>
              <a:pathLst>
                <a:path w="7" h="70">
                  <a:moveTo>
                    <a:pt x="0" y="0"/>
                  </a:moveTo>
                  <a:lnTo>
                    <a:pt x="0" y="70"/>
                  </a:lnTo>
                  <a:lnTo>
                    <a:pt x="7" y="70"/>
                  </a:lnTo>
                  <a:lnTo>
                    <a:pt x="7"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27" name="Freeform 1082">
              <a:extLst>
                <a:ext uri="{FF2B5EF4-FFF2-40B4-BE49-F238E27FC236}">
                  <a16:creationId xmlns:a16="http://schemas.microsoft.com/office/drawing/2014/main" id="{A6259D7A-428F-4038-BDA2-32E120535C0A}"/>
                </a:ext>
              </a:extLst>
            </p:cNvPr>
            <p:cNvSpPr>
              <a:spLocks/>
            </p:cNvSpPr>
            <p:nvPr/>
          </p:nvSpPr>
          <p:spPr bwMode="auto">
            <a:xfrm>
              <a:off x="852215" y="4202879"/>
              <a:ext cx="505172" cy="357830"/>
            </a:xfrm>
            <a:custGeom>
              <a:avLst/>
              <a:gdLst>
                <a:gd name="T0" fmla="*/ 96 w 96"/>
                <a:gd name="T1" fmla="*/ 0 h 68"/>
                <a:gd name="T2" fmla="*/ 73 w 96"/>
                <a:gd name="T3" fmla="*/ 0 h 68"/>
                <a:gd name="T4" fmla="*/ 82 w 96"/>
                <a:gd name="T5" fmla="*/ 9 h 68"/>
                <a:gd name="T6" fmla="*/ 64 w 96"/>
                <a:gd name="T7" fmla="*/ 27 h 68"/>
                <a:gd name="T8" fmla="*/ 48 w 96"/>
                <a:gd name="T9" fmla="*/ 11 h 68"/>
                <a:gd name="T10" fmla="*/ 0 w 96"/>
                <a:gd name="T11" fmla="*/ 59 h 68"/>
                <a:gd name="T12" fmla="*/ 0 w 96"/>
                <a:gd name="T13" fmla="*/ 68 h 68"/>
                <a:gd name="T14" fmla="*/ 48 w 96"/>
                <a:gd name="T15" fmla="*/ 20 h 68"/>
                <a:gd name="T16" fmla="*/ 64 w 96"/>
                <a:gd name="T17" fmla="*/ 37 h 68"/>
                <a:gd name="T18" fmla="*/ 87 w 96"/>
                <a:gd name="T19" fmla="*/ 14 h 68"/>
                <a:gd name="T20" fmla="*/ 96 w 96"/>
                <a:gd name="T21" fmla="*/ 23 h 68"/>
                <a:gd name="T22" fmla="*/ 96 w 96"/>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68">
                  <a:moveTo>
                    <a:pt x="96" y="0"/>
                  </a:moveTo>
                  <a:lnTo>
                    <a:pt x="73" y="0"/>
                  </a:lnTo>
                  <a:lnTo>
                    <a:pt x="82" y="9"/>
                  </a:lnTo>
                  <a:lnTo>
                    <a:pt x="64" y="27"/>
                  </a:lnTo>
                  <a:lnTo>
                    <a:pt x="48" y="11"/>
                  </a:lnTo>
                  <a:lnTo>
                    <a:pt x="0" y="59"/>
                  </a:lnTo>
                  <a:lnTo>
                    <a:pt x="0" y="68"/>
                  </a:lnTo>
                  <a:lnTo>
                    <a:pt x="48" y="20"/>
                  </a:lnTo>
                  <a:lnTo>
                    <a:pt x="64" y="37"/>
                  </a:lnTo>
                  <a:lnTo>
                    <a:pt x="87" y="14"/>
                  </a:lnTo>
                  <a:lnTo>
                    <a:pt x="96" y="23"/>
                  </a:lnTo>
                  <a:lnTo>
                    <a:pt x="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128" name="Group 127">
            <a:extLst>
              <a:ext uri="{FF2B5EF4-FFF2-40B4-BE49-F238E27FC236}">
                <a16:creationId xmlns:a16="http://schemas.microsoft.com/office/drawing/2014/main" id="{A1E3341E-4E91-4D5C-AE24-A436B05089AF}"/>
              </a:ext>
              <a:ext uri="{C183D7F6-B498-43B3-948B-1728B52AA6E4}">
                <adec:decorative xmlns:adec="http://schemas.microsoft.com/office/drawing/2017/decorative" val="1"/>
              </a:ext>
            </a:extLst>
          </p:cNvPr>
          <p:cNvGrpSpPr/>
          <p:nvPr/>
        </p:nvGrpSpPr>
        <p:grpSpPr>
          <a:xfrm>
            <a:off x="588263" y="6233208"/>
            <a:ext cx="350599" cy="350599"/>
            <a:chOff x="4607552" y="3123954"/>
            <a:chExt cx="393700" cy="393700"/>
          </a:xfrm>
        </p:grpSpPr>
        <p:sp>
          <p:nvSpPr>
            <p:cNvPr id="228" name="Freeform 105">
              <a:extLst>
                <a:ext uri="{FF2B5EF4-FFF2-40B4-BE49-F238E27FC236}">
                  <a16:creationId xmlns:a16="http://schemas.microsoft.com/office/drawing/2014/main" id="{2E1EFDA3-68E6-4C5A-B60D-03815C9F2360}"/>
                </a:ext>
              </a:extLst>
            </p:cNvPr>
            <p:cNvSpPr>
              <a:spLocks/>
            </p:cNvSpPr>
            <p:nvPr/>
          </p:nvSpPr>
          <p:spPr bwMode="auto">
            <a:xfrm>
              <a:off x="4607552" y="3123954"/>
              <a:ext cx="393700" cy="393700"/>
            </a:xfrm>
            <a:custGeom>
              <a:avLst/>
              <a:gdLst>
                <a:gd name="T0" fmla="*/ 200 w 400"/>
                <a:gd name="T1" fmla="*/ 0 h 400"/>
                <a:gd name="T2" fmla="*/ 200 w 400"/>
                <a:gd name="T3" fmla="*/ 0 h 400"/>
                <a:gd name="T4" fmla="*/ 253 w 400"/>
                <a:gd name="T5" fmla="*/ 7 h 400"/>
                <a:gd name="T6" fmla="*/ 301 w 400"/>
                <a:gd name="T7" fmla="*/ 28 h 400"/>
                <a:gd name="T8" fmla="*/ 341 w 400"/>
                <a:gd name="T9" fmla="*/ 59 h 400"/>
                <a:gd name="T10" fmla="*/ 372 w 400"/>
                <a:gd name="T11" fmla="*/ 99 h 400"/>
                <a:gd name="T12" fmla="*/ 393 w 400"/>
                <a:gd name="T13" fmla="*/ 147 h 400"/>
                <a:gd name="T14" fmla="*/ 400 w 400"/>
                <a:gd name="T15" fmla="*/ 200 h 400"/>
                <a:gd name="T16" fmla="*/ 393 w 400"/>
                <a:gd name="T17" fmla="*/ 253 h 400"/>
                <a:gd name="T18" fmla="*/ 372 w 400"/>
                <a:gd name="T19" fmla="*/ 301 h 400"/>
                <a:gd name="T20" fmla="*/ 341 w 400"/>
                <a:gd name="T21" fmla="*/ 342 h 400"/>
                <a:gd name="T22" fmla="*/ 301 w 400"/>
                <a:gd name="T23" fmla="*/ 373 h 400"/>
                <a:gd name="T24" fmla="*/ 253 w 400"/>
                <a:gd name="T25" fmla="*/ 393 h 400"/>
                <a:gd name="T26" fmla="*/ 200 w 400"/>
                <a:gd name="T27" fmla="*/ 400 h 400"/>
                <a:gd name="T28" fmla="*/ 147 w 400"/>
                <a:gd name="T29" fmla="*/ 393 h 400"/>
                <a:gd name="T30" fmla="*/ 99 w 400"/>
                <a:gd name="T31" fmla="*/ 373 h 400"/>
                <a:gd name="T32" fmla="*/ 58 w 400"/>
                <a:gd name="T33" fmla="*/ 342 h 400"/>
                <a:gd name="T34" fmla="*/ 27 w 400"/>
                <a:gd name="T35" fmla="*/ 301 h 400"/>
                <a:gd name="T36" fmla="*/ 7 w 400"/>
                <a:gd name="T37" fmla="*/ 253 h 400"/>
                <a:gd name="T38" fmla="*/ 0 w 400"/>
                <a:gd name="T39" fmla="*/ 200 h 400"/>
                <a:gd name="T40" fmla="*/ 7 w 400"/>
                <a:gd name="T41" fmla="*/ 147 h 400"/>
                <a:gd name="T42" fmla="*/ 27 w 400"/>
                <a:gd name="T43" fmla="*/ 99 h 400"/>
                <a:gd name="T44" fmla="*/ 58 w 400"/>
                <a:gd name="T45" fmla="*/ 59 h 400"/>
                <a:gd name="T46" fmla="*/ 99 w 400"/>
                <a:gd name="T47" fmla="*/ 28 h 400"/>
                <a:gd name="T48" fmla="*/ 147 w 400"/>
                <a:gd name="T49" fmla="*/ 7 h 400"/>
                <a:gd name="T50" fmla="*/ 200 w 400"/>
                <a:gd name="T5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400">
                  <a:moveTo>
                    <a:pt x="200" y="0"/>
                  </a:moveTo>
                  <a:lnTo>
                    <a:pt x="200" y="0"/>
                  </a:lnTo>
                  <a:cubicBezTo>
                    <a:pt x="218" y="0"/>
                    <a:pt x="236" y="3"/>
                    <a:pt x="253" y="7"/>
                  </a:cubicBezTo>
                  <a:cubicBezTo>
                    <a:pt x="270" y="12"/>
                    <a:pt x="286" y="19"/>
                    <a:pt x="301" y="28"/>
                  </a:cubicBezTo>
                  <a:cubicBezTo>
                    <a:pt x="316" y="36"/>
                    <a:pt x="329" y="47"/>
                    <a:pt x="341" y="59"/>
                  </a:cubicBezTo>
                  <a:cubicBezTo>
                    <a:pt x="353" y="71"/>
                    <a:pt x="364" y="84"/>
                    <a:pt x="372" y="99"/>
                  </a:cubicBezTo>
                  <a:cubicBezTo>
                    <a:pt x="381" y="114"/>
                    <a:pt x="388" y="130"/>
                    <a:pt x="393" y="147"/>
                  </a:cubicBezTo>
                  <a:cubicBezTo>
                    <a:pt x="397" y="164"/>
                    <a:pt x="400" y="182"/>
                    <a:pt x="400" y="200"/>
                  </a:cubicBezTo>
                  <a:cubicBezTo>
                    <a:pt x="400" y="219"/>
                    <a:pt x="397" y="236"/>
                    <a:pt x="393" y="253"/>
                  </a:cubicBezTo>
                  <a:cubicBezTo>
                    <a:pt x="388" y="270"/>
                    <a:pt x="381" y="286"/>
                    <a:pt x="372" y="301"/>
                  </a:cubicBezTo>
                  <a:cubicBezTo>
                    <a:pt x="364" y="316"/>
                    <a:pt x="353" y="329"/>
                    <a:pt x="341" y="342"/>
                  </a:cubicBezTo>
                  <a:cubicBezTo>
                    <a:pt x="329" y="354"/>
                    <a:pt x="316" y="364"/>
                    <a:pt x="301" y="373"/>
                  </a:cubicBezTo>
                  <a:cubicBezTo>
                    <a:pt x="286" y="381"/>
                    <a:pt x="270" y="388"/>
                    <a:pt x="253" y="393"/>
                  </a:cubicBezTo>
                  <a:cubicBezTo>
                    <a:pt x="236" y="398"/>
                    <a:pt x="218" y="400"/>
                    <a:pt x="200" y="400"/>
                  </a:cubicBezTo>
                  <a:cubicBezTo>
                    <a:pt x="181" y="400"/>
                    <a:pt x="164" y="398"/>
                    <a:pt x="147" y="393"/>
                  </a:cubicBezTo>
                  <a:cubicBezTo>
                    <a:pt x="130" y="388"/>
                    <a:pt x="114" y="381"/>
                    <a:pt x="99" y="373"/>
                  </a:cubicBezTo>
                  <a:cubicBezTo>
                    <a:pt x="84" y="364"/>
                    <a:pt x="71" y="354"/>
                    <a:pt x="58" y="342"/>
                  </a:cubicBezTo>
                  <a:cubicBezTo>
                    <a:pt x="46" y="329"/>
                    <a:pt x="36" y="316"/>
                    <a:pt x="27" y="301"/>
                  </a:cubicBezTo>
                  <a:cubicBezTo>
                    <a:pt x="19" y="286"/>
                    <a:pt x="12" y="270"/>
                    <a:pt x="7" y="253"/>
                  </a:cubicBezTo>
                  <a:cubicBezTo>
                    <a:pt x="2" y="236"/>
                    <a:pt x="0" y="219"/>
                    <a:pt x="0" y="200"/>
                  </a:cubicBezTo>
                  <a:cubicBezTo>
                    <a:pt x="0" y="182"/>
                    <a:pt x="2" y="164"/>
                    <a:pt x="7" y="147"/>
                  </a:cubicBezTo>
                  <a:cubicBezTo>
                    <a:pt x="12" y="130"/>
                    <a:pt x="19" y="114"/>
                    <a:pt x="27" y="99"/>
                  </a:cubicBezTo>
                  <a:cubicBezTo>
                    <a:pt x="36" y="84"/>
                    <a:pt x="46" y="71"/>
                    <a:pt x="58" y="59"/>
                  </a:cubicBezTo>
                  <a:cubicBezTo>
                    <a:pt x="71" y="47"/>
                    <a:pt x="84" y="36"/>
                    <a:pt x="99" y="28"/>
                  </a:cubicBezTo>
                  <a:cubicBezTo>
                    <a:pt x="114" y="19"/>
                    <a:pt x="130" y="12"/>
                    <a:pt x="147" y="7"/>
                  </a:cubicBezTo>
                  <a:cubicBezTo>
                    <a:pt x="164" y="3"/>
                    <a:pt x="181" y="0"/>
                    <a:pt x="200" y="0"/>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29" name="Freeform 106">
              <a:extLst>
                <a:ext uri="{FF2B5EF4-FFF2-40B4-BE49-F238E27FC236}">
                  <a16:creationId xmlns:a16="http://schemas.microsoft.com/office/drawing/2014/main" id="{0A497134-527C-4705-A40B-6FF93459FFC2}"/>
                </a:ext>
              </a:extLst>
            </p:cNvPr>
            <p:cNvSpPr>
              <a:spLocks/>
            </p:cNvSpPr>
            <p:nvPr/>
          </p:nvSpPr>
          <p:spPr bwMode="auto">
            <a:xfrm>
              <a:off x="4764715" y="3209679"/>
              <a:ext cx="150813" cy="150813"/>
            </a:xfrm>
            <a:custGeom>
              <a:avLst/>
              <a:gdLst>
                <a:gd name="T0" fmla="*/ 76 w 153"/>
                <a:gd name="T1" fmla="*/ 96 h 153"/>
                <a:gd name="T2" fmla="*/ 76 w 153"/>
                <a:gd name="T3" fmla="*/ 96 h 153"/>
                <a:gd name="T4" fmla="*/ 80 w 153"/>
                <a:gd name="T5" fmla="*/ 113 h 153"/>
                <a:gd name="T6" fmla="*/ 77 w 153"/>
                <a:gd name="T7" fmla="*/ 129 h 153"/>
                <a:gd name="T8" fmla="*/ 68 w 153"/>
                <a:gd name="T9" fmla="*/ 142 h 153"/>
                <a:gd name="T10" fmla="*/ 55 w 153"/>
                <a:gd name="T11" fmla="*/ 150 h 153"/>
                <a:gd name="T12" fmla="*/ 40 w 153"/>
                <a:gd name="T13" fmla="*/ 153 h 153"/>
                <a:gd name="T14" fmla="*/ 24 w 153"/>
                <a:gd name="T15" fmla="*/ 150 h 153"/>
                <a:gd name="T16" fmla="*/ 12 w 153"/>
                <a:gd name="T17" fmla="*/ 142 h 153"/>
                <a:gd name="T18" fmla="*/ 3 w 153"/>
                <a:gd name="T19" fmla="*/ 129 h 153"/>
                <a:gd name="T20" fmla="*/ 0 w 153"/>
                <a:gd name="T21" fmla="*/ 113 h 153"/>
                <a:gd name="T22" fmla="*/ 3 w 153"/>
                <a:gd name="T23" fmla="*/ 98 h 153"/>
                <a:gd name="T24" fmla="*/ 12 w 153"/>
                <a:gd name="T25" fmla="*/ 85 h 153"/>
                <a:gd name="T26" fmla="*/ 24 w 153"/>
                <a:gd name="T27" fmla="*/ 76 h 153"/>
                <a:gd name="T28" fmla="*/ 40 w 153"/>
                <a:gd name="T29" fmla="*/ 73 h 153"/>
                <a:gd name="T30" fmla="*/ 57 w 153"/>
                <a:gd name="T31" fmla="*/ 77 h 153"/>
                <a:gd name="T32" fmla="*/ 57 w 153"/>
                <a:gd name="T33" fmla="*/ 77 h 153"/>
                <a:gd name="T34" fmla="*/ 134 w 153"/>
                <a:gd name="T35" fmla="*/ 0 h 153"/>
                <a:gd name="T36" fmla="*/ 153 w 153"/>
                <a:gd name="T37" fmla="*/ 19 h 153"/>
                <a:gd name="T38" fmla="*/ 76 w 153"/>
                <a:gd name="T39" fmla="*/ 96 h 153"/>
                <a:gd name="T40" fmla="*/ 76 w 153"/>
                <a:gd name="T41"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3">
                  <a:moveTo>
                    <a:pt x="76" y="96"/>
                  </a:moveTo>
                  <a:lnTo>
                    <a:pt x="76" y="96"/>
                  </a:lnTo>
                  <a:cubicBezTo>
                    <a:pt x="78" y="101"/>
                    <a:pt x="80" y="107"/>
                    <a:pt x="80" y="113"/>
                  </a:cubicBezTo>
                  <a:cubicBezTo>
                    <a:pt x="80" y="119"/>
                    <a:pt x="79" y="124"/>
                    <a:pt x="77" y="129"/>
                  </a:cubicBezTo>
                  <a:cubicBezTo>
                    <a:pt x="75" y="134"/>
                    <a:pt x="72" y="138"/>
                    <a:pt x="68" y="142"/>
                  </a:cubicBezTo>
                  <a:cubicBezTo>
                    <a:pt x="65" y="145"/>
                    <a:pt x="60" y="148"/>
                    <a:pt x="55" y="150"/>
                  </a:cubicBezTo>
                  <a:cubicBezTo>
                    <a:pt x="51" y="152"/>
                    <a:pt x="45" y="153"/>
                    <a:pt x="40" y="153"/>
                  </a:cubicBezTo>
                  <a:cubicBezTo>
                    <a:pt x="34" y="153"/>
                    <a:pt x="29" y="152"/>
                    <a:pt x="24" y="150"/>
                  </a:cubicBezTo>
                  <a:cubicBezTo>
                    <a:pt x="19" y="148"/>
                    <a:pt x="15" y="145"/>
                    <a:pt x="12" y="142"/>
                  </a:cubicBezTo>
                  <a:cubicBezTo>
                    <a:pt x="8" y="138"/>
                    <a:pt x="5" y="134"/>
                    <a:pt x="3" y="129"/>
                  </a:cubicBezTo>
                  <a:cubicBezTo>
                    <a:pt x="1" y="124"/>
                    <a:pt x="0" y="119"/>
                    <a:pt x="0" y="113"/>
                  </a:cubicBezTo>
                  <a:cubicBezTo>
                    <a:pt x="0" y="108"/>
                    <a:pt x="1" y="102"/>
                    <a:pt x="3" y="98"/>
                  </a:cubicBezTo>
                  <a:cubicBezTo>
                    <a:pt x="5" y="93"/>
                    <a:pt x="8" y="88"/>
                    <a:pt x="12" y="85"/>
                  </a:cubicBezTo>
                  <a:cubicBezTo>
                    <a:pt x="15" y="81"/>
                    <a:pt x="19" y="78"/>
                    <a:pt x="24" y="76"/>
                  </a:cubicBezTo>
                  <a:cubicBezTo>
                    <a:pt x="29" y="74"/>
                    <a:pt x="34" y="73"/>
                    <a:pt x="40" y="73"/>
                  </a:cubicBezTo>
                  <a:cubicBezTo>
                    <a:pt x="46" y="73"/>
                    <a:pt x="52" y="75"/>
                    <a:pt x="57" y="77"/>
                  </a:cubicBezTo>
                  <a:lnTo>
                    <a:pt x="57" y="77"/>
                  </a:lnTo>
                  <a:lnTo>
                    <a:pt x="134" y="0"/>
                  </a:lnTo>
                  <a:lnTo>
                    <a:pt x="153" y="19"/>
                  </a:lnTo>
                  <a:lnTo>
                    <a:pt x="76" y="96"/>
                  </a:lnTo>
                  <a:lnTo>
                    <a:pt x="76" y="9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30" name="Freeform 107">
              <a:extLst>
                <a:ext uri="{FF2B5EF4-FFF2-40B4-BE49-F238E27FC236}">
                  <a16:creationId xmlns:a16="http://schemas.microsoft.com/office/drawing/2014/main" id="{754E3724-D0C6-4852-9BF3-4427225AB107}"/>
                </a:ext>
              </a:extLst>
            </p:cNvPr>
            <p:cNvSpPr>
              <a:spLocks/>
            </p:cNvSpPr>
            <p:nvPr/>
          </p:nvSpPr>
          <p:spPr bwMode="auto">
            <a:xfrm>
              <a:off x="4659940" y="3176341"/>
              <a:ext cx="203200" cy="247650"/>
            </a:xfrm>
            <a:custGeom>
              <a:avLst/>
              <a:gdLst>
                <a:gd name="T0" fmla="*/ 196 w 207"/>
                <a:gd name="T1" fmla="*/ 37 h 250"/>
                <a:gd name="T2" fmla="*/ 196 w 207"/>
                <a:gd name="T3" fmla="*/ 37 h 250"/>
                <a:gd name="T4" fmla="*/ 146 w 207"/>
                <a:gd name="T5" fmla="*/ 26 h 250"/>
                <a:gd name="T6" fmla="*/ 115 w 207"/>
                <a:gd name="T7" fmla="*/ 30 h 250"/>
                <a:gd name="T8" fmla="*/ 86 w 207"/>
                <a:gd name="T9" fmla="*/ 43 h 250"/>
                <a:gd name="T10" fmla="*/ 62 w 207"/>
                <a:gd name="T11" fmla="*/ 61 h 250"/>
                <a:gd name="T12" fmla="*/ 43 w 207"/>
                <a:gd name="T13" fmla="*/ 86 h 250"/>
                <a:gd name="T14" fmla="*/ 31 w 207"/>
                <a:gd name="T15" fmla="*/ 114 h 250"/>
                <a:gd name="T16" fmla="*/ 27 w 207"/>
                <a:gd name="T17" fmla="*/ 146 h 250"/>
                <a:gd name="T18" fmla="*/ 36 w 207"/>
                <a:gd name="T19" fmla="*/ 192 h 250"/>
                <a:gd name="T20" fmla="*/ 62 w 207"/>
                <a:gd name="T21" fmla="*/ 231 h 250"/>
                <a:gd name="T22" fmla="*/ 43 w 207"/>
                <a:gd name="T23" fmla="*/ 250 h 250"/>
                <a:gd name="T24" fmla="*/ 11 w 207"/>
                <a:gd name="T25" fmla="*/ 202 h 250"/>
                <a:gd name="T26" fmla="*/ 0 w 207"/>
                <a:gd name="T27" fmla="*/ 146 h 250"/>
                <a:gd name="T28" fmla="*/ 5 w 207"/>
                <a:gd name="T29" fmla="*/ 107 h 250"/>
                <a:gd name="T30" fmla="*/ 20 w 207"/>
                <a:gd name="T31" fmla="*/ 72 h 250"/>
                <a:gd name="T32" fmla="*/ 43 w 207"/>
                <a:gd name="T33" fmla="*/ 43 h 250"/>
                <a:gd name="T34" fmla="*/ 73 w 207"/>
                <a:gd name="T35" fmla="*/ 20 h 250"/>
                <a:gd name="T36" fmla="*/ 108 w 207"/>
                <a:gd name="T37" fmla="*/ 5 h 250"/>
                <a:gd name="T38" fmla="*/ 147 w 207"/>
                <a:gd name="T39" fmla="*/ 0 h 250"/>
                <a:gd name="T40" fmla="*/ 178 w 207"/>
                <a:gd name="T41" fmla="*/ 3 h 250"/>
                <a:gd name="T42" fmla="*/ 207 w 207"/>
                <a:gd name="T43" fmla="*/ 13 h 250"/>
                <a:gd name="T44" fmla="*/ 196 w 207"/>
                <a:gd name="T45" fmla="*/ 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50">
                  <a:moveTo>
                    <a:pt x="196" y="37"/>
                  </a:moveTo>
                  <a:lnTo>
                    <a:pt x="196" y="37"/>
                  </a:lnTo>
                  <a:cubicBezTo>
                    <a:pt x="180" y="30"/>
                    <a:pt x="163" y="26"/>
                    <a:pt x="146" y="26"/>
                  </a:cubicBezTo>
                  <a:cubicBezTo>
                    <a:pt x="135" y="26"/>
                    <a:pt x="125" y="28"/>
                    <a:pt x="115" y="30"/>
                  </a:cubicBezTo>
                  <a:cubicBezTo>
                    <a:pt x="104" y="33"/>
                    <a:pt x="95" y="37"/>
                    <a:pt x="86" y="43"/>
                  </a:cubicBezTo>
                  <a:cubicBezTo>
                    <a:pt x="77" y="48"/>
                    <a:pt x="69" y="54"/>
                    <a:pt x="62" y="61"/>
                  </a:cubicBezTo>
                  <a:cubicBezTo>
                    <a:pt x="55" y="69"/>
                    <a:pt x="48" y="77"/>
                    <a:pt x="43" y="86"/>
                  </a:cubicBezTo>
                  <a:cubicBezTo>
                    <a:pt x="38" y="95"/>
                    <a:pt x="34" y="104"/>
                    <a:pt x="31" y="114"/>
                  </a:cubicBezTo>
                  <a:cubicBezTo>
                    <a:pt x="28" y="125"/>
                    <a:pt x="27" y="135"/>
                    <a:pt x="27" y="146"/>
                  </a:cubicBezTo>
                  <a:cubicBezTo>
                    <a:pt x="27" y="162"/>
                    <a:pt x="30" y="177"/>
                    <a:pt x="36" y="192"/>
                  </a:cubicBezTo>
                  <a:cubicBezTo>
                    <a:pt x="42" y="207"/>
                    <a:pt x="51" y="220"/>
                    <a:pt x="62" y="231"/>
                  </a:cubicBezTo>
                  <a:lnTo>
                    <a:pt x="43" y="250"/>
                  </a:lnTo>
                  <a:cubicBezTo>
                    <a:pt x="29" y="236"/>
                    <a:pt x="19" y="220"/>
                    <a:pt x="11" y="202"/>
                  </a:cubicBezTo>
                  <a:cubicBezTo>
                    <a:pt x="4" y="184"/>
                    <a:pt x="0" y="166"/>
                    <a:pt x="0" y="146"/>
                  </a:cubicBezTo>
                  <a:cubicBezTo>
                    <a:pt x="0" y="133"/>
                    <a:pt x="2" y="120"/>
                    <a:pt x="5" y="107"/>
                  </a:cubicBezTo>
                  <a:cubicBezTo>
                    <a:pt x="9" y="95"/>
                    <a:pt x="14" y="83"/>
                    <a:pt x="20" y="72"/>
                  </a:cubicBezTo>
                  <a:cubicBezTo>
                    <a:pt x="27" y="61"/>
                    <a:pt x="34" y="52"/>
                    <a:pt x="43" y="43"/>
                  </a:cubicBezTo>
                  <a:cubicBezTo>
                    <a:pt x="52" y="34"/>
                    <a:pt x="62" y="26"/>
                    <a:pt x="73" y="20"/>
                  </a:cubicBezTo>
                  <a:cubicBezTo>
                    <a:pt x="83" y="13"/>
                    <a:pt x="95" y="9"/>
                    <a:pt x="108" y="5"/>
                  </a:cubicBezTo>
                  <a:cubicBezTo>
                    <a:pt x="120" y="2"/>
                    <a:pt x="133" y="0"/>
                    <a:pt x="147" y="0"/>
                  </a:cubicBezTo>
                  <a:cubicBezTo>
                    <a:pt x="157" y="0"/>
                    <a:pt x="167" y="1"/>
                    <a:pt x="178" y="3"/>
                  </a:cubicBezTo>
                  <a:cubicBezTo>
                    <a:pt x="188" y="5"/>
                    <a:pt x="197" y="9"/>
                    <a:pt x="207" y="13"/>
                  </a:cubicBezTo>
                  <a:lnTo>
                    <a:pt x="196" y="3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31" name="Freeform 108">
              <a:extLst>
                <a:ext uri="{FF2B5EF4-FFF2-40B4-BE49-F238E27FC236}">
                  <a16:creationId xmlns:a16="http://schemas.microsoft.com/office/drawing/2014/main" id="{F33A9804-6127-4C5B-9C86-037EB273224C}"/>
                </a:ext>
              </a:extLst>
            </p:cNvPr>
            <p:cNvSpPr>
              <a:spLocks/>
            </p:cNvSpPr>
            <p:nvPr/>
          </p:nvSpPr>
          <p:spPr bwMode="auto">
            <a:xfrm>
              <a:off x="4888540" y="3262066"/>
              <a:ext cx="60325" cy="161925"/>
            </a:xfrm>
            <a:custGeom>
              <a:avLst/>
              <a:gdLst>
                <a:gd name="T0" fmla="*/ 48 w 61"/>
                <a:gd name="T1" fmla="*/ 0 h 164"/>
                <a:gd name="T2" fmla="*/ 48 w 61"/>
                <a:gd name="T3" fmla="*/ 0 h 164"/>
                <a:gd name="T4" fmla="*/ 58 w 61"/>
                <a:gd name="T5" fmla="*/ 29 h 164"/>
                <a:gd name="T6" fmla="*/ 61 w 61"/>
                <a:gd name="T7" fmla="*/ 60 h 164"/>
                <a:gd name="T8" fmla="*/ 50 w 61"/>
                <a:gd name="T9" fmla="*/ 116 h 164"/>
                <a:gd name="T10" fmla="*/ 19 w 61"/>
                <a:gd name="T11" fmla="*/ 164 h 164"/>
                <a:gd name="T12" fmla="*/ 0 w 61"/>
                <a:gd name="T13" fmla="*/ 145 h 164"/>
                <a:gd name="T14" fmla="*/ 26 w 61"/>
                <a:gd name="T15" fmla="*/ 106 h 164"/>
                <a:gd name="T16" fmla="*/ 35 w 61"/>
                <a:gd name="T17" fmla="*/ 61 h 164"/>
                <a:gd name="T18" fmla="*/ 24 w 61"/>
                <a:gd name="T19" fmla="*/ 11 h 164"/>
                <a:gd name="T20" fmla="*/ 48 w 61"/>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4">
                  <a:moveTo>
                    <a:pt x="48" y="0"/>
                  </a:moveTo>
                  <a:lnTo>
                    <a:pt x="48" y="0"/>
                  </a:lnTo>
                  <a:cubicBezTo>
                    <a:pt x="52" y="10"/>
                    <a:pt x="56" y="19"/>
                    <a:pt x="58" y="29"/>
                  </a:cubicBezTo>
                  <a:cubicBezTo>
                    <a:pt x="60" y="40"/>
                    <a:pt x="61" y="50"/>
                    <a:pt x="61" y="60"/>
                  </a:cubicBezTo>
                  <a:cubicBezTo>
                    <a:pt x="61" y="80"/>
                    <a:pt x="57" y="98"/>
                    <a:pt x="50" y="116"/>
                  </a:cubicBezTo>
                  <a:cubicBezTo>
                    <a:pt x="43" y="134"/>
                    <a:pt x="32" y="150"/>
                    <a:pt x="19" y="164"/>
                  </a:cubicBezTo>
                  <a:lnTo>
                    <a:pt x="0" y="145"/>
                  </a:lnTo>
                  <a:cubicBezTo>
                    <a:pt x="11" y="134"/>
                    <a:pt x="20" y="121"/>
                    <a:pt x="26" y="106"/>
                  </a:cubicBezTo>
                  <a:cubicBezTo>
                    <a:pt x="32" y="92"/>
                    <a:pt x="35" y="77"/>
                    <a:pt x="35" y="61"/>
                  </a:cubicBezTo>
                  <a:cubicBezTo>
                    <a:pt x="35" y="44"/>
                    <a:pt x="31" y="27"/>
                    <a:pt x="24" y="11"/>
                  </a:cubicBezTo>
                  <a:lnTo>
                    <a:pt x="4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232" name="Freeform 109">
              <a:extLst>
                <a:ext uri="{FF2B5EF4-FFF2-40B4-BE49-F238E27FC236}">
                  <a16:creationId xmlns:a16="http://schemas.microsoft.com/office/drawing/2014/main" id="{2C16CF5F-3A27-451E-B822-19723FD7109B}"/>
                </a:ext>
              </a:extLst>
            </p:cNvPr>
            <p:cNvSpPr>
              <a:spLocks/>
            </p:cNvSpPr>
            <p:nvPr/>
          </p:nvSpPr>
          <p:spPr bwMode="auto">
            <a:xfrm>
              <a:off x="4764715" y="3281116"/>
              <a:ext cx="79375" cy="80963"/>
            </a:xfrm>
            <a:custGeom>
              <a:avLst/>
              <a:gdLst>
                <a:gd name="T0" fmla="*/ 41 w 81"/>
                <a:gd name="T1" fmla="*/ 81 h 81"/>
                <a:gd name="T2" fmla="*/ 41 w 81"/>
                <a:gd name="T3" fmla="*/ 81 h 81"/>
                <a:gd name="T4" fmla="*/ 69 w 81"/>
                <a:gd name="T5" fmla="*/ 69 h 81"/>
                <a:gd name="T6" fmla="*/ 81 w 81"/>
                <a:gd name="T7" fmla="*/ 40 h 81"/>
                <a:gd name="T8" fmla="*/ 69 w 81"/>
                <a:gd name="T9" fmla="*/ 12 h 81"/>
                <a:gd name="T10" fmla="*/ 41 w 81"/>
                <a:gd name="T11" fmla="*/ 0 h 81"/>
                <a:gd name="T12" fmla="*/ 12 w 81"/>
                <a:gd name="T13" fmla="*/ 12 h 81"/>
                <a:gd name="T14" fmla="*/ 0 w 81"/>
                <a:gd name="T15" fmla="*/ 40 h 81"/>
                <a:gd name="T16" fmla="*/ 12 w 81"/>
                <a:gd name="T17" fmla="*/ 69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lnTo>
                    <a:pt x="41" y="81"/>
                  </a:lnTo>
                  <a:cubicBezTo>
                    <a:pt x="52" y="81"/>
                    <a:pt x="61" y="77"/>
                    <a:pt x="69" y="69"/>
                  </a:cubicBezTo>
                  <a:cubicBezTo>
                    <a:pt x="77" y="61"/>
                    <a:pt x="81" y="51"/>
                    <a:pt x="81" y="40"/>
                  </a:cubicBezTo>
                  <a:cubicBezTo>
                    <a:pt x="81" y="29"/>
                    <a:pt x="77" y="20"/>
                    <a:pt x="69" y="12"/>
                  </a:cubicBezTo>
                  <a:cubicBezTo>
                    <a:pt x="61" y="4"/>
                    <a:pt x="52" y="0"/>
                    <a:pt x="41" y="0"/>
                  </a:cubicBezTo>
                  <a:cubicBezTo>
                    <a:pt x="30" y="0"/>
                    <a:pt x="20" y="4"/>
                    <a:pt x="12" y="12"/>
                  </a:cubicBezTo>
                  <a:cubicBezTo>
                    <a:pt x="4" y="20"/>
                    <a:pt x="0" y="29"/>
                    <a:pt x="0" y="40"/>
                  </a:cubicBezTo>
                  <a:cubicBezTo>
                    <a:pt x="0" y="51"/>
                    <a:pt x="4" y="61"/>
                    <a:pt x="12" y="69"/>
                  </a:cubicBezTo>
                  <a:cubicBezTo>
                    <a:pt x="20" y="77"/>
                    <a:pt x="30" y="81"/>
                    <a:pt x="41" y="81"/>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306425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nodeType="withEffect">
                                  <p:stCondLst>
                                    <p:cond delay="0"/>
                                  </p:stCondLst>
                                  <p:childTnLst>
                                    <p:animMotion origin="layout" path="M 4.375E-6 0 L 4.375E-6 0.03542 " pathEditMode="relative" rAng="0" ptsTypes="AA">
                                      <p:cBhvr>
                                        <p:cTn id="9" dur="700" spd="-100000" fill="hold"/>
                                        <p:tgtEl>
                                          <p:spTgt spid="20"/>
                                        </p:tgtEl>
                                        <p:attrNameLst>
                                          <p:attrName>ppt_x</p:attrName>
                                          <p:attrName>ppt_y</p:attrName>
                                        </p:attrNameLst>
                                      </p:cBhvr>
                                      <p:rCtr x="0" y="1759"/>
                                    </p:animMotion>
                                  </p:childTnLst>
                                </p:cTn>
                              </p:par>
                              <p:par>
                                <p:cTn id="10" presetID="10" presetClass="entr" presetSubtype="0" fill="hold" nodeType="withEffect">
                                  <p:stCondLst>
                                    <p:cond delay="25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nodeType="withEffect">
                                  <p:stCondLst>
                                    <p:cond delay="250"/>
                                  </p:stCondLst>
                                  <p:childTnLst>
                                    <p:animMotion origin="layout" path="M 4.375E-6 0 L 4.375E-6 0.03542 " pathEditMode="relative" rAng="0" ptsTypes="AA">
                                      <p:cBhvr>
                                        <p:cTn id="14" dur="700" spd="-100000" fill="hold"/>
                                        <p:tgtEl>
                                          <p:spTgt spid="19"/>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nodeType="withEffect">
                                  <p:stCondLst>
                                    <p:cond delay="500"/>
                                  </p:stCondLst>
                                  <p:childTnLst>
                                    <p:animMotion origin="layout" path="M 4.375E-6 0 L 4.375E-6 0.03542 " pathEditMode="relative" rAng="0" ptsTypes="AA">
                                      <p:cBhvr>
                                        <p:cTn id="19"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F2826-D621-49AB-9404-C51582997A67}"/>
              </a:ext>
            </a:extLst>
          </p:cNvPr>
          <p:cNvSpPr>
            <a:spLocks noGrp="1"/>
          </p:cNvSpPr>
          <p:nvPr>
            <p:ph type="title"/>
          </p:nvPr>
        </p:nvSpPr>
        <p:spPr>
          <a:xfrm>
            <a:off x="588263" y="457200"/>
            <a:ext cx="11018520" cy="861774"/>
          </a:xfrm>
        </p:spPr>
        <p:txBody>
          <a:bodyPr/>
          <a:lstStyle/>
          <a:p>
            <a:r>
              <a:rPr lang="en-US" dirty="0"/>
              <a:t>One platform, unlimited innovation</a:t>
            </a:r>
            <a:br>
              <a:rPr lang="en-US" dirty="0"/>
            </a:br>
            <a:r>
              <a:rPr lang="en-US" sz="2000" dirty="0"/>
              <a:t>Solve your business problems quickly with a comprehensive set of boundary pushing capabilities. </a:t>
            </a:r>
          </a:p>
        </p:txBody>
      </p:sp>
      <p:cxnSp>
        <p:nvCxnSpPr>
          <p:cNvPr id="90" name="Straight Connector 89">
            <a:extLst>
              <a:ext uri="{FF2B5EF4-FFF2-40B4-BE49-F238E27FC236}">
                <a16:creationId xmlns:a16="http://schemas.microsoft.com/office/drawing/2014/main" id="{7AD5AB3C-DF06-431A-87EF-3383B96B9986}"/>
              </a:ext>
              <a:ext uri="{C183D7F6-B498-43B3-948B-1728B52AA6E4}">
                <adec:decorative xmlns:adec="http://schemas.microsoft.com/office/drawing/2017/decorative" val="1"/>
              </a:ext>
            </a:extLst>
          </p:cNvPr>
          <p:cNvCxnSpPr/>
          <p:nvPr/>
        </p:nvCxnSpPr>
        <p:spPr>
          <a:xfrm>
            <a:off x="1524" y="5980830"/>
            <a:ext cx="12188952" cy="0"/>
          </a:xfrm>
          <a:prstGeom prst="line">
            <a:avLst/>
          </a:prstGeom>
          <a:noFill/>
          <a:ln w="9525" cap="flat" cmpd="sng" algn="ctr">
            <a:solidFill>
              <a:schemeClr val="bg1">
                <a:lumMod val="85000"/>
              </a:schemeClr>
            </a:solidFill>
            <a:prstDash val="solid"/>
            <a:headEnd type="none"/>
            <a:tailEnd type="none"/>
          </a:ln>
          <a:effectLst/>
        </p:spPr>
      </p:cxnSp>
      <p:sp>
        <p:nvSpPr>
          <p:cNvPr id="109" name="Rectangle 108">
            <a:extLst>
              <a:ext uri="{FF2B5EF4-FFF2-40B4-BE49-F238E27FC236}">
                <a16:creationId xmlns:a16="http://schemas.microsoft.com/office/drawing/2014/main" id="{D3774A4E-9D15-4C5B-A4B2-BCF13AE91EA9}"/>
              </a:ext>
              <a:ext uri="{C183D7F6-B498-43B3-948B-1728B52AA6E4}">
                <adec:decorative xmlns:adec="http://schemas.microsoft.com/office/drawing/2017/decorative" val="1"/>
              </a:ext>
            </a:extLst>
          </p:cNvPr>
          <p:cNvSpPr/>
          <p:nvPr/>
        </p:nvSpPr>
        <p:spPr bwMode="auto">
          <a:xfrm>
            <a:off x="6348982" y="6205436"/>
            <a:ext cx="2452117"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D2D2D2"/>
                </a:solidFill>
                <a:effectLst/>
                <a:uLnTx/>
                <a:uFillTx/>
                <a:latin typeface="Segoe UI Semibold"/>
                <a:ea typeface="+mn-ea"/>
                <a:cs typeface="Segoe UI" pitchFamily="34" charset="0"/>
              </a:rPr>
              <a:t>Scale with confidence</a:t>
            </a:r>
          </a:p>
        </p:txBody>
      </p:sp>
      <p:sp>
        <p:nvSpPr>
          <p:cNvPr id="117" name="Rectangle 116">
            <a:extLst>
              <a:ext uri="{FF2B5EF4-FFF2-40B4-BE49-F238E27FC236}">
                <a16:creationId xmlns:a16="http://schemas.microsoft.com/office/drawing/2014/main" id="{9F20B808-7238-4EB0-AC27-6ABCFCEA1757}"/>
              </a:ext>
              <a:ext uri="{C183D7F6-B498-43B3-948B-1728B52AA6E4}">
                <adec:decorative xmlns:adec="http://schemas.microsoft.com/office/drawing/2017/decorative" val="1"/>
              </a:ext>
            </a:extLst>
          </p:cNvPr>
          <p:cNvSpPr/>
          <p:nvPr/>
        </p:nvSpPr>
        <p:spPr bwMode="auto">
          <a:xfrm>
            <a:off x="922934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One platform, unlimited innovation</a:t>
            </a:r>
          </a:p>
        </p:txBody>
      </p:sp>
      <p:grpSp>
        <p:nvGrpSpPr>
          <p:cNvPr id="118" name="Group 117">
            <a:extLst>
              <a:ext uri="{FF2B5EF4-FFF2-40B4-BE49-F238E27FC236}">
                <a16:creationId xmlns:a16="http://schemas.microsoft.com/office/drawing/2014/main" id="{7D29290B-0D89-487A-BFED-BD713581777B}"/>
              </a:ext>
              <a:ext uri="{C183D7F6-B498-43B3-948B-1728B52AA6E4}">
                <adec:decorative xmlns:adec="http://schemas.microsoft.com/office/drawing/2017/decorative" val="1"/>
              </a:ext>
            </a:extLst>
          </p:cNvPr>
          <p:cNvGrpSpPr/>
          <p:nvPr/>
        </p:nvGrpSpPr>
        <p:grpSpPr>
          <a:xfrm>
            <a:off x="9229343" y="6240020"/>
            <a:ext cx="334139" cy="336975"/>
            <a:chOff x="10351024" y="3989686"/>
            <a:chExt cx="379641" cy="382863"/>
          </a:xfrm>
          <a:solidFill>
            <a:srgbClr val="D59DFF"/>
          </a:solidFill>
        </p:grpSpPr>
        <p:sp>
          <p:nvSpPr>
            <p:cNvPr id="119" name="Rectangle 118">
              <a:extLst>
                <a:ext uri="{FF2B5EF4-FFF2-40B4-BE49-F238E27FC236}">
                  <a16:creationId xmlns:a16="http://schemas.microsoft.com/office/drawing/2014/main" id="{35B09924-492C-43BB-A430-A4C4B8B8E2D4}"/>
                </a:ext>
              </a:extLst>
            </p:cNvPr>
            <p:cNvSpPr/>
            <p:nvPr/>
          </p:nvSpPr>
          <p:spPr bwMode="auto">
            <a:xfrm rot="19125560" flipH="1">
              <a:off x="10481265" y="4049972"/>
              <a:ext cx="18288" cy="133937"/>
            </a:xfrm>
            <a:prstGeom prst="rect">
              <a:avLst/>
            </a:pr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Rectangle 119">
              <a:extLst>
                <a:ext uri="{FF2B5EF4-FFF2-40B4-BE49-F238E27FC236}">
                  <a16:creationId xmlns:a16="http://schemas.microsoft.com/office/drawing/2014/main" id="{6337E861-85F3-49B8-A9FE-D06C37C5DDD8}"/>
                </a:ext>
              </a:extLst>
            </p:cNvPr>
            <p:cNvSpPr/>
            <p:nvPr/>
          </p:nvSpPr>
          <p:spPr bwMode="auto">
            <a:xfrm rot="2161206" flipH="1">
              <a:off x="10595091" y="4024737"/>
              <a:ext cx="18288" cy="133937"/>
            </a:xfrm>
            <a:prstGeom prst="rect">
              <a:avLst/>
            </a:pr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1AA96F0A-4986-4721-8A2A-C59190E0CE52}"/>
                </a:ext>
              </a:extLst>
            </p:cNvPr>
            <p:cNvSpPr/>
            <p:nvPr/>
          </p:nvSpPr>
          <p:spPr bwMode="auto">
            <a:xfrm rot="3931757" flipH="1">
              <a:off x="10456452" y="4159000"/>
              <a:ext cx="18288" cy="133937"/>
            </a:xfrm>
            <a:prstGeom prst="rect">
              <a:avLst/>
            </a:pr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2C18A352-09D4-4EE7-BFF0-C9BA7005F13B}"/>
                </a:ext>
              </a:extLst>
            </p:cNvPr>
            <p:cNvSpPr/>
            <p:nvPr/>
          </p:nvSpPr>
          <p:spPr bwMode="auto">
            <a:xfrm rot="16538738" flipH="1">
              <a:off x="10611276" y="4124704"/>
              <a:ext cx="18288" cy="133937"/>
            </a:xfrm>
            <a:prstGeom prst="rect">
              <a:avLst/>
            </a:pr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90F6D29F-9201-4C5E-AD0F-8977533D26D6}"/>
                </a:ext>
              </a:extLst>
            </p:cNvPr>
            <p:cNvSpPr/>
            <p:nvPr/>
          </p:nvSpPr>
          <p:spPr bwMode="auto">
            <a:xfrm rot="20658908" flipH="1">
              <a:off x="10562418" y="4195199"/>
              <a:ext cx="18288" cy="133937"/>
            </a:xfrm>
            <a:prstGeom prst="rect">
              <a:avLst/>
            </a:pr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4BBE84E4-3653-4D4E-8197-6865BA5EA34E}"/>
                </a:ext>
              </a:extLst>
            </p:cNvPr>
            <p:cNvGrpSpPr/>
            <p:nvPr/>
          </p:nvGrpSpPr>
          <p:grpSpPr>
            <a:xfrm>
              <a:off x="10351024" y="3989686"/>
              <a:ext cx="379641" cy="382863"/>
              <a:chOff x="10351024" y="3989686"/>
              <a:chExt cx="379641" cy="382863"/>
            </a:xfrm>
            <a:grpFill/>
          </p:grpSpPr>
          <p:sp>
            <p:nvSpPr>
              <p:cNvPr id="125" name="Oval 124">
                <a:extLst>
                  <a:ext uri="{FF2B5EF4-FFF2-40B4-BE49-F238E27FC236}">
                    <a16:creationId xmlns:a16="http://schemas.microsoft.com/office/drawing/2014/main" id="{2A024212-CE7B-4691-8F37-6FAFA01F3BE3}"/>
                  </a:ext>
                </a:extLst>
              </p:cNvPr>
              <p:cNvSpPr/>
              <p:nvPr/>
            </p:nvSpPr>
            <p:spPr bwMode="auto">
              <a:xfrm>
                <a:off x="10471034" y="4114134"/>
                <a:ext cx="139621" cy="139621"/>
              </a:xfrm>
              <a:prstGeom prst="ellipse">
                <a:avLst/>
              </a:prstGeom>
              <a:solidFill>
                <a:srgbClr val="D59DFF"/>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208383AA-1610-4433-A618-36222D0D80BF}"/>
                  </a:ext>
                </a:extLst>
              </p:cNvPr>
              <p:cNvSpPr/>
              <p:nvPr/>
            </p:nvSpPr>
            <p:spPr bwMode="auto">
              <a:xfrm>
                <a:off x="10598471" y="3989686"/>
                <a:ext cx="85243" cy="85243"/>
              </a:xfrm>
              <a:prstGeom prst="ellipse">
                <a:avLst/>
              </a:prstGeom>
              <a:solidFill>
                <a:schemeClr val="accent5"/>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028E8608-94B0-4747-A77D-7C7CF6CC5083}"/>
                  </a:ext>
                </a:extLst>
              </p:cNvPr>
              <p:cNvSpPr/>
              <p:nvPr/>
            </p:nvSpPr>
            <p:spPr bwMode="auto">
              <a:xfrm>
                <a:off x="10399552" y="4016582"/>
                <a:ext cx="85243" cy="85243"/>
              </a:xfrm>
              <a:prstGeom prst="ellipse">
                <a:avLst/>
              </a:prstGeom>
              <a:solidFill>
                <a:schemeClr val="accent5"/>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9D896AD3-F6EA-4460-AB89-B7F867EB6A89}"/>
                  </a:ext>
                </a:extLst>
              </p:cNvPr>
              <p:cNvSpPr/>
              <p:nvPr/>
            </p:nvSpPr>
            <p:spPr bwMode="auto">
              <a:xfrm>
                <a:off x="10351024" y="4211133"/>
                <a:ext cx="85243" cy="85243"/>
              </a:xfrm>
              <a:prstGeom prst="ellipse">
                <a:avLst/>
              </a:prstGeom>
              <a:solidFill>
                <a:schemeClr val="accent5"/>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4E6797DF-F575-46A2-A591-8A089E8AF0D3}"/>
                  </a:ext>
                </a:extLst>
              </p:cNvPr>
              <p:cNvSpPr/>
              <p:nvPr/>
            </p:nvSpPr>
            <p:spPr bwMode="auto">
              <a:xfrm>
                <a:off x="10645422" y="4161163"/>
                <a:ext cx="85243" cy="85243"/>
              </a:xfrm>
              <a:prstGeom prst="ellipse">
                <a:avLst/>
              </a:prstGeom>
              <a:solidFill>
                <a:schemeClr val="accent5"/>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3AC968A6-E157-4289-9B19-A8CA3BE286FB}"/>
                  </a:ext>
                </a:extLst>
              </p:cNvPr>
              <p:cNvSpPr/>
              <p:nvPr/>
            </p:nvSpPr>
            <p:spPr bwMode="auto">
              <a:xfrm>
                <a:off x="10548422" y="4287306"/>
                <a:ext cx="85243" cy="85243"/>
              </a:xfrm>
              <a:prstGeom prst="ellipse">
                <a:avLst/>
              </a:prstGeom>
              <a:solidFill>
                <a:schemeClr val="accent5"/>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 name="Group 14" descr="Leverage artificial intelligence&#10;Outpace competitors by infusing your process automation with AI. Or easily build your own AI models for solutions like image classification and language translation&#10;">
            <a:extLst>
              <a:ext uri="{FF2B5EF4-FFF2-40B4-BE49-F238E27FC236}">
                <a16:creationId xmlns:a16="http://schemas.microsoft.com/office/drawing/2014/main" id="{3AEB0506-FC8F-4827-A25A-655C52DBC29F}"/>
              </a:ext>
            </a:extLst>
          </p:cNvPr>
          <p:cNvGrpSpPr/>
          <p:nvPr/>
        </p:nvGrpSpPr>
        <p:grpSpPr>
          <a:xfrm>
            <a:off x="941224" y="2094396"/>
            <a:ext cx="2926080" cy="2057123"/>
            <a:chOff x="941224" y="2094396"/>
            <a:chExt cx="2926080" cy="2057123"/>
          </a:xfrm>
        </p:grpSpPr>
        <p:sp>
          <p:nvSpPr>
            <p:cNvPr id="131" name="Oval 130">
              <a:extLst>
                <a:ext uri="{FF2B5EF4-FFF2-40B4-BE49-F238E27FC236}">
                  <a16:creationId xmlns:a16="http://schemas.microsoft.com/office/drawing/2014/main" id="{9A7AFF43-B3EF-46AA-81BD-426C04DD1642}"/>
                </a:ext>
              </a:extLst>
            </p:cNvPr>
            <p:cNvSpPr/>
            <p:nvPr/>
          </p:nvSpPr>
          <p:spPr bwMode="auto">
            <a:xfrm>
              <a:off x="1648820"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74375393-33F1-4249-BAF2-DD5CCBFA470C}"/>
                </a:ext>
              </a:extLst>
            </p:cNvPr>
            <p:cNvSpPr/>
            <p:nvPr/>
          </p:nvSpPr>
          <p:spPr bwMode="auto">
            <a:xfrm>
              <a:off x="941224" y="3876857"/>
              <a:ext cx="2926080" cy="274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Leverage artificial intelligence</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Outpace competitors by infusing your process automation with AI. Or easily build your own AI models for solutions like image classification and </a:t>
              </a:r>
              <a:b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language translation.</a:t>
              </a:r>
              <a:endParaRPr kumimoji="0" lang="en-US" sz="1600" b="0" i="0" u="none" strike="noStrike" kern="0" cap="none" spc="0" normalizeH="0" baseline="0" noProof="0">
                <a:ln>
                  <a:noFill/>
                </a:ln>
                <a:gradFill>
                  <a:gsLst>
                    <a:gs pos="100000">
                      <a:srgbClr val="742774"/>
                    </a:gs>
                    <a:gs pos="0">
                      <a:srgbClr val="742774"/>
                    </a:gs>
                  </a:gsLst>
                  <a:lin ang="2700000" scaled="1"/>
                </a:gradFill>
                <a:effectLst/>
                <a:uLnTx/>
                <a:uFillTx/>
                <a:latin typeface="Segoe UI Semibold"/>
                <a:ea typeface="+mn-ea"/>
                <a:cs typeface="Segoe UI" pitchFamily="34" charset="0"/>
              </a:endParaRPr>
            </a:p>
          </p:txBody>
        </p:sp>
        <p:grpSp>
          <p:nvGrpSpPr>
            <p:cNvPr id="179" name="Group 143">
              <a:extLst>
                <a:ext uri="{FF2B5EF4-FFF2-40B4-BE49-F238E27FC236}">
                  <a16:creationId xmlns:a16="http://schemas.microsoft.com/office/drawing/2014/main" id="{69AF71A3-8755-40B0-8EED-11A68E8FE628}"/>
                </a:ext>
              </a:extLst>
            </p:cNvPr>
            <p:cNvGrpSpPr>
              <a:grpSpLocks noChangeAspect="1"/>
            </p:cNvGrpSpPr>
            <p:nvPr/>
          </p:nvGrpSpPr>
          <p:grpSpPr bwMode="auto">
            <a:xfrm>
              <a:off x="1924543" y="2370119"/>
              <a:ext cx="959442" cy="959442"/>
              <a:chOff x="5004" y="2087"/>
              <a:chExt cx="256" cy="256"/>
            </a:xfrm>
          </p:grpSpPr>
          <p:sp>
            <p:nvSpPr>
              <p:cNvPr id="180" name="AutoShape 142">
                <a:extLst>
                  <a:ext uri="{FF2B5EF4-FFF2-40B4-BE49-F238E27FC236}">
                    <a16:creationId xmlns:a16="http://schemas.microsoft.com/office/drawing/2014/main" id="{09930AAE-BDF9-4163-AAA3-8579D9484ADE}"/>
                  </a:ext>
                </a:extLst>
              </p:cNvPr>
              <p:cNvSpPr>
                <a:spLocks noChangeAspect="1" noChangeArrowheads="1" noTextEdit="1"/>
              </p:cNvSpPr>
              <p:nvPr/>
            </p:nvSpPr>
            <p:spPr bwMode="auto">
              <a:xfrm>
                <a:off x="5004" y="2087"/>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1" name="Freeform 144">
                <a:extLst>
                  <a:ext uri="{FF2B5EF4-FFF2-40B4-BE49-F238E27FC236}">
                    <a16:creationId xmlns:a16="http://schemas.microsoft.com/office/drawing/2014/main" id="{67A4797A-BDC6-4D0F-8E94-A7F2D89715BF}"/>
                  </a:ext>
                </a:extLst>
              </p:cNvPr>
              <p:cNvSpPr>
                <a:spLocks/>
              </p:cNvSpPr>
              <p:nvPr/>
            </p:nvSpPr>
            <p:spPr bwMode="auto">
              <a:xfrm>
                <a:off x="5034" y="2198"/>
                <a:ext cx="52" cy="71"/>
              </a:xfrm>
              <a:custGeom>
                <a:avLst/>
                <a:gdLst>
                  <a:gd name="T0" fmla="*/ 83 w 83"/>
                  <a:gd name="T1" fmla="*/ 0 h 114"/>
                  <a:gd name="T2" fmla="*/ 83 w 83"/>
                  <a:gd name="T3" fmla="*/ 0 h 114"/>
                  <a:gd name="T4" fmla="*/ 39 w 83"/>
                  <a:gd name="T5" fmla="*/ 24 h 114"/>
                  <a:gd name="T6" fmla="*/ 0 w 83"/>
                  <a:gd name="T7" fmla="*/ 57 h 114"/>
                  <a:gd name="T8" fmla="*/ 39 w 83"/>
                  <a:gd name="T9" fmla="*/ 89 h 114"/>
                  <a:gd name="T10" fmla="*/ 83 w 83"/>
                  <a:gd name="T11" fmla="*/ 114 h 114"/>
                  <a:gd name="T12" fmla="*/ 70 w 83"/>
                  <a:gd name="T13" fmla="*/ 87 h 114"/>
                  <a:gd name="T14" fmla="*/ 65 w 83"/>
                  <a:gd name="T15" fmla="*/ 57 h 114"/>
                  <a:gd name="T16" fmla="*/ 70 w 83"/>
                  <a:gd name="T17" fmla="*/ 27 h 114"/>
                  <a:gd name="T18" fmla="*/ 83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83" y="0"/>
                    </a:moveTo>
                    <a:lnTo>
                      <a:pt x="83" y="0"/>
                    </a:lnTo>
                    <a:cubicBezTo>
                      <a:pt x="67" y="6"/>
                      <a:pt x="53" y="14"/>
                      <a:pt x="39" y="24"/>
                    </a:cubicBezTo>
                    <a:cubicBezTo>
                      <a:pt x="25" y="34"/>
                      <a:pt x="12" y="45"/>
                      <a:pt x="0" y="57"/>
                    </a:cubicBezTo>
                    <a:cubicBezTo>
                      <a:pt x="12" y="69"/>
                      <a:pt x="25" y="79"/>
                      <a:pt x="39" y="89"/>
                    </a:cubicBezTo>
                    <a:cubicBezTo>
                      <a:pt x="53" y="99"/>
                      <a:pt x="67" y="107"/>
                      <a:pt x="83" y="114"/>
                    </a:cubicBezTo>
                    <a:cubicBezTo>
                      <a:pt x="77" y="106"/>
                      <a:pt x="73" y="96"/>
                      <a:pt x="70" y="87"/>
                    </a:cubicBezTo>
                    <a:cubicBezTo>
                      <a:pt x="67" y="77"/>
                      <a:pt x="65" y="67"/>
                      <a:pt x="65" y="57"/>
                    </a:cubicBezTo>
                    <a:cubicBezTo>
                      <a:pt x="65" y="47"/>
                      <a:pt x="67" y="37"/>
                      <a:pt x="70" y="27"/>
                    </a:cubicBezTo>
                    <a:cubicBezTo>
                      <a:pt x="73" y="17"/>
                      <a:pt x="77" y="8"/>
                      <a:pt x="83" y="0"/>
                    </a:cubicBez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2" name="Freeform 145">
                <a:extLst>
                  <a:ext uri="{FF2B5EF4-FFF2-40B4-BE49-F238E27FC236}">
                    <a16:creationId xmlns:a16="http://schemas.microsoft.com/office/drawing/2014/main" id="{6DE3B891-9B5D-4842-BBBF-38AD417BA347}"/>
                  </a:ext>
                </a:extLst>
              </p:cNvPr>
              <p:cNvSpPr>
                <a:spLocks/>
              </p:cNvSpPr>
              <p:nvPr/>
            </p:nvSpPr>
            <p:spPr bwMode="auto">
              <a:xfrm>
                <a:off x="5188" y="2198"/>
                <a:ext cx="51" cy="71"/>
              </a:xfrm>
              <a:custGeom>
                <a:avLst/>
                <a:gdLst>
                  <a:gd name="T0" fmla="*/ 0 w 83"/>
                  <a:gd name="T1" fmla="*/ 0 h 114"/>
                  <a:gd name="T2" fmla="*/ 0 w 83"/>
                  <a:gd name="T3" fmla="*/ 0 h 114"/>
                  <a:gd name="T4" fmla="*/ 13 w 83"/>
                  <a:gd name="T5" fmla="*/ 27 h 114"/>
                  <a:gd name="T6" fmla="*/ 18 w 83"/>
                  <a:gd name="T7" fmla="*/ 57 h 114"/>
                  <a:gd name="T8" fmla="*/ 13 w 83"/>
                  <a:gd name="T9" fmla="*/ 87 h 114"/>
                  <a:gd name="T10" fmla="*/ 0 w 83"/>
                  <a:gd name="T11" fmla="*/ 114 h 114"/>
                  <a:gd name="T12" fmla="*/ 44 w 83"/>
                  <a:gd name="T13" fmla="*/ 89 h 114"/>
                  <a:gd name="T14" fmla="*/ 83 w 83"/>
                  <a:gd name="T15" fmla="*/ 57 h 114"/>
                  <a:gd name="T16" fmla="*/ 44 w 83"/>
                  <a:gd name="T17" fmla="*/ 24 h 114"/>
                  <a:gd name="T18" fmla="*/ 0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0" y="0"/>
                    </a:moveTo>
                    <a:lnTo>
                      <a:pt x="0" y="0"/>
                    </a:lnTo>
                    <a:cubicBezTo>
                      <a:pt x="6" y="8"/>
                      <a:pt x="10" y="17"/>
                      <a:pt x="13" y="27"/>
                    </a:cubicBezTo>
                    <a:cubicBezTo>
                      <a:pt x="16" y="37"/>
                      <a:pt x="18" y="47"/>
                      <a:pt x="18" y="57"/>
                    </a:cubicBezTo>
                    <a:cubicBezTo>
                      <a:pt x="18" y="67"/>
                      <a:pt x="16" y="77"/>
                      <a:pt x="13" y="87"/>
                    </a:cubicBezTo>
                    <a:cubicBezTo>
                      <a:pt x="10" y="96"/>
                      <a:pt x="6" y="106"/>
                      <a:pt x="0" y="114"/>
                    </a:cubicBezTo>
                    <a:cubicBezTo>
                      <a:pt x="16" y="107"/>
                      <a:pt x="31" y="99"/>
                      <a:pt x="44" y="89"/>
                    </a:cubicBezTo>
                    <a:cubicBezTo>
                      <a:pt x="58" y="79"/>
                      <a:pt x="71" y="69"/>
                      <a:pt x="83" y="57"/>
                    </a:cubicBezTo>
                    <a:cubicBezTo>
                      <a:pt x="71" y="45"/>
                      <a:pt x="58" y="34"/>
                      <a:pt x="44" y="24"/>
                    </a:cubicBezTo>
                    <a:cubicBezTo>
                      <a:pt x="31" y="14"/>
                      <a:pt x="16" y="6"/>
                      <a:pt x="0" y="0"/>
                    </a:cubicBez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3" name="Freeform 146">
                <a:extLst>
                  <a:ext uri="{FF2B5EF4-FFF2-40B4-BE49-F238E27FC236}">
                    <a16:creationId xmlns:a16="http://schemas.microsoft.com/office/drawing/2014/main" id="{6671CF39-08BA-4C40-AB95-7342E65F7CF7}"/>
                  </a:ext>
                </a:extLst>
              </p:cNvPr>
              <p:cNvSpPr>
                <a:spLocks noEditPoints="1"/>
              </p:cNvSpPr>
              <p:nvPr/>
            </p:nvSpPr>
            <p:spPr bwMode="auto">
              <a:xfrm>
                <a:off x="5090" y="2187"/>
                <a:ext cx="93" cy="93"/>
              </a:xfrm>
              <a:custGeom>
                <a:avLst/>
                <a:gdLst>
                  <a:gd name="T0" fmla="*/ 52 w 150"/>
                  <a:gd name="T1" fmla="*/ 65 h 150"/>
                  <a:gd name="T2" fmla="*/ 52 w 150"/>
                  <a:gd name="T3" fmla="*/ 65 h 150"/>
                  <a:gd name="T4" fmla="*/ 57 w 150"/>
                  <a:gd name="T5" fmla="*/ 57 h 150"/>
                  <a:gd name="T6" fmla="*/ 65 w 150"/>
                  <a:gd name="T7" fmla="*/ 52 h 150"/>
                  <a:gd name="T8" fmla="*/ 75 w 150"/>
                  <a:gd name="T9" fmla="*/ 50 h 150"/>
                  <a:gd name="T10" fmla="*/ 85 w 150"/>
                  <a:gd name="T11" fmla="*/ 52 h 150"/>
                  <a:gd name="T12" fmla="*/ 93 w 150"/>
                  <a:gd name="T13" fmla="*/ 57 h 150"/>
                  <a:gd name="T14" fmla="*/ 98 w 150"/>
                  <a:gd name="T15" fmla="*/ 65 h 150"/>
                  <a:gd name="T16" fmla="*/ 100 w 150"/>
                  <a:gd name="T17" fmla="*/ 75 h 150"/>
                  <a:gd name="T18" fmla="*/ 98 w 150"/>
                  <a:gd name="T19" fmla="*/ 84 h 150"/>
                  <a:gd name="T20" fmla="*/ 93 w 150"/>
                  <a:gd name="T21" fmla="*/ 92 h 150"/>
                  <a:gd name="T22" fmla="*/ 85 w 150"/>
                  <a:gd name="T23" fmla="*/ 98 h 150"/>
                  <a:gd name="T24" fmla="*/ 75 w 150"/>
                  <a:gd name="T25" fmla="*/ 100 h 150"/>
                  <a:gd name="T26" fmla="*/ 65 w 150"/>
                  <a:gd name="T27" fmla="*/ 98 h 150"/>
                  <a:gd name="T28" fmla="*/ 57 w 150"/>
                  <a:gd name="T29" fmla="*/ 92 h 150"/>
                  <a:gd name="T30" fmla="*/ 52 w 150"/>
                  <a:gd name="T31" fmla="*/ 84 h 150"/>
                  <a:gd name="T32" fmla="*/ 50 w 150"/>
                  <a:gd name="T33" fmla="*/ 75 h 150"/>
                  <a:gd name="T34" fmla="*/ 52 w 150"/>
                  <a:gd name="T35" fmla="*/ 65 h 150"/>
                  <a:gd name="T36" fmla="*/ 46 w 150"/>
                  <a:gd name="T37" fmla="*/ 144 h 150"/>
                  <a:gd name="T38" fmla="*/ 46 w 150"/>
                  <a:gd name="T39" fmla="*/ 144 h 150"/>
                  <a:gd name="T40" fmla="*/ 75 w 150"/>
                  <a:gd name="T41" fmla="*/ 150 h 150"/>
                  <a:gd name="T42" fmla="*/ 104 w 150"/>
                  <a:gd name="T43" fmla="*/ 144 h 150"/>
                  <a:gd name="T44" fmla="*/ 128 w 150"/>
                  <a:gd name="T45" fmla="*/ 128 h 150"/>
                  <a:gd name="T46" fmla="*/ 144 w 150"/>
                  <a:gd name="T47" fmla="*/ 104 h 150"/>
                  <a:gd name="T48" fmla="*/ 150 w 150"/>
                  <a:gd name="T49" fmla="*/ 75 h 150"/>
                  <a:gd name="T50" fmla="*/ 144 w 150"/>
                  <a:gd name="T51" fmla="*/ 46 h 150"/>
                  <a:gd name="T52" fmla="*/ 128 w 150"/>
                  <a:gd name="T53" fmla="*/ 22 h 150"/>
                  <a:gd name="T54" fmla="*/ 104 w 150"/>
                  <a:gd name="T55" fmla="*/ 6 h 150"/>
                  <a:gd name="T56" fmla="*/ 75 w 150"/>
                  <a:gd name="T57" fmla="*/ 0 h 150"/>
                  <a:gd name="T58" fmla="*/ 46 w 150"/>
                  <a:gd name="T59" fmla="*/ 6 h 150"/>
                  <a:gd name="T60" fmla="*/ 22 w 150"/>
                  <a:gd name="T61" fmla="*/ 22 h 150"/>
                  <a:gd name="T62" fmla="*/ 6 w 150"/>
                  <a:gd name="T63" fmla="*/ 46 h 150"/>
                  <a:gd name="T64" fmla="*/ 0 w 150"/>
                  <a:gd name="T65" fmla="*/ 75 h 150"/>
                  <a:gd name="T66" fmla="*/ 6 w 150"/>
                  <a:gd name="T67" fmla="*/ 104 h 150"/>
                  <a:gd name="T68" fmla="*/ 22 w 150"/>
                  <a:gd name="T69" fmla="*/ 128 h 150"/>
                  <a:gd name="T70" fmla="*/ 46 w 150"/>
                  <a:gd name="T71" fmla="*/ 1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150">
                    <a:moveTo>
                      <a:pt x="52" y="65"/>
                    </a:moveTo>
                    <a:lnTo>
                      <a:pt x="52" y="65"/>
                    </a:lnTo>
                    <a:cubicBezTo>
                      <a:pt x="53" y="62"/>
                      <a:pt x="55" y="59"/>
                      <a:pt x="57" y="57"/>
                    </a:cubicBezTo>
                    <a:cubicBezTo>
                      <a:pt x="60" y="55"/>
                      <a:pt x="62" y="53"/>
                      <a:pt x="65" y="52"/>
                    </a:cubicBezTo>
                    <a:cubicBezTo>
                      <a:pt x="68" y="50"/>
                      <a:pt x="71" y="50"/>
                      <a:pt x="75" y="50"/>
                    </a:cubicBezTo>
                    <a:cubicBezTo>
                      <a:pt x="79" y="50"/>
                      <a:pt x="82" y="50"/>
                      <a:pt x="85" y="52"/>
                    </a:cubicBezTo>
                    <a:cubicBezTo>
                      <a:pt x="88" y="53"/>
                      <a:pt x="90" y="55"/>
                      <a:pt x="93" y="57"/>
                    </a:cubicBezTo>
                    <a:cubicBezTo>
                      <a:pt x="95" y="59"/>
                      <a:pt x="97" y="62"/>
                      <a:pt x="98" y="65"/>
                    </a:cubicBezTo>
                    <a:cubicBezTo>
                      <a:pt x="99" y="68"/>
                      <a:pt x="100" y="71"/>
                      <a:pt x="100" y="75"/>
                    </a:cubicBezTo>
                    <a:cubicBezTo>
                      <a:pt x="100" y="78"/>
                      <a:pt x="99" y="81"/>
                      <a:pt x="98" y="84"/>
                    </a:cubicBezTo>
                    <a:cubicBezTo>
                      <a:pt x="97" y="87"/>
                      <a:pt x="95" y="90"/>
                      <a:pt x="93" y="92"/>
                    </a:cubicBezTo>
                    <a:cubicBezTo>
                      <a:pt x="90" y="95"/>
                      <a:pt x="88" y="96"/>
                      <a:pt x="85" y="98"/>
                    </a:cubicBezTo>
                    <a:cubicBezTo>
                      <a:pt x="82" y="99"/>
                      <a:pt x="79" y="100"/>
                      <a:pt x="75" y="100"/>
                    </a:cubicBezTo>
                    <a:cubicBezTo>
                      <a:pt x="71" y="100"/>
                      <a:pt x="68" y="99"/>
                      <a:pt x="65" y="98"/>
                    </a:cubicBezTo>
                    <a:cubicBezTo>
                      <a:pt x="62" y="96"/>
                      <a:pt x="60" y="95"/>
                      <a:pt x="57" y="92"/>
                    </a:cubicBezTo>
                    <a:cubicBezTo>
                      <a:pt x="55" y="90"/>
                      <a:pt x="53" y="87"/>
                      <a:pt x="52" y="84"/>
                    </a:cubicBezTo>
                    <a:cubicBezTo>
                      <a:pt x="51" y="81"/>
                      <a:pt x="50" y="78"/>
                      <a:pt x="50" y="75"/>
                    </a:cubicBezTo>
                    <a:cubicBezTo>
                      <a:pt x="50" y="71"/>
                      <a:pt x="51" y="68"/>
                      <a:pt x="52" y="65"/>
                    </a:cubicBezTo>
                    <a:close/>
                    <a:moveTo>
                      <a:pt x="46" y="144"/>
                    </a:moveTo>
                    <a:lnTo>
                      <a:pt x="46" y="144"/>
                    </a:lnTo>
                    <a:cubicBezTo>
                      <a:pt x="55" y="148"/>
                      <a:pt x="65" y="150"/>
                      <a:pt x="75" y="150"/>
                    </a:cubicBezTo>
                    <a:cubicBezTo>
                      <a:pt x="85" y="150"/>
                      <a:pt x="95" y="148"/>
                      <a:pt x="104" y="144"/>
                    </a:cubicBezTo>
                    <a:cubicBezTo>
                      <a:pt x="113" y="140"/>
                      <a:pt x="121" y="134"/>
                      <a:pt x="128" y="128"/>
                    </a:cubicBezTo>
                    <a:cubicBezTo>
                      <a:pt x="135" y="121"/>
                      <a:pt x="140" y="113"/>
                      <a:pt x="144" y="104"/>
                    </a:cubicBezTo>
                    <a:cubicBezTo>
                      <a:pt x="148" y="95"/>
                      <a:pt x="150" y="85"/>
                      <a:pt x="150" y="75"/>
                    </a:cubicBezTo>
                    <a:cubicBezTo>
                      <a:pt x="150" y="64"/>
                      <a:pt x="148" y="55"/>
                      <a:pt x="144" y="46"/>
                    </a:cubicBezTo>
                    <a:cubicBezTo>
                      <a:pt x="140" y="36"/>
                      <a:pt x="135" y="29"/>
                      <a:pt x="128" y="22"/>
                    </a:cubicBezTo>
                    <a:cubicBezTo>
                      <a:pt x="121" y="15"/>
                      <a:pt x="113" y="10"/>
                      <a:pt x="104" y="6"/>
                    </a:cubicBezTo>
                    <a:cubicBezTo>
                      <a:pt x="95" y="2"/>
                      <a:pt x="85" y="0"/>
                      <a:pt x="75" y="0"/>
                    </a:cubicBezTo>
                    <a:cubicBezTo>
                      <a:pt x="65" y="0"/>
                      <a:pt x="55" y="2"/>
                      <a:pt x="46" y="6"/>
                    </a:cubicBezTo>
                    <a:cubicBezTo>
                      <a:pt x="37" y="10"/>
                      <a:pt x="29" y="15"/>
                      <a:pt x="22" y="22"/>
                    </a:cubicBezTo>
                    <a:cubicBezTo>
                      <a:pt x="15" y="29"/>
                      <a:pt x="10" y="36"/>
                      <a:pt x="6" y="46"/>
                    </a:cubicBezTo>
                    <a:cubicBezTo>
                      <a:pt x="2" y="55"/>
                      <a:pt x="0" y="64"/>
                      <a:pt x="0" y="75"/>
                    </a:cubicBezTo>
                    <a:cubicBezTo>
                      <a:pt x="0" y="85"/>
                      <a:pt x="2" y="95"/>
                      <a:pt x="6" y="104"/>
                    </a:cubicBezTo>
                    <a:cubicBezTo>
                      <a:pt x="10" y="113"/>
                      <a:pt x="15" y="121"/>
                      <a:pt x="22" y="128"/>
                    </a:cubicBezTo>
                    <a:cubicBezTo>
                      <a:pt x="29" y="134"/>
                      <a:pt x="37" y="140"/>
                      <a:pt x="46" y="144"/>
                    </a:cubicBezTo>
                    <a:close/>
                  </a:path>
                </a:pathLst>
              </a:custGeom>
              <a:solidFill>
                <a:srgbClr val="D59D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4" name="Freeform 147">
                <a:extLst>
                  <a:ext uri="{FF2B5EF4-FFF2-40B4-BE49-F238E27FC236}">
                    <a16:creationId xmlns:a16="http://schemas.microsoft.com/office/drawing/2014/main" id="{41913EEB-ECF5-4978-AB8F-BD91AB7A5248}"/>
                  </a:ext>
                </a:extLst>
              </p:cNvPr>
              <p:cNvSpPr>
                <a:spLocks/>
              </p:cNvSpPr>
              <p:nvPr/>
            </p:nvSpPr>
            <p:spPr bwMode="auto">
              <a:xfrm>
                <a:off x="5121" y="2218"/>
                <a:ext cx="31" cy="31"/>
              </a:xfrm>
              <a:custGeom>
                <a:avLst/>
                <a:gdLst>
                  <a:gd name="T0" fmla="*/ 7 w 50"/>
                  <a:gd name="T1" fmla="*/ 42 h 50"/>
                  <a:gd name="T2" fmla="*/ 7 w 50"/>
                  <a:gd name="T3" fmla="*/ 42 h 50"/>
                  <a:gd name="T4" fmla="*/ 15 w 50"/>
                  <a:gd name="T5" fmla="*/ 48 h 50"/>
                  <a:gd name="T6" fmla="*/ 25 w 50"/>
                  <a:gd name="T7" fmla="*/ 50 h 50"/>
                  <a:gd name="T8" fmla="*/ 35 w 50"/>
                  <a:gd name="T9" fmla="*/ 48 h 50"/>
                  <a:gd name="T10" fmla="*/ 43 w 50"/>
                  <a:gd name="T11" fmla="*/ 42 h 50"/>
                  <a:gd name="T12" fmla="*/ 48 w 50"/>
                  <a:gd name="T13" fmla="*/ 34 h 50"/>
                  <a:gd name="T14" fmla="*/ 50 w 50"/>
                  <a:gd name="T15" fmla="*/ 25 h 50"/>
                  <a:gd name="T16" fmla="*/ 48 w 50"/>
                  <a:gd name="T17" fmla="*/ 15 h 50"/>
                  <a:gd name="T18" fmla="*/ 43 w 50"/>
                  <a:gd name="T19" fmla="*/ 7 h 50"/>
                  <a:gd name="T20" fmla="*/ 35 w 50"/>
                  <a:gd name="T21" fmla="*/ 2 h 50"/>
                  <a:gd name="T22" fmla="*/ 25 w 50"/>
                  <a:gd name="T23" fmla="*/ 0 h 50"/>
                  <a:gd name="T24" fmla="*/ 15 w 50"/>
                  <a:gd name="T25" fmla="*/ 2 h 50"/>
                  <a:gd name="T26" fmla="*/ 7 w 50"/>
                  <a:gd name="T27" fmla="*/ 7 h 50"/>
                  <a:gd name="T28" fmla="*/ 2 w 50"/>
                  <a:gd name="T29" fmla="*/ 15 h 50"/>
                  <a:gd name="T30" fmla="*/ 0 w 50"/>
                  <a:gd name="T31" fmla="*/ 25 h 50"/>
                  <a:gd name="T32" fmla="*/ 2 w 50"/>
                  <a:gd name="T33" fmla="*/ 34 h 50"/>
                  <a:gd name="T34" fmla="*/ 7 w 50"/>
                  <a:gd name="T35"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50">
                    <a:moveTo>
                      <a:pt x="7" y="42"/>
                    </a:moveTo>
                    <a:lnTo>
                      <a:pt x="7" y="42"/>
                    </a:lnTo>
                    <a:cubicBezTo>
                      <a:pt x="10" y="45"/>
                      <a:pt x="12" y="46"/>
                      <a:pt x="15" y="48"/>
                    </a:cubicBezTo>
                    <a:cubicBezTo>
                      <a:pt x="18" y="49"/>
                      <a:pt x="21" y="50"/>
                      <a:pt x="25" y="50"/>
                    </a:cubicBezTo>
                    <a:cubicBezTo>
                      <a:pt x="29" y="50"/>
                      <a:pt x="32" y="49"/>
                      <a:pt x="35" y="48"/>
                    </a:cubicBezTo>
                    <a:cubicBezTo>
                      <a:pt x="38" y="46"/>
                      <a:pt x="40" y="45"/>
                      <a:pt x="43" y="42"/>
                    </a:cubicBezTo>
                    <a:cubicBezTo>
                      <a:pt x="45" y="40"/>
                      <a:pt x="47" y="37"/>
                      <a:pt x="48" y="34"/>
                    </a:cubicBezTo>
                    <a:cubicBezTo>
                      <a:pt x="49" y="31"/>
                      <a:pt x="50" y="28"/>
                      <a:pt x="50" y="25"/>
                    </a:cubicBezTo>
                    <a:cubicBezTo>
                      <a:pt x="50" y="21"/>
                      <a:pt x="49" y="18"/>
                      <a:pt x="48" y="15"/>
                    </a:cubicBezTo>
                    <a:cubicBezTo>
                      <a:pt x="47" y="12"/>
                      <a:pt x="45" y="9"/>
                      <a:pt x="43" y="7"/>
                    </a:cubicBezTo>
                    <a:cubicBezTo>
                      <a:pt x="40" y="5"/>
                      <a:pt x="38" y="3"/>
                      <a:pt x="35" y="2"/>
                    </a:cubicBezTo>
                    <a:cubicBezTo>
                      <a:pt x="32" y="0"/>
                      <a:pt x="29" y="0"/>
                      <a:pt x="25" y="0"/>
                    </a:cubicBezTo>
                    <a:cubicBezTo>
                      <a:pt x="21" y="0"/>
                      <a:pt x="18" y="0"/>
                      <a:pt x="15" y="2"/>
                    </a:cubicBezTo>
                    <a:cubicBezTo>
                      <a:pt x="12" y="3"/>
                      <a:pt x="10" y="5"/>
                      <a:pt x="7" y="7"/>
                    </a:cubicBezTo>
                    <a:cubicBezTo>
                      <a:pt x="5" y="9"/>
                      <a:pt x="3" y="12"/>
                      <a:pt x="2" y="15"/>
                    </a:cubicBezTo>
                    <a:cubicBezTo>
                      <a:pt x="1" y="18"/>
                      <a:pt x="0" y="21"/>
                      <a:pt x="0" y="25"/>
                    </a:cubicBezTo>
                    <a:cubicBezTo>
                      <a:pt x="0" y="28"/>
                      <a:pt x="1" y="31"/>
                      <a:pt x="2" y="34"/>
                    </a:cubicBezTo>
                    <a:cubicBezTo>
                      <a:pt x="3" y="37"/>
                      <a:pt x="5" y="40"/>
                      <a:pt x="7" y="42"/>
                    </a:cubicBezTo>
                    <a:close/>
                  </a:path>
                </a:pathLst>
              </a:custGeom>
              <a:solidFill>
                <a:srgbClr val="2F2F2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5" name="Freeform 148">
                <a:extLst>
                  <a:ext uri="{FF2B5EF4-FFF2-40B4-BE49-F238E27FC236}">
                    <a16:creationId xmlns:a16="http://schemas.microsoft.com/office/drawing/2014/main" id="{3258A0AD-1A45-4C98-9624-1592672072DA}"/>
                  </a:ext>
                </a:extLst>
              </p:cNvPr>
              <p:cNvSpPr>
                <a:spLocks/>
              </p:cNvSpPr>
              <p:nvPr/>
            </p:nvSpPr>
            <p:spPr bwMode="auto">
              <a:xfrm>
                <a:off x="5003" y="2153"/>
                <a:ext cx="267" cy="72"/>
              </a:xfrm>
              <a:custGeom>
                <a:avLst/>
                <a:gdLst>
                  <a:gd name="T0" fmla="*/ 216 w 429"/>
                  <a:gd name="T1" fmla="*/ 0 h 117"/>
                  <a:gd name="T2" fmla="*/ 216 w 429"/>
                  <a:gd name="T3" fmla="*/ 0 h 117"/>
                  <a:gd name="T4" fmla="*/ 212 w 429"/>
                  <a:gd name="T5" fmla="*/ 0 h 117"/>
                  <a:gd name="T6" fmla="*/ 4 w 429"/>
                  <a:gd name="T7" fmla="*/ 95 h 117"/>
                  <a:gd name="T8" fmla="*/ 5 w 429"/>
                  <a:gd name="T9" fmla="*/ 113 h 117"/>
                  <a:gd name="T10" fmla="*/ 22 w 429"/>
                  <a:gd name="T11" fmla="*/ 112 h 117"/>
                  <a:gd name="T12" fmla="*/ 212 w 429"/>
                  <a:gd name="T13" fmla="*/ 25 h 117"/>
                  <a:gd name="T14" fmla="*/ 216 w 429"/>
                  <a:gd name="T15" fmla="*/ 25 h 117"/>
                  <a:gd name="T16" fmla="*/ 405 w 429"/>
                  <a:gd name="T17" fmla="*/ 112 h 117"/>
                  <a:gd name="T18" fmla="*/ 415 w 429"/>
                  <a:gd name="T19" fmla="*/ 116 h 117"/>
                  <a:gd name="T20" fmla="*/ 423 w 429"/>
                  <a:gd name="T21" fmla="*/ 113 h 117"/>
                  <a:gd name="T22" fmla="*/ 424 w 429"/>
                  <a:gd name="T23" fmla="*/ 95 h 117"/>
                  <a:gd name="T24" fmla="*/ 216 w 42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117">
                    <a:moveTo>
                      <a:pt x="216" y="0"/>
                    </a:moveTo>
                    <a:lnTo>
                      <a:pt x="216" y="0"/>
                    </a:lnTo>
                    <a:lnTo>
                      <a:pt x="212" y="0"/>
                    </a:lnTo>
                    <a:cubicBezTo>
                      <a:pt x="132" y="0"/>
                      <a:pt x="56" y="35"/>
                      <a:pt x="4" y="95"/>
                    </a:cubicBezTo>
                    <a:cubicBezTo>
                      <a:pt x="0" y="100"/>
                      <a:pt x="1" y="108"/>
                      <a:pt x="5" y="113"/>
                    </a:cubicBezTo>
                    <a:cubicBezTo>
                      <a:pt x="10" y="117"/>
                      <a:pt x="18" y="117"/>
                      <a:pt x="22" y="112"/>
                    </a:cubicBezTo>
                    <a:cubicBezTo>
                      <a:pt x="70" y="56"/>
                      <a:pt x="139" y="25"/>
                      <a:pt x="212" y="25"/>
                    </a:cubicBezTo>
                    <a:lnTo>
                      <a:pt x="216" y="25"/>
                    </a:lnTo>
                    <a:cubicBezTo>
                      <a:pt x="288" y="25"/>
                      <a:pt x="358" y="56"/>
                      <a:pt x="405" y="112"/>
                    </a:cubicBezTo>
                    <a:cubicBezTo>
                      <a:pt x="408" y="114"/>
                      <a:pt x="411" y="116"/>
                      <a:pt x="415" y="116"/>
                    </a:cubicBezTo>
                    <a:cubicBezTo>
                      <a:pt x="418" y="116"/>
                      <a:pt x="420" y="115"/>
                      <a:pt x="423" y="113"/>
                    </a:cubicBezTo>
                    <a:cubicBezTo>
                      <a:pt x="428" y="108"/>
                      <a:pt x="429" y="100"/>
                      <a:pt x="424" y="95"/>
                    </a:cubicBezTo>
                    <a:cubicBezTo>
                      <a:pt x="372" y="35"/>
                      <a:pt x="296" y="0"/>
                      <a:pt x="216" y="0"/>
                    </a:cubicBez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4" name="Group 13" descr="Snap in advanced automation&#10;Leverage pre-built components to automate services and business processes. Link apps to the real world through interactive maps and mixed reality. Develop IoT solutions for operational efficiencies&#10;">
            <a:extLst>
              <a:ext uri="{FF2B5EF4-FFF2-40B4-BE49-F238E27FC236}">
                <a16:creationId xmlns:a16="http://schemas.microsoft.com/office/drawing/2014/main" id="{4565D671-9FEE-47A8-A02E-7CD898A0BC08}"/>
              </a:ext>
            </a:extLst>
          </p:cNvPr>
          <p:cNvGrpSpPr/>
          <p:nvPr/>
        </p:nvGrpSpPr>
        <p:grpSpPr>
          <a:xfrm>
            <a:off x="4632960" y="2094396"/>
            <a:ext cx="2926080" cy="2057123"/>
            <a:chOff x="4632960" y="2094396"/>
            <a:chExt cx="2926080" cy="2057123"/>
          </a:xfrm>
        </p:grpSpPr>
        <p:sp>
          <p:nvSpPr>
            <p:cNvPr id="133" name="Oval 132">
              <a:extLst>
                <a:ext uri="{FF2B5EF4-FFF2-40B4-BE49-F238E27FC236}">
                  <a16:creationId xmlns:a16="http://schemas.microsoft.com/office/drawing/2014/main" id="{607AF225-1085-4BEA-96D2-3CB0D47EAF3A}"/>
                </a:ext>
              </a:extLst>
            </p:cNvPr>
            <p:cNvSpPr/>
            <p:nvPr/>
          </p:nvSpPr>
          <p:spPr bwMode="auto">
            <a:xfrm>
              <a:off x="5340556"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1E9A467C-52C5-4EC0-B4CE-37C8EE444E11}"/>
                </a:ext>
              </a:extLst>
            </p:cNvPr>
            <p:cNvSpPr/>
            <p:nvPr/>
          </p:nvSpPr>
          <p:spPr bwMode="auto">
            <a:xfrm>
              <a:off x="4632960" y="3876857"/>
              <a:ext cx="2926080" cy="274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Snap in advanced automation</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Leverage pre-built components to automate services and business processes. Link apps to the real world through interactive maps and mixed reality. Develop IoT solutions for operational efficiencies.</a:t>
              </a:r>
              <a:endParaRPr kumimoji="0" lang="en-US" sz="1600" b="0" i="0" u="none" strike="noStrike" kern="0" cap="none" spc="0" normalizeH="0" baseline="0" noProof="0">
                <a:ln>
                  <a:noFill/>
                </a:ln>
                <a:gradFill>
                  <a:gsLst>
                    <a:gs pos="100000">
                      <a:srgbClr val="742774"/>
                    </a:gs>
                    <a:gs pos="0">
                      <a:srgbClr val="742774"/>
                    </a:gs>
                  </a:gsLst>
                  <a:lin ang="2700000" scaled="1"/>
                </a:gradFill>
                <a:effectLst/>
                <a:uLnTx/>
                <a:uFillTx/>
                <a:latin typeface="Segoe UI Semibold"/>
                <a:ea typeface="+mn-ea"/>
                <a:cs typeface="Segoe UI" pitchFamily="34" charset="0"/>
              </a:endParaRPr>
            </a:p>
          </p:txBody>
        </p:sp>
        <p:grpSp>
          <p:nvGrpSpPr>
            <p:cNvPr id="195" name="Group 224">
              <a:extLst>
                <a:ext uri="{FF2B5EF4-FFF2-40B4-BE49-F238E27FC236}">
                  <a16:creationId xmlns:a16="http://schemas.microsoft.com/office/drawing/2014/main" id="{13F175A6-97F2-444F-81DD-C00DE62FADDB}"/>
                </a:ext>
              </a:extLst>
            </p:cNvPr>
            <p:cNvGrpSpPr>
              <a:grpSpLocks noChangeAspect="1"/>
            </p:cNvGrpSpPr>
            <p:nvPr/>
          </p:nvGrpSpPr>
          <p:grpSpPr bwMode="auto">
            <a:xfrm>
              <a:off x="5754283" y="2457263"/>
              <a:ext cx="683435" cy="785155"/>
              <a:chOff x="5045" y="2737"/>
              <a:chExt cx="215" cy="247"/>
            </a:xfrm>
          </p:grpSpPr>
          <p:sp>
            <p:nvSpPr>
              <p:cNvPr id="196" name="Freeform 225">
                <a:extLst>
                  <a:ext uri="{FF2B5EF4-FFF2-40B4-BE49-F238E27FC236}">
                    <a16:creationId xmlns:a16="http://schemas.microsoft.com/office/drawing/2014/main" id="{EF69836C-03C9-4725-B345-6FA9FF62891B}"/>
                  </a:ext>
                </a:extLst>
              </p:cNvPr>
              <p:cNvSpPr>
                <a:spLocks/>
              </p:cNvSpPr>
              <p:nvPr/>
            </p:nvSpPr>
            <p:spPr bwMode="auto">
              <a:xfrm>
                <a:off x="5045" y="2851"/>
                <a:ext cx="149" cy="84"/>
              </a:xfrm>
              <a:custGeom>
                <a:avLst/>
                <a:gdLst>
                  <a:gd name="T0" fmla="*/ 0 w 240"/>
                  <a:gd name="T1" fmla="*/ 134 h 134"/>
                  <a:gd name="T2" fmla="*/ 0 w 240"/>
                  <a:gd name="T3" fmla="*/ 134 h 134"/>
                  <a:gd name="T4" fmla="*/ 240 w 240"/>
                  <a:gd name="T5" fmla="*/ 134 h 134"/>
                  <a:gd name="T6" fmla="*/ 240 w 240"/>
                  <a:gd name="T7" fmla="*/ 0 h 134"/>
                  <a:gd name="T8" fmla="*/ 0 w 240"/>
                  <a:gd name="T9" fmla="*/ 0 h 134"/>
                  <a:gd name="T10" fmla="*/ 0 w 240"/>
                  <a:gd name="T11" fmla="*/ 134 h 134"/>
                </a:gdLst>
                <a:ahLst/>
                <a:cxnLst>
                  <a:cxn ang="0">
                    <a:pos x="T0" y="T1"/>
                  </a:cxn>
                  <a:cxn ang="0">
                    <a:pos x="T2" y="T3"/>
                  </a:cxn>
                  <a:cxn ang="0">
                    <a:pos x="T4" y="T5"/>
                  </a:cxn>
                  <a:cxn ang="0">
                    <a:pos x="T6" y="T7"/>
                  </a:cxn>
                  <a:cxn ang="0">
                    <a:pos x="T8" y="T9"/>
                  </a:cxn>
                  <a:cxn ang="0">
                    <a:pos x="T10" y="T11"/>
                  </a:cxn>
                </a:cxnLst>
                <a:rect l="0" t="0" r="r" b="b"/>
                <a:pathLst>
                  <a:path w="240" h="134">
                    <a:moveTo>
                      <a:pt x="0" y="134"/>
                    </a:moveTo>
                    <a:lnTo>
                      <a:pt x="0" y="134"/>
                    </a:lnTo>
                    <a:lnTo>
                      <a:pt x="240" y="134"/>
                    </a:lnTo>
                    <a:lnTo>
                      <a:pt x="240" y="0"/>
                    </a:lnTo>
                    <a:lnTo>
                      <a:pt x="0" y="0"/>
                    </a:lnTo>
                    <a:lnTo>
                      <a:pt x="0" y="134"/>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7" name="Freeform 226">
                <a:extLst>
                  <a:ext uri="{FF2B5EF4-FFF2-40B4-BE49-F238E27FC236}">
                    <a16:creationId xmlns:a16="http://schemas.microsoft.com/office/drawing/2014/main" id="{5F24B5B0-0E33-4E8F-8C34-27C6F72ECF84}"/>
                  </a:ext>
                </a:extLst>
              </p:cNvPr>
              <p:cNvSpPr>
                <a:spLocks/>
              </p:cNvSpPr>
              <p:nvPr/>
            </p:nvSpPr>
            <p:spPr bwMode="auto">
              <a:xfrm>
                <a:off x="5189" y="2740"/>
                <a:ext cx="58" cy="46"/>
              </a:xfrm>
              <a:custGeom>
                <a:avLst/>
                <a:gdLst>
                  <a:gd name="T0" fmla="*/ 53 w 92"/>
                  <a:gd name="T1" fmla="*/ 27 h 73"/>
                  <a:gd name="T2" fmla="*/ 53 w 92"/>
                  <a:gd name="T3" fmla="*/ 27 h 73"/>
                  <a:gd name="T4" fmla="*/ 0 w 92"/>
                  <a:gd name="T5" fmla="*/ 0 h 73"/>
                  <a:gd name="T6" fmla="*/ 16 w 92"/>
                  <a:gd name="T7" fmla="*/ 35 h 73"/>
                  <a:gd name="T8" fmla="*/ 25 w 92"/>
                  <a:gd name="T9" fmla="*/ 73 h 73"/>
                  <a:gd name="T10" fmla="*/ 92 w 92"/>
                  <a:gd name="T11" fmla="*/ 73 h 73"/>
                  <a:gd name="T12" fmla="*/ 53 w 92"/>
                  <a:gd name="T13" fmla="*/ 27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53" y="27"/>
                    </a:moveTo>
                    <a:lnTo>
                      <a:pt x="53" y="27"/>
                    </a:lnTo>
                    <a:cubicBezTo>
                      <a:pt x="37" y="15"/>
                      <a:pt x="19" y="5"/>
                      <a:pt x="0" y="0"/>
                    </a:cubicBezTo>
                    <a:cubicBezTo>
                      <a:pt x="6" y="10"/>
                      <a:pt x="12" y="22"/>
                      <a:pt x="16" y="35"/>
                    </a:cubicBezTo>
                    <a:cubicBezTo>
                      <a:pt x="20" y="48"/>
                      <a:pt x="23" y="60"/>
                      <a:pt x="25" y="73"/>
                    </a:cubicBezTo>
                    <a:lnTo>
                      <a:pt x="92" y="73"/>
                    </a:lnTo>
                    <a:cubicBezTo>
                      <a:pt x="81" y="55"/>
                      <a:pt x="68" y="40"/>
                      <a:pt x="53" y="27"/>
                    </a:cubicBez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8" name="Freeform 227">
                <a:extLst>
                  <a:ext uri="{FF2B5EF4-FFF2-40B4-BE49-F238E27FC236}">
                    <a16:creationId xmlns:a16="http://schemas.microsoft.com/office/drawing/2014/main" id="{E2F11BEE-816E-4A11-9128-E748A2039BD0}"/>
                  </a:ext>
                </a:extLst>
              </p:cNvPr>
              <p:cNvSpPr>
                <a:spLocks/>
              </p:cNvSpPr>
              <p:nvPr/>
            </p:nvSpPr>
            <p:spPr bwMode="auto">
              <a:xfrm>
                <a:off x="5208" y="2802"/>
                <a:ext cx="52" cy="66"/>
              </a:xfrm>
              <a:custGeom>
                <a:avLst/>
                <a:gdLst>
                  <a:gd name="T0" fmla="*/ 83 w 83"/>
                  <a:gd name="T1" fmla="*/ 54 h 107"/>
                  <a:gd name="T2" fmla="*/ 83 w 83"/>
                  <a:gd name="T3" fmla="*/ 54 h 107"/>
                  <a:gd name="T4" fmla="*/ 74 w 83"/>
                  <a:gd name="T5" fmla="*/ 0 h 107"/>
                  <a:gd name="T6" fmla="*/ 0 w 83"/>
                  <a:gd name="T7" fmla="*/ 0 h 107"/>
                  <a:gd name="T8" fmla="*/ 3 w 83"/>
                  <a:gd name="T9" fmla="*/ 53 h 107"/>
                  <a:gd name="T10" fmla="*/ 3 w 83"/>
                  <a:gd name="T11" fmla="*/ 107 h 107"/>
                  <a:gd name="T12" fmla="*/ 74 w 83"/>
                  <a:gd name="T13" fmla="*/ 107 h 107"/>
                  <a:gd name="T14" fmla="*/ 83 w 83"/>
                  <a:gd name="T15" fmla="*/ 54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07">
                    <a:moveTo>
                      <a:pt x="83" y="54"/>
                    </a:moveTo>
                    <a:lnTo>
                      <a:pt x="83" y="54"/>
                    </a:lnTo>
                    <a:cubicBezTo>
                      <a:pt x="83" y="35"/>
                      <a:pt x="80" y="18"/>
                      <a:pt x="74" y="0"/>
                    </a:cubicBezTo>
                    <a:lnTo>
                      <a:pt x="0" y="0"/>
                    </a:lnTo>
                    <a:cubicBezTo>
                      <a:pt x="2" y="18"/>
                      <a:pt x="3" y="36"/>
                      <a:pt x="3" y="53"/>
                    </a:cubicBezTo>
                    <a:lnTo>
                      <a:pt x="3" y="107"/>
                    </a:lnTo>
                    <a:lnTo>
                      <a:pt x="74" y="107"/>
                    </a:lnTo>
                    <a:cubicBezTo>
                      <a:pt x="80" y="90"/>
                      <a:pt x="83" y="72"/>
                      <a:pt x="83" y="54"/>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9" name="Freeform 228">
                <a:extLst>
                  <a:ext uri="{FF2B5EF4-FFF2-40B4-BE49-F238E27FC236}">
                    <a16:creationId xmlns:a16="http://schemas.microsoft.com/office/drawing/2014/main" id="{E8952784-770A-409A-A729-EC3F985CABC8}"/>
                  </a:ext>
                </a:extLst>
              </p:cNvPr>
              <p:cNvSpPr>
                <a:spLocks/>
              </p:cNvSpPr>
              <p:nvPr/>
            </p:nvSpPr>
            <p:spPr bwMode="auto">
              <a:xfrm>
                <a:off x="5127" y="2802"/>
                <a:ext cx="66" cy="33"/>
              </a:xfrm>
              <a:custGeom>
                <a:avLst/>
                <a:gdLst>
                  <a:gd name="T0" fmla="*/ 0 w 106"/>
                  <a:gd name="T1" fmla="*/ 27 h 54"/>
                  <a:gd name="T2" fmla="*/ 0 w 106"/>
                  <a:gd name="T3" fmla="*/ 27 h 54"/>
                  <a:gd name="T4" fmla="*/ 0 w 106"/>
                  <a:gd name="T5" fmla="*/ 54 h 54"/>
                  <a:gd name="T6" fmla="*/ 106 w 106"/>
                  <a:gd name="T7" fmla="*/ 54 h 54"/>
                  <a:gd name="T8" fmla="*/ 105 w 106"/>
                  <a:gd name="T9" fmla="*/ 27 h 54"/>
                  <a:gd name="T10" fmla="*/ 103 w 106"/>
                  <a:gd name="T11" fmla="*/ 0 h 54"/>
                  <a:gd name="T12" fmla="*/ 3 w 106"/>
                  <a:gd name="T13" fmla="*/ 0 h 54"/>
                  <a:gd name="T14" fmla="*/ 0 w 106"/>
                  <a:gd name="T15" fmla="*/ 27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0" y="27"/>
                    </a:moveTo>
                    <a:lnTo>
                      <a:pt x="0" y="27"/>
                    </a:lnTo>
                    <a:cubicBezTo>
                      <a:pt x="0" y="36"/>
                      <a:pt x="0" y="45"/>
                      <a:pt x="0" y="54"/>
                    </a:cubicBezTo>
                    <a:lnTo>
                      <a:pt x="106" y="54"/>
                    </a:lnTo>
                    <a:cubicBezTo>
                      <a:pt x="106" y="45"/>
                      <a:pt x="106" y="36"/>
                      <a:pt x="105" y="27"/>
                    </a:cubicBezTo>
                    <a:cubicBezTo>
                      <a:pt x="105" y="18"/>
                      <a:pt x="104" y="9"/>
                      <a:pt x="103" y="0"/>
                    </a:cubicBezTo>
                    <a:lnTo>
                      <a:pt x="3" y="0"/>
                    </a:lnTo>
                    <a:cubicBezTo>
                      <a:pt x="2" y="9"/>
                      <a:pt x="1" y="18"/>
                      <a:pt x="0" y="27"/>
                    </a:cubicBez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0" name="Freeform 229">
                <a:extLst>
                  <a:ext uri="{FF2B5EF4-FFF2-40B4-BE49-F238E27FC236}">
                    <a16:creationId xmlns:a16="http://schemas.microsoft.com/office/drawing/2014/main" id="{75CA69D7-2F13-4CE3-A1A9-3486088115A7}"/>
                  </a:ext>
                </a:extLst>
              </p:cNvPr>
              <p:cNvSpPr>
                <a:spLocks/>
              </p:cNvSpPr>
              <p:nvPr/>
            </p:nvSpPr>
            <p:spPr bwMode="auto">
              <a:xfrm>
                <a:off x="5132" y="2737"/>
                <a:ext cx="56" cy="49"/>
              </a:xfrm>
              <a:custGeom>
                <a:avLst/>
                <a:gdLst>
                  <a:gd name="T0" fmla="*/ 82 w 90"/>
                  <a:gd name="T1" fmla="*/ 50 h 79"/>
                  <a:gd name="T2" fmla="*/ 82 w 90"/>
                  <a:gd name="T3" fmla="*/ 50 h 79"/>
                  <a:gd name="T4" fmla="*/ 75 w 90"/>
                  <a:gd name="T5" fmla="*/ 32 h 79"/>
                  <a:gd name="T6" fmla="*/ 67 w 90"/>
                  <a:gd name="T7" fmla="*/ 16 h 79"/>
                  <a:gd name="T8" fmla="*/ 57 w 90"/>
                  <a:gd name="T9" fmla="*/ 4 h 79"/>
                  <a:gd name="T10" fmla="*/ 45 w 90"/>
                  <a:gd name="T11" fmla="*/ 0 h 79"/>
                  <a:gd name="T12" fmla="*/ 33 w 90"/>
                  <a:gd name="T13" fmla="*/ 4 h 79"/>
                  <a:gd name="T14" fmla="*/ 23 w 90"/>
                  <a:gd name="T15" fmla="*/ 16 h 79"/>
                  <a:gd name="T16" fmla="*/ 15 w 90"/>
                  <a:gd name="T17" fmla="*/ 32 h 79"/>
                  <a:gd name="T18" fmla="*/ 8 w 90"/>
                  <a:gd name="T19" fmla="*/ 50 h 79"/>
                  <a:gd name="T20" fmla="*/ 3 w 90"/>
                  <a:gd name="T21" fmla="*/ 66 h 79"/>
                  <a:gd name="T22" fmla="*/ 0 w 90"/>
                  <a:gd name="T23" fmla="*/ 79 h 79"/>
                  <a:gd name="T24" fmla="*/ 90 w 90"/>
                  <a:gd name="T25" fmla="*/ 79 h 79"/>
                  <a:gd name="T26" fmla="*/ 87 w 90"/>
                  <a:gd name="T27" fmla="*/ 66 h 79"/>
                  <a:gd name="T28" fmla="*/ 82 w 90"/>
                  <a:gd name="T29" fmla="*/ 5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79">
                    <a:moveTo>
                      <a:pt x="82" y="50"/>
                    </a:moveTo>
                    <a:lnTo>
                      <a:pt x="82" y="50"/>
                    </a:lnTo>
                    <a:cubicBezTo>
                      <a:pt x="80" y="44"/>
                      <a:pt x="78" y="38"/>
                      <a:pt x="75" y="32"/>
                    </a:cubicBezTo>
                    <a:cubicBezTo>
                      <a:pt x="73" y="26"/>
                      <a:pt x="70" y="21"/>
                      <a:pt x="67" y="16"/>
                    </a:cubicBezTo>
                    <a:cubicBezTo>
                      <a:pt x="64" y="11"/>
                      <a:pt x="60" y="7"/>
                      <a:pt x="57" y="4"/>
                    </a:cubicBezTo>
                    <a:cubicBezTo>
                      <a:pt x="53" y="1"/>
                      <a:pt x="49" y="0"/>
                      <a:pt x="45" y="0"/>
                    </a:cubicBezTo>
                    <a:cubicBezTo>
                      <a:pt x="41" y="0"/>
                      <a:pt x="37" y="1"/>
                      <a:pt x="33" y="4"/>
                    </a:cubicBezTo>
                    <a:cubicBezTo>
                      <a:pt x="30" y="7"/>
                      <a:pt x="26" y="11"/>
                      <a:pt x="23" y="16"/>
                    </a:cubicBezTo>
                    <a:cubicBezTo>
                      <a:pt x="20" y="21"/>
                      <a:pt x="17" y="26"/>
                      <a:pt x="15" y="32"/>
                    </a:cubicBezTo>
                    <a:cubicBezTo>
                      <a:pt x="12" y="38"/>
                      <a:pt x="10" y="44"/>
                      <a:pt x="8" y="50"/>
                    </a:cubicBezTo>
                    <a:cubicBezTo>
                      <a:pt x="6" y="56"/>
                      <a:pt x="4" y="61"/>
                      <a:pt x="3" y="66"/>
                    </a:cubicBezTo>
                    <a:cubicBezTo>
                      <a:pt x="1" y="71"/>
                      <a:pt x="0" y="75"/>
                      <a:pt x="0" y="79"/>
                    </a:cubicBezTo>
                    <a:lnTo>
                      <a:pt x="90" y="79"/>
                    </a:lnTo>
                    <a:cubicBezTo>
                      <a:pt x="90" y="75"/>
                      <a:pt x="89" y="71"/>
                      <a:pt x="87" y="66"/>
                    </a:cubicBezTo>
                    <a:cubicBezTo>
                      <a:pt x="86" y="61"/>
                      <a:pt x="84" y="56"/>
                      <a:pt x="82" y="50"/>
                    </a:cubicBez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1" name="Freeform 230">
                <a:extLst>
                  <a:ext uri="{FF2B5EF4-FFF2-40B4-BE49-F238E27FC236}">
                    <a16:creationId xmlns:a16="http://schemas.microsoft.com/office/drawing/2014/main" id="{A38BEC40-263A-4545-8714-EA4496B5CB9D}"/>
                  </a:ext>
                </a:extLst>
              </p:cNvPr>
              <p:cNvSpPr>
                <a:spLocks/>
              </p:cNvSpPr>
              <p:nvPr/>
            </p:nvSpPr>
            <p:spPr bwMode="auto">
              <a:xfrm>
                <a:off x="5074" y="2740"/>
                <a:ext cx="57" cy="46"/>
              </a:xfrm>
              <a:custGeom>
                <a:avLst/>
                <a:gdLst>
                  <a:gd name="T0" fmla="*/ 0 w 92"/>
                  <a:gd name="T1" fmla="*/ 73 h 73"/>
                  <a:gd name="T2" fmla="*/ 0 w 92"/>
                  <a:gd name="T3" fmla="*/ 73 h 73"/>
                  <a:gd name="T4" fmla="*/ 66 w 92"/>
                  <a:gd name="T5" fmla="*/ 73 h 73"/>
                  <a:gd name="T6" fmla="*/ 76 w 92"/>
                  <a:gd name="T7" fmla="*/ 35 h 73"/>
                  <a:gd name="T8" fmla="*/ 92 w 92"/>
                  <a:gd name="T9" fmla="*/ 0 h 73"/>
                  <a:gd name="T10" fmla="*/ 39 w 92"/>
                  <a:gd name="T11" fmla="*/ 27 h 73"/>
                  <a:gd name="T12" fmla="*/ 0 w 92"/>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92" h="73">
                    <a:moveTo>
                      <a:pt x="0" y="73"/>
                    </a:moveTo>
                    <a:lnTo>
                      <a:pt x="0" y="73"/>
                    </a:lnTo>
                    <a:lnTo>
                      <a:pt x="66" y="73"/>
                    </a:lnTo>
                    <a:cubicBezTo>
                      <a:pt x="69" y="60"/>
                      <a:pt x="72" y="48"/>
                      <a:pt x="76" y="35"/>
                    </a:cubicBezTo>
                    <a:cubicBezTo>
                      <a:pt x="80" y="22"/>
                      <a:pt x="86" y="10"/>
                      <a:pt x="92" y="0"/>
                    </a:cubicBezTo>
                    <a:cubicBezTo>
                      <a:pt x="73" y="5"/>
                      <a:pt x="55" y="15"/>
                      <a:pt x="39" y="27"/>
                    </a:cubicBezTo>
                    <a:cubicBezTo>
                      <a:pt x="24" y="40"/>
                      <a:pt x="11" y="55"/>
                      <a:pt x="0" y="73"/>
                    </a:cubicBez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2" name="Freeform 231">
                <a:extLst>
                  <a:ext uri="{FF2B5EF4-FFF2-40B4-BE49-F238E27FC236}">
                    <a16:creationId xmlns:a16="http://schemas.microsoft.com/office/drawing/2014/main" id="{ABAB267C-BDFA-4856-BE37-65BCA4571BFD}"/>
                  </a:ext>
                </a:extLst>
              </p:cNvPr>
              <p:cNvSpPr>
                <a:spLocks/>
              </p:cNvSpPr>
              <p:nvPr/>
            </p:nvSpPr>
            <p:spPr bwMode="auto">
              <a:xfrm>
                <a:off x="5061" y="2802"/>
                <a:ext cx="51" cy="33"/>
              </a:xfrm>
              <a:custGeom>
                <a:avLst/>
                <a:gdLst>
                  <a:gd name="T0" fmla="*/ 0 w 83"/>
                  <a:gd name="T1" fmla="*/ 54 h 54"/>
                  <a:gd name="T2" fmla="*/ 0 w 83"/>
                  <a:gd name="T3" fmla="*/ 54 h 54"/>
                  <a:gd name="T4" fmla="*/ 80 w 83"/>
                  <a:gd name="T5" fmla="*/ 54 h 54"/>
                  <a:gd name="T6" fmla="*/ 81 w 83"/>
                  <a:gd name="T7" fmla="*/ 27 h 54"/>
                  <a:gd name="T8" fmla="*/ 83 w 83"/>
                  <a:gd name="T9" fmla="*/ 0 h 54"/>
                  <a:gd name="T10" fmla="*/ 9 w 83"/>
                  <a:gd name="T11" fmla="*/ 0 h 54"/>
                  <a:gd name="T12" fmla="*/ 0 w 83"/>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83" h="54">
                    <a:moveTo>
                      <a:pt x="0" y="54"/>
                    </a:moveTo>
                    <a:lnTo>
                      <a:pt x="0" y="54"/>
                    </a:lnTo>
                    <a:lnTo>
                      <a:pt x="80" y="54"/>
                    </a:lnTo>
                    <a:cubicBezTo>
                      <a:pt x="80" y="45"/>
                      <a:pt x="80" y="36"/>
                      <a:pt x="81" y="27"/>
                    </a:cubicBezTo>
                    <a:cubicBezTo>
                      <a:pt x="81" y="18"/>
                      <a:pt x="82" y="9"/>
                      <a:pt x="83" y="0"/>
                    </a:cubicBezTo>
                    <a:lnTo>
                      <a:pt x="9" y="0"/>
                    </a:lnTo>
                    <a:cubicBezTo>
                      <a:pt x="3" y="18"/>
                      <a:pt x="0" y="35"/>
                      <a:pt x="0" y="54"/>
                    </a:cubicBez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3" name="Freeform 232">
                <a:extLst>
                  <a:ext uri="{FF2B5EF4-FFF2-40B4-BE49-F238E27FC236}">
                    <a16:creationId xmlns:a16="http://schemas.microsoft.com/office/drawing/2014/main" id="{ACCE9533-8EC8-4165-8C53-C2ED9686F008}"/>
                  </a:ext>
                </a:extLst>
              </p:cNvPr>
              <p:cNvSpPr>
                <a:spLocks/>
              </p:cNvSpPr>
              <p:nvPr/>
            </p:nvSpPr>
            <p:spPr bwMode="auto">
              <a:xfrm>
                <a:off x="5210" y="2885"/>
                <a:ext cx="37" cy="36"/>
              </a:xfrm>
              <a:custGeom>
                <a:avLst/>
                <a:gdLst>
                  <a:gd name="T0" fmla="*/ 0 w 59"/>
                  <a:gd name="T1" fmla="*/ 58 h 58"/>
                  <a:gd name="T2" fmla="*/ 0 w 59"/>
                  <a:gd name="T3" fmla="*/ 58 h 58"/>
                  <a:gd name="T4" fmla="*/ 33 w 59"/>
                  <a:gd name="T5" fmla="*/ 33 h 58"/>
                  <a:gd name="T6" fmla="*/ 59 w 59"/>
                  <a:gd name="T7" fmla="*/ 0 h 58"/>
                  <a:gd name="T8" fmla="*/ 0 w 59"/>
                  <a:gd name="T9" fmla="*/ 0 h 58"/>
                  <a:gd name="T10" fmla="*/ 0 w 59"/>
                  <a:gd name="T11" fmla="*/ 58 h 58"/>
                </a:gdLst>
                <a:ahLst/>
                <a:cxnLst>
                  <a:cxn ang="0">
                    <a:pos x="T0" y="T1"/>
                  </a:cxn>
                  <a:cxn ang="0">
                    <a:pos x="T2" y="T3"/>
                  </a:cxn>
                  <a:cxn ang="0">
                    <a:pos x="T4" y="T5"/>
                  </a:cxn>
                  <a:cxn ang="0">
                    <a:pos x="T6" y="T7"/>
                  </a:cxn>
                  <a:cxn ang="0">
                    <a:pos x="T8" y="T9"/>
                  </a:cxn>
                  <a:cxn ang="0">
                    <a:pos x="T10" y="T11"/>
                  </a:cxn>
                </a:cxnLst>
                <a:rect l="0" t="0" r="r" b="b"/>
                <a:pathLst>
                  <a:path w="59" h="58">
                    <a:moveTo>
                      <a:pt x="0" y="58"/>
                    </a:moveTo>
                    <a:lnTo>
                      <a:pt x="0" y="58"/>
                    </a:lnTo>
                    <a:cubicBezTo>
                      <a:pt x="12" y="51"/>
                      <a:pt x="23" y="43"/>
                      <a:pt x="33" y="33"/>
                    </a:cubicBezTo>
                    <a:cubicBezTo>
                      <a:pt x="43" y="23"/>
                      <a:pt x="52" y="12"/>
                      <a:pt x="59" y="0"/>
                    </a:cubicBezTo>
                    <a:lnTo>
                      <a:pt x="0" y="0"/>
                    </a:lnTo>
                    <a:lnTo>
                      <a:pt x="0" y="58"/>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4" name="Freeform 233">
                <a:extLst>
                  <a:ext uri="{FF2B5EF4-FFF2-40B4-BE49-F238E27FC236}">
                    <a16:creationId xmlns:a16="http://schemas.microsoft.com/office/drawing/2014/main" id="{A0E0F374-029E-4AC1-95D1-B25FF1EF9171}"/>
                  </a:ext>
                </a:extLst>
              </p:cNvPr>
              <p:cNvSpPr>
                <a:spLocks/>
              </p:cNvSpPr>
              <p:nvPr/>
            </p:nvSpPr>
            <p:spPr bwMode="auto">
              <a:xfrm>
                <a:off x="5078" y="2951"/>
                <a:ext cx="82" cy="33"/>
              </a:xfrm>
              <a:custGeom>
                <a:avLst/>
                <a:gdLst>
                  <a:gd name="T0" fmla="*/ 53 w 133"/>
                  <a:gd name="T1" fmla="*/ 0 h 54"/>
                  <a:gd name="T2" fmla="*/ 53 w 133"/>
                  <a:gd name="T3" fmla="*/ 0 h 54"/>
                  <a:gd name="T4" fmla="*/ 53 w 133"/>
                  <a:gd name="T5" fmla="*/ 27 h 54"/>
                  <a:gd name="T6" fmla="*/ 0 w 133"/>
                  <a:gd name="T7" fmla="*/ 27 h 54"/>
                  <a:gd name="T8" fmla="*/ 0 w 133"/>
                  <a:gd name="T9" fmla="*/ 54 h 54"/>
                  <a:gd name="T10" fmla="*/ 133 w 133"/>
                  <a:gd name="T11" fmla="*/ 54 h 54"/>
                  <a:gd name="T12" fmla="*/ 133 w 133"/>
                  <a:gd name="T13" fmla="*/ 27 h 54"/>
                  <a:gd name="T14" fmla="*/ 80 w 133"/>
                  <a:gd name="T15" fmla="*/ 27 h 54"/>
                  <a:gd name="T16" fmla="*/ 80 w 133"/>
                  <a:gd name="T17" fmla="*/ 0 h 54"/>
                  <a:gd name="T18" fmla="*/ 53 w 133"/>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54">
                    <a:moveTo>
                      <a:pt x="53" y="0"/>
                    </a:moveTo>
                    <a:lnTo>
                      <a:pt x="53" y="0"/>
                    </a:lnTo>
                    <a:lnTo>
                      <a:pt x="53" y="27"/>
                    </a:lnTo>
                    <a:lnTo>
                      <a:pt x="0" y="27"/>
                    </a:lnTo>
                    <a:lnTo>
                      <a:pt x="0" y="54"/>
                    </a:lnTo>
                    <a:lnTo>
                      <a:pt x="133" y="54"/>
                    </a:lnTo>
                    <a:lnTo>
                      <a:pt x="133" y="27"/>
                    </a:lnTo>
                    <a:lnTo>
                      <a:pt x="80" y="27"/>
                    </a:lnTo>
                    <a:lnTo>
                      <a:pt x="80" y="0"/>
                    </a:lnTo>
                    <a:lnTo>
                      <a:pt x="53" y="0"/>
                    </a:lnTo>
                    <a:close/>
                  </a:path>
                </a:pathLst>
              </a:custGeom>
              <a:solidFill>
                <a:srgbClr val="D59D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13" name="Group 12" descr="Share data externally&#10;Create no-code websites with Power Apps Portals to allow anyone inside or outside your organization to sign in, create and view data securely, or browse content anonymously&#10;">
            <a:extLst>
              <a:ext uri="{FF2B5EF4-FFF2-40B4-BE49-F238E27FC236}">
                <a16:creationId xmlns:a16="http://schemas.microsoft.com/office/drawing/2014/main" id="{ED53161A-3BBF-456C-BCE2-3563105ED7F3}"/>
              </a:ext>
            </a:extLst>
          </p:cNvPr>
          <p:cNvGrpSpPr/>
          <p:nvPr/>
        </p:nvGrpSpPr>
        <p:grpSpPr>
          <a:xfrm>
            <a:off x="8324696" y="2094396"/>
            <a:ext cx="2926080" cy="2057083"/>
            <a:chOff x="8324696" y="2094396"/>
            <a:chExt cx="2926080" cy="2057083"/>
          </a:xfrm>
        </p:grpSpPr>
        <p:sp>
          <p:nvSpPr>
            <p:cNvPr id="135" name="Oval 134">
              <a:extLst>
                <a:ext uri="{FF2B5EF4-FFF2-40B4-BE49-F238E27FC236}">
                  <a16:creationId xmlns:a16="http://schemas.microsoft.com/office/drawing/2014/main" id="{962E4FC3-A43F-4185-AD9E-FAF28FCFE06B}"/>
                </a:ext>
              </a:extLst>
            </p:cNvPr>
            <p:cNvSpPr/>
            <p:nvPr/>
          </p:nvSpPr>
          <p:spPr bwMode="auto">
            <a:xfrm>
              <a:off x="9032292"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6" name="Rectangle 135">
              <a:extLst>
                <a:ext uri="{FF2B5EF4-FFF2-40B4-BE49-F238E27FC236}">
                  <a16:creationId xmlns:a16="http://schemas.microsoft.com/office/drawing/2014/main" id="{3744550D-599F-4661-BF91-516321273184}"/>
                </a:ext>
              </a:extLst>
            </p:cNvPr>
            <p:cNvSpPr/>
            <p:nvPr/>
          </p:nvSpPr>
          <p:spPr bwMode="auto">
            <a:xfrm>
              <a:off x="8324696" y="3876857"/>
              <a:ext cx="2926080" cy="2746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Share data externally</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Create no-code websites with Power Apps Portals to allow anyone inside or outside your organization to sign in, create and view data securely, or browse </a:t>
              </a:r>
              <a:b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content anonymously.</a:t>
              </a:r>
            </a:p>
          </p:txBody>
        </p:sp>
        <p:grpSp>
          <p:nvGrpSpPr>
            <p:cNvPr id="186" name="Group 187">
              <a:extLst>
                <a:ext uri="{FF2B5EF4-FFF2-40B4-BE49-F238E27FC236}">
                  <a16:creationId xmlns:a16="http://schemas.microsoft.com/office/drawing/2014/main" id="{8A9835C4-127F-4700-93B7-BA671325A39B}"/>
                </a:ext>
              </a:extLst>
            </p:cNvPr>
            <p:cNvGrpSpPr>
              <a:grpSpLocks noChangeAspect="1"/>
            </p:cNvGrpSpPr>
            <p:nvPr/>
          </p:nvGrpSpPr>
          <p:grpSpPr bwMode="auto">
            <a:xfrm>
              <a:off x="9396174" y="2458278"/>
              <a:ext cx="783124" cy="783124"/>
              <a:chOff x="1538" y="2727"/>
              <a:chExt cx="256" cy="256"/>
            </a:xfrm>
          </p:grpSpPr>
          <p:sp>
            <p:nvSpPr>
              <p:cNvPr id="187" name="AutoShape 186">
                <a:extLst>
                  <a:ext uri="{FF2B5EF4-FFF2-40B4-BE49-F238E27FC236}">
                    <a16:creationId xmlns:a16="http://schemas.microsoft.com/office/drawing/2014/main" id="{61A080CF-F555-49A5-B19E-F2118B9B47B6}"/>
                  </a:ext>
                </a:extLst>
              </p:cNvPr>
              <p:cNvSpPr>
                <a:spLocks noChangeAspect="1" noChangeArrowheads="1" noTextEdit="1"/>
              </p:cNvSpPr>
              <p:nvPr/>
            </p:nvSpPr>
            <p:spPr bwMode="auto">
              <a:xfrm>
                <a:off x="1538" y="2727"/>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8" name="Freeform 188">
                <a:extLst>
                  <a:ext uri="{FF2B5EF4-FFF2-40B4-BE49-F238E27FC236}">
                    <a16:creationId xmlns:a16="http://schemas.microsoft.com/office/drawing/2014/main" id="{28E7FAB2-0E58-49AA-B085-20E224935DD9}"/>
                  </a:ext>
                </a:extLst>
              </p:cNvPr>
              <p:cNvSpPr>
                <a:spLocks/>
              </p:cNvSpPr>
              <p:nvPr/>
            </p:nvSpPr>
            <p:spPr bwMode="auto">
              <a:xfrm>
                <a:off x="1658" y="2820"/>
                <a:ext cx="18" cy="0"/>
              </a:xfrm>
              <a:custGeom>
                <a:avLst/>
                <a:gdLst>
                  <a:gd name="T0" fmla="*/ 0 w 29"/>
                  <a:gd name="T1" fmla="*/ 0 w 29"/>
                  <a:gd name="T2" fmla="*/ 29 w 29"/>
                  <a:gd name="T3" fmla="*/ 0 w 29"/>
                </a:gdLst>
                <a:ahLst/>
                <a:cxnLst>
                  <a:cxn ang="0">
                    <a:pos x="T0" y="0"/>
                  </a:cxn>
                  <a:cxn ang="0">
                    <a:pos x="T1" y="0"/>
                  </a:cxn>
                  <a:cxn ang="0">
                    <a:pos x="T2" y="0"/>
                  </a:cxn>
                  <a:cxn ang="0">
                    <a:pos x="T3" y="0"/>
                  </a:cxn>
                </a:cxnLst>
                <a:rect l="0" t="0" r="r" b="b"/>
                <a:pathLst>
                  <a:path w="29">
                    <a:moveTo>
                      <a:pt x="0" y="0"/>
                    </a:moveTo>
                    <a:lnTo>
                      <a:pt x="0" y="0"/>
                    </a:lnTo>
                    <a:lnTo>
                      <a:pt x="29" y="0"/>
                    </a:lnTo>
                    <a:lnTo>
                      <a:pt x="0" y="0"/>
                    </a:ln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89" name="Freeform 189">
                <a:extLst>
                  <a:ext uri="{FF2B5EF4-FFF2-40B4-BE49-F238E27FC236}">
                    <a16:creationId xmlns:a16="http://schemas.microsoft.com/office/drawing/2014/main" id="{FEF18F98-6B8B-4582-9B5D-0712A0EE187F}"/>
                  </a:ext>
                </a:extLst>
              </p:cNvPr>
              <p:cNvSpPr>
                <a:spLocks/>
              </p:cNvSpPr>
              <p:nvPr/>
            </p:nvSpPr>
            <p:spPr bwMode="auto">
              <a:xfrm>
                <a:off x="1639" y="2782"/>
                <a:ext cx="3" cy="3"/>
              </a:xfrm>
              <a:custGeom>
                <a:avLst/>
                <a:gdLst>
                  <a:gd name="T0" fmla="*/ 0 w 5"/>
                  <a:gd name="T1" fmla="*/ 5 h 5"/>
                  <a:gd name="T2" fmla="*/ 0 w 5"/>
                  <a:gd name="T3" fmla="*/ 5 h 5"/>
                  <a:gd name="T4" fmla="*/ 5 w 5"/>
                  <a:gd name="T5" fmla="*/ 0 h 5"/>
                  <a:gd name="T6" fmla="*/ 0 w 5"/>
                  <a:gd name="T7" fmla="*/ 5 h 5"/>
                </a:gdLst>
                <a:ahLst/>
                <a:cxnLst>
                  <a:cxn ang="0">
                    <a:pos x="T0" y="T1"/>
                  </a:cxn>
                  <a:cxn ang="0">
                    <a:pos x="T2" y="T3"/>
                  </a:cxn>
                  <a:cxn ang="0">
                    <a:pos x="T4" y="T5"/>
                  </a:cxn>
                  <a:cxn ang="0">
                    <a:pos x="T6" y="T7"/>
                  </a:cxn>
                </a:cxnLst>
                <a:rect l="0" t="0" r="r" b="b"/>
                <a:pathLst>
                  <a:path w="5" h="5">
                    <a:moveTo>
                      <a:pt x="0" y="5"/>
                    </a:moveTo>
                    <a:lnTo>
                      <a:pt x="0" y="5"/>
                    </a:lnTo>
                    <a:lnTo>
                      <a:pt x="5" y="0"/>
                    </a:lnTo>
                    <a:lnTo>
                      <a:pt x="0" y="5"/>
                    </a:ln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0" name="Freeform 190">
                <a:extLst>
                  <a:ext uri="{FF2B5EF4-FFF2-40B4-BE49-F238E27FC236}">
                    <a16:creationId xmlns:a16="http://schemas.microsoft.com/office/drawing/2014/main" id="{45D7C8E9-F08C-4ACE-B341-E2ACC52D5A97}"/>
                  </a:ext>
                </a:extLst>
              </p:cNvPr>
              <p:cNvSpPr>
                <a:spLocks/>
              </p:cNvSpPr>
              <p:nvPr/>
            </p:nvSpPr>
            <p:spPr bwMode="auto">
              <a:xfrm>
                <a:off x="1694" y="2782"/>
                <a:ext cx="2" cy="3"/>
              </a:xfrm>
              <a:custGeom>
                <a:avLst/>
                <a:gdLst>
                  <a:gd name="T0" fmla="*/ 0 w 4"/>
                  <a:gd name="T1" fmla="*/ 0 h 5"/>
                  <a:gd name="T2" fmla="*/ 0 w 4"/>
                  <a:gd name="T3" fmla="*/ 0 h 5"/>
                  <a:gd name="T4" fmla="*/ 4 w 4"/>
                  <a:gd name="T5" fmla="*/ 5 h 5"/>
                  <a:gd name="T6" fmla="*/ 0 w 4"/>
                  <a:gd name="T7" fmla="*/ 0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lnTo>
                      <a:pt x="0" y="0"/>
                    </a:lnTo>
                    <a:lnTo>
                      <a:pt x="4" y="5"/>
                    </a:lnTo>
                    <a:lnTo>
                      <a:pt x="0" y="0"/>
                    </a:lnTo>
                    <a:lnTo>
                      <a:pt x="0" y="0"/>
                    </a:ln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1" name="Freeform 191">
                <a:extLst>
                  <a:ext uri="{FF2B5EF4-FFF2-40B4-BE49-F238E27FC236}">
                    <a16:creationId xmlns:a16="http://schemas.microsoft.com/office/drawing/2014/main" id="{0B93F05B-D5E1-4A08-9DE0-861009A69649}"/>
                  </a:ext>
                </a:extLst>
              </p:cNvPr>
              <p:cNvSpPr>
                <a:spLocks/>
              </p:cNvSpPr>
              <p:nvPr/>
            </p:nvSpPr>
            <p:spPr bwMode="auto">
              <a:xfrm>
                <a:off x="1540" y="2782"/>
                <a:ext cx="250" cy="199"/>
              </a:xfrm>
              <a:custGeom>
                <a:avLst/>
                <a:gdLst>
                  <a:gd name="T0" fmla="*/ 136 w 403"/>
                  <a:gd name="T1" fmla="*/ 293 h 320"/>
                  <a:gd name="T2" fmla="*/ 136 w 403"/>
                  <a:gd name="T3" fmla="*/ 293 h 320"/>
                  <a:gd name="T4" fmla="*/ 136 w 403"/>
                  <a:gd name="T5" fmla="*/ 320 h 320"/>
                  <a:gd name="T6" fmla="*/ 269 w 403"/>
                  <a:gd name="T7" fmla="*/ 320 h 320"/>
                  <a:gd name="T8" fmla="*/ 269 w 403"/>
                  <a:gd name="T9" fmla="*/ 294 h 320"/>
                  <a:gd name="T10" fmla="*/ 232 w 403"/>
                  <a:gd name="T11" fmla="*/ 294 h 320"/>
                  <a:gd name="T12" fmla="*/ 228 w 403"/>
                  <a:gd name="T13" fmla="*/ 293 h 320"/>
                  <a:gd name="T14" fmla="*/ 216 w 403"/>
                  <a:gd name="T15" fmla="*/ 288 h 320"/>
                  <a:gd name="T16" fmla="*/ 206 w 403"/>
                  <a:gd name="T17" fmla="*/ 267 h 320"/>
                  <a:gd name="T18" fmla="*/ 206 w 403"/>
                  <a:gd name="T19" fmla="*/ 254 h 320"/>
                  <a:gd name="T20" fmla="*/ 206 w 403"/>
                  <a:gd name="T21" fmla="*/ 134 h 320"/>
                  <a:gd name="T22" fmla="*/ 232 w 403"/>
                  <a:gd name="T23" fmla="*/ 107 h 320"/>
                  <a:gd name="T24" fmla="*/ 403 w 403"/>
                  <a:gd name="T25" fmla="*/ 107 h 320"/>
                  <a:gd name="T26" fmla="*/ 403 w 403"/>
                  <a:gd name="T27" fmla="*/ 0 h 320"/>
                  <a:gd name="T28" fmla="*/ 304 w 403"/>
                  <a:gd name="T29" fmla="*/ 0 h 320"/>
                  <a:gd name="T30" fmla="*/ 295 w 403"/>
                  <a:gd name="T31" fmla="*/ 0 h 320"/>
                  <a:gd name="T32" fmla="*/ 291 w 403"/>
                  <a:gd name="T33" fmla="*/ 4 h 320"/>
                  <a:gd name="T34" fmla="*/ 271 w 403"/>
                  <a:gd name="T35" fmla="*/ 24 h 320"/>
                  <a:gd name="T36" fmla="*/ 253 w 403"/>
                  <a:gd name="T37" fmla="*/ 43 h 320"/>
                  <a:gd name="T38" fmla="*/ 247 w 403"/>
                  <a:gd name="T39" fmla="*/ 37 h 320"/>
                  <a:gd name="T40" fmla="*/ 247 w 403"/>
                  <a:gd name="T41" fmla="*/ 61 h 320"/>
                  <a:gd name="T42" fmla="*/ 247 w 403"/>
                  <a:gd name="T43" fmla="*/ 88 h 320"/>
                  <a:gd name="T44" fmla="*/ 220 w 403"/>
                  <a:gd name="T45" fmla="*/ 88 h 320"/>
                  <a:gd name="T46" fmla="*/ 191 w 403"/>
                  <a:gd name="T47" fmla="*/ 88 h 320"/>
                  <a:gd name="T48" fmla="*/ 165 w 403"/>
                  <a:gd name="T49" fmla="*/ 88 h 320"/>
                  <a:gd name="T50" fmla="*/ 165 w 403"/>
                  <a:gd name="T51" fmla="*/ 61 h 320"/>
                  <a:gd name="T52" fmla="*/ 165 w 403"/>
                  <a:gd name="T53" fmla="*/ 37 h 320"/>
                  <a:gd name="T54" fmla="*/ 159 w 403"/>
                  <a:gd name="T55" fmla="*/ 43 h 320"/>
                  <a:gd name="T56" fmla="*/ 140 w 403"/>
                  <a:gd name="T57" fmla="*/ 24 h 320"/>
                  <a:gd name="T58" fmla="*/ 120 w 403"/>
                  <a:gd name="T59" fmla="*/ 4 h 320"/>
                  <a:gd name="T60" fmla="*/ 116 w 403"/>
                  <a:gd name="T61" fmla="*/ 0 h 320"/>
                  <a:gd name="T62" fmla="*/ 107 w 403"/>
                  <a:gd name="T63" fmla="*/ 0 h 320"/>
                  <a:gd name="T64" fmla="*/ 0 w 403"/>
                  <a:gd name="T65" fmla="*/ 0 h 320"/>
                  <a:gd name="T66" fmla="*/ 0 w 403"/>
                  <a:gd name="T67" fmla="*/ 99 h 320"/>
                  <a:gd name="T68" fmla="*/ 1 w 403"/>
                  <a:gd name="T69" fmla="*/ 99 h 320"/>
                  <a:gd name="T70" fmla="*/ 81 w 403"/>
                  <a:gd name="T71" fmla="*/ 99 h 320"/>
                  <a:gd name="T72" fmla="*/ 108 w 403"/>
                  <a:gd name="T73" fmla="*/ 126 h 320"/>
                  <a:gd name="T74" fmla="*/ 108 w 403"/>
                  <a:gd name="T75" fmla="*/ 254 h 320"/>
                  <a:gd name="T76" fmla="*/ 189 w 403"/>
                  <a:gd name="T77" fmla="*/ 254 h 320"/>
                  <a:gd name="T78" fmla="*/ 189 w 403"/>
                  <a:gd name="T79" fmla="*/ 293 h 320"/>
                  <a:gd name="T80" fmla="*/ 136 w 403"/>
                  <a:gd name="T81" fmla="*/ 29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03" h="320">
                    <a:moveTo>
                      <a:pt x="136" y="293"/>
                    </a:moveTo>
                    <a:lnTo>
                      <a:pt x="136" y="293"/>
                    </a:lnTo>
                    <a:lnTo>
                      <a:pt x="136" y="320"/>
                    </a:lnTo>
                    <a:lnTo>
                      <a:pt x="269" y="320"/>
                    </a:lnTo>
                    <a:lnTo>
                      <a:pt x="269" y="294"/>
                    </a:lnTo>
                    <a:lnTo>
                      <a:pt x="232" y="294"/>
                    </a:lnTo>
                    <a:cubicBezTo>
                      <a:pt x="231" y="294"/>
                      <a:pt x="229" y="294"/>
                      <a:pt x="228" y="293"/>
                    </a:cubicBezTo>
                    <a:cubicBezTo>
                      <a:pt x="223" y="293"/>
                      <a:pt x="219" y="291"/>
                      <a:pt x="216" y="288"/>
                    </a:cubicBezTo>
                    <a:cubicBezTo>
                      <a:pt x="210" y="283"/>
                      <a:pt x="206" y="276"/>
                      <a:pt x="206" y="267"/>
                    </a:cubicBezTo>
                    <a:lnTo>
                      <a:pt x="206" y="254"/>
                    </a:lnTo>
                    <a:lnTo>
                      <a:pt x="206" y="134"/>
                    </a:lnTo>
                    <a:cubicBezTo>
                      <a:pt x="206" y="119"/>
                      <a:pt x="218" y="107"/>
                      <a:pt x="232" y="107"/>
                    </a:cubicBezTo>
                    <a:lnTo>
                      <a:pt x="403" y="107"/>
                    </a:lnTo>
                    <a:lnTo>
                      <a:pt x="403" y="0"/>
                    </a:lnTo>
                    <a:lnTo>
                      <a:pt x="304" y="0"/>
                    </a:lnTo>
                    <a:lnTo>
                      <a:pt x="295" y="0"/>
                    </a:lnTo>
                    <a:lnTo>
                      <a:pt x="291" y="4"/>
                    </a:lnTo>
                    <a:lnTo>
                      <a:pt x="271" y="24"/>
                    </a:lnTo>
                    <a:lnTo>
                      <a:pt x="253" y="43"/>
                    </a:lnTo>
                    <a:lnTo>
                      <a:pt x="247" y="37"/>
                    </a:lnTo>
                    <a:lnTo>
                      <a:pt x="247" y="61"/>
                    </a:lnTo>
                    <a:lnTo>
                      <a:pt x="247" y="88"/>
                    </a:lnTo>
                    <a:lnTo>
                      <a:pt x="220" y="88"/>
                    </a:lnTo>
                    <a:lnTo>
                      <a:pt x="191" y="88"/>
                    </a:lnTo>
                    <a:lnTo>
                      <a:pt x="165" y="88"/>
                    </a:lnTo>
                    <a:lnTo>
                      <a:pt x="165" y="61"/>
                    </a:lnTo>
                    <a:lnTo>
                      <a:pt x="165" y="37"/>
                    </a:lnTo>
                    <a:lnTo>
                      <a:pt x="159" y="43"/>
                    </a:lnTo>
                    <a:lnTo>
                      <a:pt x="140" y="24"/>
                    </a:lnTo>
                    <a:lnTo>
                      <a:pt x="120" y="4"/>
                    </a:lnTo>
                    <a:lnTo>
                      <a:pt x="116" y="0"/>
                    </a:lnTo>
                    <a:lnTo>
                      <a:pt x="107" y="0"/>
                    </a:lnTo>
                    <a:lnTo>
                      <a:pt x="0" y="0"/>
                    </a:lnTo>
                    <a:lnTo>
                      <a:pt x="0" y="99"/>
                    </a:lnTo>
                    <a:cubicBezTo>
                      <a:pt x="1" y="99"/>
                      <a:pt x="1" y="99"/>
                      <a:pt x="1" y="99"/>
                    </a:cubicBezTo>
                    <a:lnTo>
                      <a:pt x="81" y="99"/>
                    </a:lnTo>
                    <a:cubicBezTo>
                      <a:pt x="96" y="99"/>
                      <a:pt x="108" y="111"/>
                      <a:pt x="108" y="126"/>
                    </a:cubicBezTo>
                    <a:lnTo>
                      <a:pt x="108" y="254"/>
                    </a:lnTo>
                    <a:lnTo>
                      <a:pt x="189" y="254"/>
                    </a:lnTo>
                    <a:lnTo>
                      <a:pt x="189" y="293"/>
                    </a:lnTo>
                    <a:lnTo>
                      <a:pt x="136" y="293"/>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2" name="Freeform 192">
                <a:extLst>
                  <a:ext uri="{FF2B5EF4-FFF2-40B4-BE49-F238E27FC236}">
                    <a16:creationId xmlns:a16="http://schemas.microsoft.com/office/drawing/2014/main" id="{5FC4087D-7456-4403-82CF-047C9850669F}"/>
                  </a:ext>
                </a:extLst>
              </p:cNvPr>
              <p:cNvSpPr>
                <a:spLocks noEditPoints="1"/>
              </p:cNvSpPr>
              <p:nvPr/>
            </p:nvSpPr>
            <p:spPr bwMode="auto">
              <a:xfrm>
                <a:off x="1540" y="2860"/>
                <a:ext cx="50" cy="92"/>
              </a:xfrm>
              <a:custGeom>
                <a:avLst/>
                <a:gdLst>
                  <a:gd name="T0" fmla="*/ 24 w 80"/>
                  <a:gd name="T1" fmla="*/ 128 h 147"/>
                  <a:gd name="T2" fmla="*/ 24 w 80"/>
                  <a:gd name="T3" fmla="*/ 128 h 147"/>
                  <a:gd name="T4" fmla="*/ 24 w 80"/>
                  <a:gd name="T5" fmla="*/ 107 h 147"/>
                  <a:gd name="T6" fmla="*/ 50 w 80"/>
                  <a:gd name="T7" fmla="*/ 107 h 147"/>
                  <a:gd name="T8" fmla="*/ 50 w 80"/>
                  <a:gd name="T9" fmla="*/ 128 h 147"/>
                  <a:gd name="T10" fmla="*/ 50 w 80"/>
                  <a:gd name="T11" fmla="*/ 133 h 147"/>
                  <a:gd name="T12" fmla="*/ 24 w 80"/>
                  <a:gd name="T13" fmla="*/ 133 h 147"/>
                  <a:gd name="T14" fmla="*/ 24 w 80"/>
                  <a:gd name="T15" fmla="*/ 128 h 147"/>
                  <a:gd name="T16" fmla="*/ 0 w 80"/>
                  <a:gd name="T17" fmla="*/ 128 h 147"/>
                  <a:gd name="T18" fmla="*/ 0 w 80"/>
                  <a:gd name="T19" fmla="*/ 128 h 147"/>
                  <a:gd name="T20" fmla="*/ 0 w 80"/>
                  <a:gd name="T21" fmla="*/ 147 h 147"/>
                  <a:gd name="T22" fmla="*/ 80 w 80"/>
                  <a:gd name="T23" fmla="*/ 146 h 147"/>
                  <a:gd name="T24" fmla="*/ 80 w 80"/>
                  <a:gd name="T25" fmla="*/ 128 h 147"/>
                  <a:gd name="T26" fmla="*/ 80 w 80"/>
                  <a:gd name="T27" fmla="*/ 0 h 147"/>
                  <a:gd name="T28" fmla="*/ 0 w 80"/>
                  <a:gd name="T29" fmla="*/ 0 h 147"/>
                  <a:gd name="T30" fmla="*/ 0 w 80"/>
                  <a:gd name="T31" fmla="*/ 12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147">
                    <a:moveTo>
                      <a:pt x="24" y="128"/>
                    </a:moveTo>
                    <a:lnTo>
                      <a:pt x="24" y="128"/>
                    </a:lnTo>
                    <a:lnTo>
                      <a:pt x="24" y="107"/>
                    </a:lnTo>
                    <a:lnTo>
                      <a:pt x="50" y="107"/>
                    </a:lnTo>
                    <a:lnTo>
                      <a:pt x="50" y="128"/>
                    </a:lnTo>
                    <a:lnTo>
                      <a:pt x="50" y="133"/>
                    </a:lnTo>
                    <a:lnTo>
                      <a:pt x="24" y="133"/>
                    </a:lnTo>
                    <a:lnTo>
                      <a:pt x="24" y="128"/>
                    </a:lnTo>
                    <a:close/>
                    <a:moveTo>
                      <a:pt x="0" y="128"/>
                    </a:moveTo>
                    <a:lnTo>
                      <a:pt x="0" y="128"/>
                    </a:lnTo>
                    <a:lnTo>
                      <a:pt x="0" y="147"/>
                    </a:lnTo>
                    <a:lnTo>
                      <a:pt x="80" y="146"/>
                    </a:lnTo>
                    <a:lnTo>
                      <a:pt x="80" y="128"/>
                    </a:lnTo>
                    <a:lnTo>
                      <a:pt x="80" y="0"/>
                    </a:lnTo>
                    <a:lnTo>
                      <a:pt x="0" y="0"/>
                    </a:lnTo>
                    <a:lnTo>
                      <a:pt x="0" y="128"/>
                    </a:lnTo>
                    <a:close/>
                  </a:path>
                </a:pathLst>
              </a:custGeom>
              <a:solidFill>
                <a:srgbClr val="D59D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3" name="Freeform 193">
                <a:extLst>
                  <a:ext uri="{FF2B5EF4-FFF2-40B4-BE49-F238E27FC236}">
                    <a16:creationId xmlns:a16="http://schemas.microsoft.com/office/drawing/2014/main" id="{E23C1EB4-50DC-46D8-91CF-E1503817AA74}"/>
                  </a:ext>
                </a:extLst>
              </p:cNvPr>
              <p:cNvSpPr>
                <a:spLocks/>
              </p:cNvSpPr>
              <p:nvPr/>
            </p:nvSpPr>
            <p:spPr bwMode="auto">
              <a:xfrm>
                <a:off x="1626" y="2731"/>
                <a:ext cx="83" cy="89"/>
              </a:xfrm>
              <a:custGeom>
                <a:avLst/>
                <a:gdLst>
                  <a:gd name="T0" fmla="*/ 67 w 133"/>
                  <a:gd name="T1" fmla="*/ 0 h 143"/>
                  <a:gd name="T2" fmla="*/ 67 w 133"/>
                  <a:gd name="T3" fmla="*/ 0 h 143"/>
                  <a:gd name="T4" fmla="*/ 6 w 133"/>
                  <a:gd name="T5" fmla="*/ 61 h 143"/>
                  <a:gd name="T6" fmla="*/ 0 w 133"/>
                  <a:gd name="T7" fmla="*/ 67 h 143"/>
                  <a:gd name="T8" fmla="*/ 15 w 133"/>
                  <a:gd name="T9" fmla="*/ 82 h 143"/>
                  <a:gd name="T10" fmla="*/ 20 w 133"/>
                  <a:gd name="T11" fmla="*/ 87 h 143"/>
                  <a:gd name="T12" fmla="*/ 25 w 133"/>
                  <a:gd name="T13" fmla="*/ 82 h 143"/>
                  <a:gd name="T14" fmla="*/ 46 w 133"/>
                  <a:gd name="T15" fmla="*/ 61 h 143"/>
                  <a:gd name="T16" fmla="*/ 52 w 133"/>
                  <a:gd name="T17" fmla="*/ 55 h 143"/>
                  <a:gd name="T18" fmla="*/ 52 w 133"/>
                  <a:gd name="T19" fmla="*/ 61 h 143"/>
                  <a:gd name="T20" fmla="*/ 52 w 133"/>
                  <a:gd name="T21" fmla="*/ 82 h 143"/>
                  <a:gd name="T22" fmla="*/ 52 w 133"/>
                  <a:gd name="T23" fmla="*/ 143 h 143"/>
                  <a:gd name="T24" fmla="*/ 81 w 133"/>
                  <a:gd name="T25" fmla="*/ 143 h 143"/>
                  <a:gd name="T26" fmla="*/ 81 w 133"/>
                  <a:gd name="T27" fmla="*/ 82 h 143"/>
                  <a:gd name="T28" fmla="*/ 81 w 133"/>
                  <a:gd name="T29" fmla="*/ 61 h 143"/>
                  <a:gd name="T30" fmla="*/ 81 w 133"/>
                  <a:gd name="T31" fmla="*/ 55 h 143"/>
                  <a:gd name="T32" fmla="*/ 88 w 133"/>
                  <a:gd name="T33" fmla="*/ 61 h 143"/>
                  <a:gd name="T34" fmla="*/ 109 w 133"/>
                  <a:gd name="T35" fmla="*/ 82 h 143"/>
                  <a:gd name="T36" fmla="*/ 113 w 133"/>
                  <a:gd name="T37" fmla="*/ 87 h 143"/>
                  <a:gd name="T38" fmla="*/ 118 w 133"/>
                  <a:gd name="T39" fmla="*/ 82 h 143"/>
                  <a:gd name="T40" fmla="*/ 133 w 133"/>
                  <a:gd name="T41" fmla="*/ 67 h 143"/>
                  <a:gd name="T42" fmla="*/ 128 w 133"/>
                  <a:gd name="T43" fmla="*/ 61 h 143"/>
                  <a:gd name="T44" fmla="*/ 67 w 133"/>
                  <a:gd name="T45"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3" h="143">
                    <a:moveTo>
                      <a:pt x="67" y="0"/>
                    </a:moveTo>
                    <a:lnTo>
                      <a:pt x="67" y="0"/>
                    </a:lnTo>
                    <a:lnTo>
                      <a:pt x="6" y="61"/>
                    </a:lnTo>
                    <a:lnTo>
                      <a:pt x="0" y="67"/>
                    </a:lnTo>
                    <a:lnTo>
                      <a:pt x="15" y="82"/>
                    </a:lnTo>
                    <a:lnTo>
                      <a:pt x="20" y="87"/>
                    </a:lnTo>
                    <a:lnTo>
                      <a:pt x="25" y="82"/>
                    </a:lnTo>
                    <a:lnTo>
                      <a:pt x="46" y="61"/>
                    </a:lnTo>
                    <a:lnTo>
                      <a:pt x="52" y="55"/>
                    </a:lnTo>
                    <a:lnTo>
                      <a:pt x="52" y="61"/>
                    </a:lnTo>
                    <a:lnTo>
                      <a:pt x="52" y="82"/>
                    </a:lnTo>
                    <a:lnTo>
                      <a:pt x="52" y="143"/>
                    </a:lnTo>
                    <a:lnTo>
                      <a:pt x="81" y="143"/>
                    </a:lnTo>
                    <a:lnTo>
                      <a:pt x="81" y="82"/>
                    </a:lnTo>
                    <a:lnTo>
                      <a:pt x="81" y="61"/>
                    </a:lnTo>
                    <a:lnTo>
                      <a:pt x="81" y="55"/>
                    </a:lnTo>
                    <a:lnTo>
                      <a:pt x="88" y="61"/>
                    </a:lnTo>
                    <a:lnTo>
                      <a:pt x="109" y="82"/>
                    </a:lnTo>
                    <a:lnTo>
                      <a:pt x="113" y="87"/>
                    </a:lnTo>
                    <a:lnTo>
                      <a:pt x="118" y="82"/>
                    </a:lnTo>
                    <a:lnTo>
                      <a:pt x="133" y="67"/>
                    </a:lnTo>
                    <a:lnTo>
                      <a:pt x="128" y="61"/>
                    </a:lnTo>
                    <a:lnTo>
                      <a:pt x="67"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94" name="Freeform 194">
                <a:extLst>
                  <a:ext uri="{FF2B5EF4-FFF2-40B4-BE49-F238E27FC236}">
                    <a16:creationId xmlns:a16="http://schemas.microsoft.com/office/drawing/2014/main" id="{94804E71-C134-474F-B36A-E69007246F7C}"/>
                  </a:ext>
                </a:extLst>
              </p:cNvPr>
              <p:cNvSpPr>
                <a:spLocks noEditPoints="1"/>
              </p:cNvSpPr>
              <p:nvPr/>
            </p:nvSpPr>
            <p:spPr bwMode="auto">
              <a:xfrm>
                <a:off x="1684" y="2865"/>
                <a:ext cx="116" cy="83"/>
              </a:xfrm>
              <a:custGeom>
                <a:avLst/>
                <a:gdLst>
                  <a:gd name="T0" fmla="*/ 111 w 187"/>
                  <a:gd name="T1" fmla="*/ 120 h 133"/>
                  <a:gd name="T2" fmla="*/ 111 w 187"/>
                  <a:gd name="T3" fmla="*/ 120 h 133"/>
                  <a:gd name="T4" fmla="*/ 111 w 187"/>
                  <a:gd name="T5" fmla="*/ 120 h 133"/>
                  <a:gd name="T6" fmla="*/ 71 w 187"/>
                  <a:gd name="T7" fmla="*/ 120 h 133"/>
                  <a:gd name="T8" fmla="*/ 71 w 187"/>
                  <a:gd name="T9" fmla="*/ 120 h 133"/>
                  <a:gd name="T10" fmla="*/ 71 w 187"/>
                  <a:gd name="T11" fmla="*/ 93 h 133"/>
                  <a:gd name="T12" fmla="*/ 111 w 187"/>
                  <a:gd name="T13" fmla="*/ 93 h 133"/>
                  <a:gd name="T14" fmla="*/ 111 w 187"/>
                  <a:gd name="T15" fmla="*/ 120 h 133"/>
                  <a:gd name="T16" fmla="*/ 187 w 187"/>
                  <a:gd name="T17" fmla="*/ 0 h 133"/>
                  <a:gd name="T18" fmla="*/ 187 w 187"/>
                  <a:gd name="T19" fmla="*/ 0 h 133"/>
                  <a:gd name="T20" fmla="*/ 171 w 187"/>
                  <a:gd name="T21" fmla="*/ 0 h 133"/>
                  <a:gd name="T22" fmla="*/ 0 w 187"/>
                  <a:gd name="T23" fmla="*/ 0 h 133"/>
                  <a:gd name="T24" fmla="*/ 0 w 187"/>
                  <a:gd name="T25" fmla="*/ 120 h 133"/>
                  <a:gd name="T26" fmla="*/ 0 w 187"/>
                  <a:gd name="T27" fmla="*/ 133 h 133"/>
                  <a:gd name="T28" fmla="*/ 187 w 187"/>
                  <a:gd name="T29" fmla="*/ 133 h 133"/>
                  <a:gd name="T30" fmla="*/ 187 w 187"/>
                  <a:gd name="T31"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7" h="133">
                    <a:moveTo>
                      <a:pt x="111" y="120"/>
                    </a:moveTo>
                    <a:lnTo>
                      <a:pt x="111" y="120"/>
                    </a:lnTo>
                    <a:lnTo>
                      <a:pt x="111" y="120"/>
                    </a:lnTo>
                    <a:lnTo>
                      <a:pt x="71" y="120"/>
                    </a:lnTo>
                    <a:lnTo>
                      <a:pt x="71" y="120"/>
                    </a:lnTo>
                    <a:lnTo>
                      <a:pt x="71" y="93"/>
                    </a:lnTo>
                    <a:lnTo>
                      <a:pt x="111" y="93"/>
                    </a:lnTo>
                    <a:lnTo>
                      <a:pt x="111" y="120"/>
                    </a:lnTo>
                    <a:close/>
                    <a:moveTo>
                      <a:pt x="187" y="0"/>
                    </a:moveTo>
                    <a:lnTo>
                      <a:pt x="187" y="0"/>
                    </a:lnTo>
                    <a:lnTo>
                      <a:pt x="171" y="0"/>
                    </a:lnTo>
                    <a:lnTo>
                      <a:pt x="0" y="0"/>
                    </a:lnTo>
                    <a:lnTo>
                      <a:pt x="0" y="120"/>
                    </a:lnTo>
                    <a:lnTo>
                      <a:pt x="0" y="133"/>
                    </a:lnTo>
                    <a:lnTo>
                      <a:pt x="187" y="133"/>
                    </a:lnTo>
                    <a:lnTo>
                      <a:pt x="187" y="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205" name="Group 204">
            <a:extLst>
              <a:ext uri="{FF2B5EF4-FFF2-40B4-BE49-F238E27FC236}">
                <a16:creationId xmlns:a16="http://schemas.microsoft.com/office/drawing/2014/main" id="{6BE77519-70DD-4836-B62E-D287FD5E78C3}"/>
              </a:ext>
              <a:ext uri="{C183D7F6-B498-43B3-948B-1728B52AA6E4}">
                <adec:decorative xmlns:adec="http://schemas.microsoft.com/office/drawing/2017/decorative" val="1"/>
              </a:ext>
            </a:extLst>
          </p:cNvPr>
          <p:cNvGrpSpPr/>
          <p:nvPr/>
        </p:nvGrpSpPr>
        <p:grpSpPr>
          <a:xfrm>
            <a:off x="6328435" y="6226359"/>
            <a:ext cx="342174" cy="364297"/>
            <a:chOff x="11041731" y="611461"/>
            <a:chExt cx="441960" cy="470535"/>
          </a:xfrm>
        </p:grpSpPr>
        <p:sp>
          <p:nvSpPr>
            <p:cNvPr id="206" name="Freeform 67">
              <a:extLst>
                <a:ext uri="{FF2B5EF4-FFF2-40B4-BE49-F238E27FC236}">
                  <a16:creationId xmlns:a16="http://schemas.microsoft.com/office/drawing/2014/main" id="{839F4B4F-5899-4A99-9699-83F5531CC4FF}"/>
                </a:ext>
              </a:extLst>
            </p:cNvPr>
            <p:cNvSpPr>
              <a:spLocks/>
            </p:cNvSpPr>
            <p:nvPr/>
          </p:nvSpPr>
          <p:spPr bwMode="auto">
            <a:xfrm>
              <a:off x="11041731" y="611461"/>
              <a:ext cx="441960" cy="470535"/>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rgbClr val="E6E6E6"/>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nvGrpSpPr>
            <p:cNvPr id="207" name="Group 206">
              <a:extLst>
                <a:ext uri="{FF2B5EF4-FFF2-40B4-BE49-F238E27FC236}">
                  <a16:creationId xmlns:a16="http://schemas.microsoft.com/office/drawing/2014/main" id="{AE93CE92-2ABE-4C5B-98EA-8D1DD2E42587}"/>
                </a:ext>
              </a:extLst>
            </p:cNvPr>
            <p:cNvGrpSpPr/>
            <p:nvPr/>
          </p:nvGrpSpPr>
          <p:grpSpPr>
            <a:xfrm>
              <a:off x="11095854" y="679871"/>
              <a:ext cx="333714" cy="333714"/>
              <a:chOff x="11806839" y="1342316"/>
              <a:chExt cx="644094" cy="644094"/>
            </a:xfrm>
          </p:grpSpPr>
          <p:sp>
            <p:nvSpPr>
              <p:cNvPr id="208" name="Freeform 1086">
                <a:extLst>
                  <a:ext uri="{FF2B5EF4-FFF2-40B4-BE49-F238E27FC236}">
                    <a16:creationId xmlns:a16="http://schemas.microsoft.com/office/drawing/2014/main" id="{786D6DD2-21EB-4CB9-8B6B-C0CB01C312F0}"/>
                  </a:ext>
                </a:extLst>
              </p:cNvPr>
              <p:cNvSpPr>
                <a:spLocks/>
              </p:cNvSpPr>
              <p:nvPr/>
            </p:nvSpPr>
            <p:spPr bwMode="auto">
              <a:xfrm>
                <a:off x="11806839" y="1550698"/>
                <a:ext cx="221015" cy="227327"/>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9" name="Freeform 1083">
                <a:extLst>
                  <a:ext uri="{FF2B5EF4-FFF2-40B4-BE49-F238E27FC236}">
                    <a16:creationId xmlns:a16="http://schemas.microsoft.com/office/drawing/2014/main" id="{EB90B7FC-E736-4BC7-8C8D-371BA13503AF}"/>
                  </a:ext>
                </a:extLst>
              </p:cNvPr>
              <p:cNvSpPr>
                <a:spLocks/>
              </p:cNvSpPr>
              <p:nvPr/>
            </p:nvSpPr>
            <p:spPr bwMode="auto">
              <a:xfrm>
                <a:off x="12229918" y="1550697"/>
                <a:ext cx="221015" cy="227327"/>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0" name="Freeform 1084">
                <a:extLst>
                  <a:ext uri="{FF2B5EF4-FFF2-40B4-BE49-F238E27FC236}">
                    <a16:creationId xmlns:a16="http://schemas.microsoft.com/office/drawing/2014/main" id="{2C82E5B5-66C4-4A75-AC06-705E998DFB89}"/>
                  </a:ext>
                </a:extLst>
              </p:cNvPr>
              <p:cNvSpPr>
                <a:spLocks/>
              </p:cNvSpPr>
              <p:nvPr/>
            </p:nvSpPr>
            <p:spPr bwMode="auto">
              <a:xfrm>
                <a:off x="12015220" y="1342316"/>
                <a:ext cx="227327" cy="221015"/>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1" name="Freeform 1085">
                <a:extLst>
                  <a:ext uri="{FF2B5EF4-FFF2-40B4-BE49-F238E27FC236}">
                    <a16:creationId xmlns:a16="http://schemas.microsoft.com/office/drawing/2014/main" id="{14F9F744-4BD3-4275-988F-3AB66B2AF75E}"/>
                  </a:ext>
                </a:extLst>
              </p:cNvPr>
              <p:cNvSpPr>
                <a:spLocks/>
              </p:cNvSpPr>
              <p:nvPr/>
            </p:nvSpPr>
            <p:spPr bwMode="auto">
              <a:xfrm>
                <a:off x="12015220" y="1765395"/>
                <a:ext cx="227327" cy="221015"/>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81" name="Rectangle 80">
            <a:extLst>
              <a:ext uri="{FF2B5EF4-FFF2-40B4-BE49-F238E27FC236}">
                <a16:creationId xmlns:a16="http://schemas.microsoft.com/office/drawing/2014/main" id="{DB745221-602C-42DF-B119-4F99D1B4F105}"/>
              </a:ext>
              <a:ext uri="{C183D7F6-B498-43B3-948B-1728B52AA6E4}">
                <adec:decorative xmlns:adec="http://schemas.microsoft.com/office/drawing/2017/decorative" val="1"/>
              </a:ext>
            </a:extLst>
          </p:cNvPr>
          <p:cNvSpPr/>
          <p:nvPr/>
        </p:nvSpPr>
        <p:spPr bwMode="auto">
          <a:xfrm>
            <a:off x="58826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D2D2D2"/>
                </a:solidFill>
                <a:effectLst/>
                <a:uLnTx/>
                <a:uFillTx/>
                <a:latin typeface="Segoe UI Semibold"/>
                <a:ea typeface="+mn-ea"/>
                <a:cs typeface="Segoe UI" pitchFamily="34" charset="0"/>
              </a:rPr>
              <a:t>Build business apps faster, easier</a:t>
            </a:r>
          </a:p>
        </p:txBody>
      </p:sp>
      <p:sp>
        <p:nvSpPr>
          <p:cNvPr id="82" name="Rectangle 81">
            <a:extLst>
              <a:ext uri="{FF2B5EF4-FFF2-40B4-BE49-F238E27FC236}">
                <a16:creationId xmlns:a16="http://schemas.microsoft.com/office/drawing/2014/main" id="{1AB2943C-A73F-4D31-8A69-0794120573B2}"/>
              </a:ext>
              <a:ext uri="{C183D7F6-B498-43B3-948B-1728B52AA6E4}">
                <adec:decorative xmlns:adec="http://schemas.microsoft.com/office/drawing/2017/decorative" val="1"/>
              </a:ext>
            </a:extLst>
          </p:cNvPr>
          <p:cNvSpPr/>
          <p:nvPr/>
        </p:nvSpPr>
        <p:spPr bwMode="auto">
          <a:xfrm>
            <a:off x="346862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D2D2D2"/>
                </a:solidFill>
                <a:effectLst/>
                <a:uLnTx/>
                <a:uFillTx/>
                <a:latin typeface="Segoe UI Semibold"/>
                <a:ea typeface="+mn-ea"/>
                <a:cs typeface="Segoe UI" pitchFamily="34" charset="0"/>
              </a:rPr>
              <a:t>Take your apps to the next level</a:t>
            </a:r>
          </a:p>
        </p:txBody>
      </p:sp>
      <p:grpSp>
        <p:nvGrpSpPr>
          <p:cNvPr id="83" name="Group 82">
            <a:extLst>
              <a:ext uri="{FF2B5EF4-FFF2-40B4-BE49-F238E27FC236}">
                <a16:creationId xmlns:a16="http://schemas.microsoft.com/office/drawing/2014/main" id="{A385412D-1F01-4BF9-91B2-7DBBF94166E6}"/>
              </a:ext>
              <a:ext uri="{C183D7F6-B498-43B3-948B-1728B52AA6E4}">
                <adec:decorative xmlns:adec="http://schemas.microsoft.com/office/drawing/2017/decorative" val="1"/>
              </a:ext>
            </a:extLst>
          </p:cNvPr>
          <p:cNvGrpSpPr/>
          <p:nvPr/>
        </p:nvGrpSpPr>
        <p:grpSpPr>
          <a:xfrm>
            <a:off x="3468623" y="6259948"/>
            <a:ext cx="297116" cy="297118"/>
            <a:chOff x="852215" y="4202879"/>
            <a:chExt cx="505172" cy="505175"/>
          </a:xfrm>
          <a:solidFill>
            <a:srgbClr val="E6E6E6"/>
          </a:solidFill>
        </p:grpSpPr>
        <p:sp>
          <p:nvSpPr>
            <p:cNvPr id="84" name="Freeform 1074">
              <a:extLst>
                <a:ext uri="{FF2B5EF4-FFF2-40B4-BE49-F238E27FC236}">
                  <a16:creationId xmlns:a16="http://schemas.microsoft.com/office/drawing/2014/main" id="{2EA6917A-EC24-410C-A477-31E388F731A6}"/>
                </a:ext>
              </a:extLst>
            </p:cNvPr>
            <p:cNvSpPr>
              <a:spLocks/>
            </p:cNvSpPr>
            <p:nvPr/>
          </p:nvSpPr>
          <p:spPr bwMode="auto">
            <a:xfrm>
              <a:off x="989032" y="4444940"/>
              <a:ext cx="31573" cy="263110"/>
            </a:xfrm>
            <a:custGeom>
              <a:avLst/>
              <a:gdLst>
                <a:gd name="T0" fmla="*/ 0 w 6"/>
                <a:gd name="T1" fmla="*/ 7 h 50"/>
                <a:gd name="T2" fmla="*/ 0 w 6"/>
                <a:gd name="T3" fmla="*/ 50 h 50"/>
                <a:gd name="T4" fmla="*/ 6 w 6"/>
                <a:gd name="T5" fmla="*/ 50 h 50"/>
                <a:gd name="T6" fmla="*/ 6 w 6"/>
                <a:gd name="T7" fmla="*/ 0 h 50"/>
                <a:gd name="T8" fmla="*/ 0 w 6"/>
                <a:gd name="T9" fmla="*/ 7 h 50"/>
              </a:gdLst>
              <a:ahLst/>
              <a:cxnLst>
                <a:cxn ang="0">
                  <a:pos x="T0" y="T1"/>
                </a:cxn>
                <a:cxn ang="0">
                  <a:pos x="T2" y="T3"/>
                </a:cxn>
                <a:cxn ang="0">
                  <a:pos x="T4" y="T5"/>
                </a:cxn>
                <a:cxn ang="0">
                  <a:pos x="T6" y="T7"/>
                </a:cxn>
                <a:cxn ang="0">
                  <a:pos x="T8" y="T9"/>
                </a:cxn>
              </a:cxnLst>
              <a:rect l="0" t="0" r="r" b="b"/>
              <a:pathLst>
                <a:path w="6" h="50">
                  <a:moveTo>
                    <a:pt x="0" y="7"/>
                  </a:moveTo>
                  <a:lnTo>
                    <a:pt x="0" y="50"/>
                  </a:lnTo>
                  <a:lnTo>
                    <a:pt x="6" y="50"/>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5" name="Freeform 1075">
              <a:extLst>
                <a:ext uri="{FF2B5EF4-FFF2-40B4-BE49-F238E27FC236}">
                  <a16:creationId xmlns:a16="http://schemas.microsoft.com/office/drawing/2014/main" id="{7E0E8710-F1D4-4A22-A7DD-1CFF1EE1CAE5}"/>
                </a:ext>
              </a:extLst>
            </p:cNvPr>
            <p:cNvSpPr>
              <a:spLocks/>
            </p:cNvSpPr>
            <p:nvPr/>
          </p:nvSpPr>
          <p:spPr bwMode="auto">
            <a:xfrm>
              <a:off x="852215" y="4581758"/>
              <a:ext cx="36837" cy="126293"/>
            </a:xfrm>
            <a:custGeom>
              <a:avLst/>
              <a:gdLst>
                <a:gd name="T0" fmla="*/ 0 w 7"/>
                <a:gd name="T1" fmla="*/ 6 h 24"/>
                <a:gd name="T2" fmla="*/ 0 w 7"/>
                <a:gd name="T3" fmla="*/ 24 h 24"/>
                <a:gd name="T4" fmla="*/ 7 w 7"/>
                <a:gd name="T5" fmla="*/ 24 h 24"/>
                <a:gd name="T6" fmla="*/ 7 w 7"/>
                <a:gd name="T7" fmla="*/ 0 h 24"/>
                <a:gd name="T8" fmla="*/ 0 w 7"/>
                <a:gd name="T9" fmla="*/ 6 h 24"/>
              </a:gdLst>
              <a:ahLst/>
              <a:cxnLst>
                <a:cxn ang="0">
                  <a:pos x="T0" y="T1"/>
                </a:cxn>
                <a:cxn ang="0">
                  <a:pos x="T2" y="T3"/>
                </a:cxn>
                <a:cxn ang="0">
                  <a:pos x="T4" y="T5"/>
                </a:cxn>
                <a:cxn ang="0">
                  <a:pos x="T6" y="T7"/>
                </a:cxn>
                <a:cxn ang="0">
                  <a:pos x="T8" y="T9"/>
                </a:cxn>
              </a:cxnLst>
              <a:rect l="0" t="0" r="r" b="b"/>
              <a:pathLst>
                <a:path w="7" h="24">
                  <a:moveTo>
                    <a:pt x="0" y="6"/>
                  </a:moveTo>
                  <a:lnTo>
                    <a:pt x="0" y="24"/>
                  </a:lnTo>
                  <a:lnTo>
                    <a:pt x="7" y="24"/>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6" name="Freeform 1076">
              <a:extLst>
                <a:ext uri="{FF2B5EF4-FFF2-40B4-BE49-F238E27FC236}">
                  <a16:creationId xmlns:a16="http://schemas.microsoft.com/office/drawing/2014/main" id="{002B3DC9-D1E4-43BD-8B94-81F073A0F8E4}"/>
                </a:ext>
              </a:extLst>
            </p:cNvPr>
            <p:cNvSpPr>
              <a:spLocks/>
            </p:cNvSpPr>
            <p:nvPr/>
          </p:nvSpPr>
          <p:spPr bwMode="auto">
            <a:xfrm>
              <a:off x="1052179" y="4381794"/>
              <a:ext cx="36837" cy="326257"/>
            </a:xfrm>
            <a:custGeom>
              <a:avLst/>
              <a:gdLst>
                <a:gd name="T0" fmla="*/ 0 w 7"/>
                <a:gd name="T1" fmla="*/ 6 h 62"/>
                <a:gd name="T2" fmla="*/ 0 w 7"/>
                <a:gd name="T3" fmla="*/ 62 h 62"/>
                <a:gd name="T4" fmla="*/ 7 w 7"/>
                <a:gd name="T5" fmla="*/ 62 h 62"/>
                <a:gd name="T6" fmla="*/ 7 w 7"/>
                <a:gd name="T7" fmla="*/ 0 h 62"/>
                <a:gd name="T8" fmla="*/ 0 w 7"/>
                <a:gd name="T9" fmla="*/ 6 h 62"/>
              </a:gdLst>
              <a:ahLst/>
              <a:cxnLst>
                <a:cxn ang="0">
                  <a:pos x="T0" y="T1"/>
                </a:cxn>
                <a:cxn ang="0">
                  <a:pos x="T2" y="T3"/>
                </a:cxn>
                <a:cxn ang="0">
                  <a:pos x="T4" y="T5"/>
                </a:cxn>
                <a:cxn ang="0">
                  <a:pos x="T6" y="T7"/>
                </a:cxn>
                <a:cxn ang="0">
                  <a:pos x="T8" y="T9"/>
                </a:cxn>
              </a:cxnLst>
              <a:rect l="0" t="0" r="r" b="b"/>
              <a:pathLst>
                <a:path w="7" h="62">
                  <a:moveTo>
                    <a:pt x="0" y="6"/>
                  </a:moveTo>
                  <a:lnTo>
                    <a:pt x="0" y="62"/>
                  </a:lnTo>
                  <a:lnTo>
                    <a:pt x="7" y="62"/>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7" name="Freeform 1077">
              <a:extLst>
                <a:ext uri="{FF2B5EF4-FFF2-40B4-BE49-F238E27FC236}">
                  <a16:creationId xmlns:a16="http://schemas.microsoft.com/office/drawing/2014/main" id="{F95E58FB-69C2-4151-B17F-48C489C94A60}"/>
                </a:ext>
              </a:extLst>
            </p:cNvPr>
            <p:cNvSpPr>
              <a:spLocks/>
            </p:cNvSpPr>
            <p:nvPr/>
          </p:nvSpPr>
          <p:spPr bwMode="auto">
            <a:xfrm>
              <a:off x="920622" y="4513351"/>
              <a:ext cx="31573" cy="194703"/>
            </a:xfrm>
            <a:custGeom>
              <a:avLst/>
              <a:gdLst>
                <a:gd name="T0" fmla="*/ 0 w 6"/>
                <a:gd name="T1" fmla="*/ 7 h 37"/>
                <a:gd name="T2" fmla="*/ 0 w 6"/>
                <a:gd name="T3" fmla="*/ 37 h 37"/>
                <a:gd name="T4" fmla="*/ 6 w 6"/>
                <a:gd name="T5" fmla="*/ 37 h 37"/>
                <a:gd name="T6" fmla="*/ 6 w 6"/>
                <a:gd name="T7" fmla="*/ 0 h 37"/>
                <a:gd name="T8" fmla="*/ 0 w 6"/>
                <a:gd name="T9" fmla="*/ 7 h 37"/>
              </a:gdLst>
              <a:ahLst/>
              <a:cxnLst>
                <a:cxn ang="0">
                  <a:pos x="T0" y="T1"/>
                </a:cxn>
                <a:cxn ang="0">
                  <a:pos x="T2" y="T3"/>
                </a:cxn>
                <a:cxn ang="0">
                  <a:pos x="T4" y="T5"/>
                </a:cxn>
                <a:cxn ang="0">
                  <a:pos x="T6" y="T7"/>
                </a:cxn>
                <a:cxn ang="0">
                  <a:pos x="T8" y="T9"/>
                </a:cxn>
              </a:cxnLst>
              <a:rect l="0" t="0" r="r" b="b"/>
              <a:pathLst>
                <a:path w="6" h="37">
                  <a:moveTo>
                    <a:pt x="0" y="7"/>
                  </a:moveTo>
                  <a:lnTo>
                    <a:pt x="0" y="37"/>
                  </a:lnTo>
                  <a:lnTo>
                    <a:pt x="6" y="37"/>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8" name="Freeform 1078">
              <a:extLst>
                <a:ext uri="{FF2B5EF4-FFF2-40B4-BE49-F238E27FC236}">
                  <a16:creationId xmlns:a16="http://schemas.microsoft.com/office/drawing/2014/main" id="{921F7B13-0988-487B-B423-CC7F9BB20E8B}"/>
                </a:ext>
              </a:extLst>
            </p:cNvPr>
            <p:cNvSpPr>
              <a:spLocks/>
            </p:cNvSpPr>
            <p:nvPr/>
          </p:nvSpPr>
          <p:spPr bwMode="auto">
            <a:xfrm>
              <a:off x="1257403" y="4344960"/>
              <a:ext cx="31573" cy="363094"/>
            </a:xfrm>
            <a:custGeom>
              <a:avLst/>
              <a:gdLst>
                <a:gd name="T0" fmla="*/ 0 w 6"/>
                <a:gd name="T1" fmla="*/ 7 h 69"/>
                <a:gd name="T2" fmla="*/ 0 w 6"/>
                <a:gd name="T3" fmla="*/ 69 h 69"/>
                <a:gd name="T4" fmla="*/ 6 w 6"/>
                <a:gd name="T5" fmla="*/ 69 h 69"/>
                <a:gd name="T6" fmla="*/ 6 w 6"/>
                <a:gd name="T7" fmla="*/ 0 h 69"/>
                <a:gd name="T8" fmla="*/ 0 w 6"/>
                <a:gd name="T9" fmla="*/ 7 h 69"/>
              </a:gdLst>
              <a:ahLst/>
              <a:cxnLst>
                <a:cxn ang="0">
                  <a:pos x="T0" y="T1"/>
                </a:cxn>
                <a:cxn ang="0">
                  <a:pos x="T2" y="T3"/>
                </a:cxn>
                <a:cxn ang="0">
                  <a:pos x="T4" y="T5"/>
                </a:cxn>
                <a:cxn ang="0">
                  <a:pos x="T6" y="T7"/>
                </a:cxn>
                <a:cxn ang="0">
                  <a:pos x="T8" y="T9"/>
                </a:cxn>
              </a:cxnLst>
              <a:rect l="0" t="0" r="r" b="b"/>
              <a:pathLst>
                <a:path w="6" h="69">
                  <a:moveTo>
                    <a:pt x="0" y="7"/>
                  </a:moveTo>
                  <a:lnTo>
                    <a:pt x="0" y="69"/>
                  </a:lnTo>
                  <a:lnTo>
                    <a:pt x="6" y="69"/>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9" name="Freeform 1079">
              <a:extLst>
                <a:ext uri="{FF2B5EF4-FFF2-40B4-BE49-F238E27FC236}">
                  <a16:creationId xmlns:a16="http://schemas.microsoft.com/office/drawing/2014/main" id="{E3CD1F29-C844-4557-8DB1-3B0324B789F7}"/>
                </a:ext>
              </a:extLst>
            </p:cNvPr>
            <p:cNvSpPr>
              <a:spLocks/>
            </p:cNvSpPr>
            <p:nvPr/>
          </p:nvSpPr>
          <p:spPr bwMode="auto">
            <a:xfrm>
              <a:off x="1188996" y="4413367"/>
              <a:ext cx="31573" cy="294684"/>
            </a:xfrm>
            <a:custGeom>
              <a:avLst/>
              <a:gdLst>
                <a:gd name="T0" fmla="*/ 0 w 6"/>
                <a:gd name="T1" fmla="*/ 6 h 56"/>
                <a:gd name="T2" fmla="*/ 0 w 6"/>
                <a:gd name="T3" fmla="*/ 56 h 56"/>
                <a:gd name="T4" fmla="*/ 6 w 6"/>
                <a:gd name="T5" fmla="*/ 56 h 56"/>
                <a:gd name="T6" fmla="*/ 6 w 6"/>
                <a:gd name="T7" fmla="*/ 0 h 56"/>
                <a:gd name="T8" fmla="*/ 0 w 6"/>
                <a:gd name="T9" fmla="*/ 6 h 56"/>
              </a:gdLst>
              <a:ahLst/>
              <a:cxnLst>
                <a:cxn ang="0">
                  <a:pos x="T0" y="T1"/>
                </a:cxn>
                <a:cxn ang="0">
                  <a:pos x="T2" y="T3"/>
                </a:cxn>
                <a:cxn ang="0">
                  <a:pos x="T4" y="T5"/>
                </a:cxn>
                <a:cxn ang="0">
                  <a:pos x="T6" y="T7"/>
                </a:cxn>
                <a:cxn ang="0">
                  <a:pos x="T8" y="T9"/>
                </a:cxn>
              </a:cxnLst>
              <a:rect l="0" t="0" r="r" b="b"/>
              <a:pathLst>
                <a:path w="6" h="56">
                  <a:moveTo>
                    <a:pt x="0" y="6"/>
                  </a:moveTo>
                  <a:lnTo>
                    <a:pt x="0" y="56"/>
                  </a:lnTo>
                  <a:lnTo>
                    <a:pt x="6" y="56"/>
                  </a:lnTo>
                  <a:lnTo>
                    <a:pt x="6"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92" name="Freeform 1080">
              <a:extLst>
                <a:ext uri="{FF2B5EF4-FFF2-40B4-BE49-F238E27FC236}">
                  <a16:creationId xmlns:a16="http://schemas.microsoft.com/office/drawing/2014/main" id="{389272BA-2B84-459C-B3B3-566F3A96B5ED}"/>
                </a:ext>
              </a:extLst>
            </p:cNvPr>
            <p:cNvSpPr>
              <a:spLocks/>
            </p:cNvSpPr>
            <p:nvPr/>
          </p:nvSpPr>
          <p:spPr bwMode="auto">
            <a:xfrm>
              <a:off x="1120586" y="4381794"/>
              <a:ext cx="31573" cy="326257"/>
            </a:xfrm>
            <a:custGeom>
              <a:avLst/>
              <a:gdLst>
                <a:gd name="T0" fmla="*/ 0 w 6"/>
                <a:gd name="T1" fmla="*/ 0 h 62"/>
                <a:gd name="T2" fmla="*/ 0 w 6"/>
                <a:gd name="T3" fmla="*/ 62 h 62"/>
                <a:gd name="T4" fmla="*/ 6 w 6"/>
                <a:gd name="T5" fmla="*/ 62 h 62"/>
                <a:gd name="T6" fmla="*/ 6 w 6"/>
                <a:gd name="T7" fmla="*/ 6 h 62"/>
                <a:gd name="T8" fmla="*/ 0 w 6"/>
                <a:gd name="T9" fmla="*/ 0 h 62"/>
              </a:gdLst>
              <a:ahLst/>
              <a:cxnLst>
                <a:cxn ang="0">
                  <a:pos x="T0" y="T1"/>
                </a:cxn>
                <a:cxn ang="0">
                  <a:pos x="T2" y="T3"/>
                </a:cxn>
                <a:cxn ang="0">
                  <a:pos x="T4" y="T5"/>
                </a:cxn>
                <a:cxn ang="0">
                  <a:pos x="T6" y="T7"/>
                </a:cxn>
                <a:cxn ang="0">
                  <a:pos x="T8" y="T9"/>
                </a:cxn>
              </a:cxnLst>
              <a:rect l="0" t="0" r="r" b="b"/>
              <a:pathLst>
                <a:path w="6" h="62">
                  <a:moveTo>
                    <a:pt x="0" y="0"/>
                  </a:moveTo>
                  <a:lnTo>
                    <a:pt x="0" y="62"/>
                  </a:lnTo>
                  <a:lnTo>
                    <a:pt x="6" y="62"/>
                  </a:lnTo>
                  <a:lnTo>
                    <a:pt x="6"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93" name="Freeform 1081">
              <a:extLst>
                <a:ext uri="{FF2B5EF4-FFF2-40B4-BE49-F238E27FC236}">
                  <a16:creationId xmlns:a16="http://schemas.microsoft.com/office/drawing/2014/main" id="{6A259310-2F73-4CC5-8116-5384C9955224}"/>
                </a:ext>
              </a:extLst>
            </p:cNvPr>
            <p:cNvSpPr>
              <a:spLocks/>
            </p:cNvSpPr>
            <p:nvPr/>
          </p:nvSpPr>
          <p:spPr bwMode="auto">
            <a:xfrm>
              <a:off x="1320549" y="4339696"/>
              <a:ext cx="36837" cy="368354"/>
            </a:xfrm>
            <a:custGeom>
              <a:avLst/>
              <a:gdLst>
                <a:gd name="T0" fmla="*/ 0 w 7"/>
                <a:gd name="T1" fmla="*/ 0 h 70"/>
                <a:gd name="T2" fmla="*/ 0 w 7"/>
                <a:gd name="T3" fmla="*/ 70 h 70"/>
                <a:gd name="T4" fmla="*/ 7 w 7"/>
                <a:gd name="T5" fmla="*/ 70 h 70"/>
                <a:gd name="T6" fmla="*/ 7 w 7"/>
                <a:gd name="T7" fmla="*/ 6 h 70"/>
                <a:gd name="T8" fmla="*/ 0 w 7"/>
                <a:gd name="T9" fmla="*/ 0 h 70"/>
              </a:gdLst>
              <a:ahLst/>
              <a:cxnLst>
                <a:cxn ang="0">
                  <a:pos x="T0" y="T1"/>
                </a:cxn>
                <a:cxn ang="0">
                  <a:pos x="T2" y="T3"/>
                </a:cxn>
                <a:cxn ang="0">
                  <a:pos x="T4" y="T5"/>
                </a:cxn>
                <a:cxn ang="0">
                  <a:pos x="T6" y="T7"/>
                </a:cxn>
                <a:cxn ang="0">
                  <a:pos x="T8" y="T9"/>
                </a:cxn>
              </a:cxnLst>
              <a:rect l="0" t="0" r="r" b="b"/>
              <a:pathLst>
                <a:path w="7" h="70">
                  <a:moveTo>
                    <a:pt x="0" y="0"/>
                  </a:moveTo>
                  <a:lnTo>
                    <a:pt x="0" y="70"/>
                  </a:lnTo>
                  <a:lnTo>
                    <a:pt x="7" y="70"/>
                  </a:lnTo>
                  <a:lnTo>
                    <a:pt x="7"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94" name="Freeform 1082">
              <a:extLst>
                <a:ext uri="{FF2B5EF4-FFF2-40B4-BE49-F238E27FC236}">
                  <a16:creationId xmlns:a16="http://schemas.microsoft.com/office/drawing/2014/main" id="{A2D0BB1F-6FEC-4BB2-9F1E-615186308FD4}"/>
                </a:ext>
              </a:extLst>
            </p:cNvPr>
            <p:cNvSpPr>
              <a:spLocks/>
            </p:cNvSpPr>
            <p:nvPr/>
          </p:nvSpPr>
          <p:spPr bwMode="auto">
            <a:xfrm>
              <a:off x="852215" y="4202879"/>
              <a:ext cx="505172" cy="357830"/>
            </a:xfrm>
            <a:custGeom>
              <a:avLst/>
              <a:gdLst>
                <a:gd name="T0" fmla="*/ 96 w 96"/>
                <a:gd name="T1" fmla="*/ 0 h 68"/>
                <a:gd name="T2" fmla="*/ 73 w 96"/>
                <a:gd name="T3" fmla="*/ 0 h 68"/>
                <a:gd name="T4" fmla="*/ 82 w 96"/>
                <a:gd name="T5" fmla="*/ 9 h 68"/>
                <a:gd name="T6" fmla="*/ 64 w 96"/>
                <a:gd name="T7" fmla="*/ 27 h 68"/>
                <a:gd name="T8" fmla="*/ 48 w 96"/>
                <a:gd name="T9" fmla="*/ 11 h 68"/>
                <a:gd name="T10" fmla="*/ 0 w 96"/>
                <a:gd name="T11" fmla="*/ 59 h 68"/>
                <a:gd name="T12" fmla="*/ 0 w 96"/>
                <a:gd name="T13" fmla="*/ 68 h 68"/>
                <a:gd name="T14" fmla="*/ 48 w 96"/>
                <a:gd name="T15" fmla="*/ 20 h 68"/>
                <a:gd name="T16" fmla="*/ 64 w 96"/>
                <a:gd name="T17" fmla="*/ 37 h 68"/>
                <a:gd name="T18" fmla="*/ 87 w 96"/>
                <a:gd name="T19" fmla="*/ 14 h 68"/>
                <a:gd name="T20" fmla="*/ 96 w 96"/>
                <a:gd name="T21" fmla="*/ 23 h 68"/>
                <a:gd name="T22" fmla="*/ 96 w 96"/>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68">
                  <a:moveTo>
                    <a:pt x="96" y="0"/>
                  </a:moveTo>
                  <a:lnTo>
                    <a:pt x="73" y="0"/>
                  </a:lnTo>
                  <a:lnTo>
                    <a:pt x="82" y="9"/>
                  </a:lnTo>
                  <a:lnTo>
                    <a:pt x="64" y="27"/>
                  </a:lnTo>
                  <a:lnTo>
                    <a:pt x="48" y="11"/>
                  </a:lnTo>
                  <a:lnTo>
                    <a:pt x="0" y="59"/>
                  </a:lnTo>
                  <a:lnTo>
                    <a:pt x="0" y="68"/>
                  </a:lnTo>
                  <a:lnTo>
                    <a:pt x="48" y="20"/>
                  </a:lnTo>
                  <a:lnTo>
                    <a:pt x="64" y="37"/>
                  </a:lnTo>
                  <a:lnTo>
                    <a:pt x="87" y="14"/>
                  </a:lnTo>
                  <a:lnTo>
                    <a:pt x="96" y="23"/>
                  </a:lnTo>
                  <a:lnTo>
                    <a:pt x="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8F227772-6848-4DFF-90B7-FD18F3B3AC00}"/>
              </a:ext>
              <a:ext uri="{C183D7F6-B498-43B3-948B-1728B52AA6E4}">
                <adec:decorative xmlns:adec="http://schemas.microsoft.com/office/drawing/2017/decorative" val="1"/>
              </a:ext>
            </a:extLst>
          </p:cNvPr>
          <p:cNvGrpSpPr/>
          <p:nvPr/>
        </p:nvGrpSpPr>
        <p:grpSpPr>
          <a:xfrm>
            <a:off x="588263" y="6233208"/>
            <a:ext cx="350599" cy="350599"/>
            <a:chOff x="4607552" y="3123954"/>
            <a:chExt cx="393700" cy="393700"/>
          </a:xfrm>
        </p:grpSpPr>
        <p:sp>
          <p:nvSpPr>
            <p:cNvPr id="96" name="Freeform 105">
              <a:extLst>
                <a:ext uri="{FF2B5EF4-FFF2-40B4-BE49-F238E27FC236}">
                  <a16:creationId xmlns:a16="http://schemas.microsoft.com/office/drawing/2014/main" id="{70C9BB3D-423D-4A24-B6F0-B078396790F5}"/>
                </a:ext>
              </a:extLst>
            </p:cNvPr>
            <p:cNvSpPr>
              <a:spLocks/>
            </p:cNvSpPr>
            <p:nvPr/>
          </p:nvSpPr>
          <p:spPr bwMode="auto">
            <a:xfrm>
              <a:off x="4607552" y="3123954"/>
              <a:ext cx="393700" cy="393700"/>
            </a:xfrm>
            <a:custGeom>
              <a:avLst/>
              <a:gdLst>
                <a:gd name="T0" fmla="*/ 200 w 400"/>
                <a:gd name="T1" fmla="*/ 0 h 400"/>
                <a:gd name="T2" fmla="*/ 200 w 400"/>
                <a:gd name="T3" fmla="*/ 0 h 400"/>
                <a:gd name="T4" fmla="*/ 253 w 400"/>
                <a:gd name="T5" fmla="*/ 7 h 400"/>
                <a:gd name="T6" fmla="*/ 301 w 400"/>
                <a:gd name="T7" fmla="*/ 28 h 400"/>
                <a:gd name="T8" fmla="*/ 341 w 400"/>
                <a:gd name="T9" fmla="*/ 59 h 400"/>
                <a:gd name="T10" fmla="*/ 372 w 400"/>
                <a:gd name="T11" fmla="*/ 99 h 400"/>
                <a:gd name="T12" fmla="*/ 393 w 400"/>
                <a:gd name="T13" fmla="*/ 147 h 400"/>
                <a:gd name="T14" fmla="*/ 400 w 400"/>
                <a:gd name="T15" fmla="*/ 200 h 400"/>
                <a:gd name="T16" fmla="*/ 393 w 400"/>
                <a:gd name="T17" fmla="*/ 253 h 400"/>
                <a:gd name="T18" fmla="*/ 372 w 400"/>
                <a:gd name="T19" fmla="*/ 301 h 400"/>
                <a:gd name="T20" fmla="*/ 341 w 400"/>
                <a:gd name="T21" fmla="*/ 342 h 400"/>
                <a:gd name="T22" fmla="*/ 301 w 400"/>
                <a:gd name="T23" fmla="*/ 373 h 400"/>
                <a:gd name="T24" fmla="*/ 253 w 400"/>
                <a:gd name="T25" fmla="*/ 393 h 400"/>
                <a:gd name="T26" fmla="*/ 200 w 400"/>
                <a:gd name="T27" fmla="*/ 400 h 400"/>
                <a:gd name="T28" fmla="*/ 147 w 400"/>
                <a:gd name="T29" fmla="*/ 393 h 400"/>
                <a:gd name="T30" fmla="*/ 99 w 400"/>
                <a:gd name="T31" fmla="*/ 373 h 400"/>
                <a:gd name="T32" fmla="*/ 58 w 400"/>
                <a:gd name="T33" fmla="*/ 342 h 400"/>
                <a:gd name="T34" fmla="*/ 27 w 400"/>
                <a:gd name="T35" fmla="*/ 301 h 400"/>
                <a:gd name="T36" fmla="*/ 7 w 400"/>
                <a:gd name="T37" fmla="*/ 253 h 400"/>
                <a:gd name="T38" fmla="*/ 0 w 400"/>
                <a:gd name="T39" fmla="*/ 200 h 400"/>
                <a:gd name="T40" fmla="*/ 7 w 400"/>
                <a:gd name="T41" fmla="*/ 147 h 400"/>
                <a:gd name="T42" fmla="*/ 27 w 400"/>
                <a:gd name="T43" fmla="*/ 99 h 400"/>
                <a:gd name="T44" fmla="*/ 58 w 400"/>
                <a:gd name="T45" fmla="*/ 59 h 400"/>
                <a:gd name="T46" fmla="*/ 99 w 400"/>
                <a:gd name="T47" fmla="*/ 28 h 400"/>
                <a:gd name="T48" fmla="*/ 147 w 400"/>
                <a:gd name="T49" fmla="*/ 7 h 400"/>
                <a:gd name="T50" fmla="*/ 200 w 400"/>
                <a:gd name="T5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400">
                  <a:moveTo>
                    <a:pt x="200" y="0"/>
                  </a:moveTo>
                  <a:lnTo>
                    <a:pt x="200" y="0"/>
                  </a:lnTo>
                  <a:cubicBezTo>
                    <a:pt x="218" y="0"/>
                    <a:pt x="236" y="3"/>
                    <a:pt x="253" y="7"/>
                  </a:cubicBezTo>
                  <a:cubicBezTo>
                    <a:pt x="270" y="12"/>
                    <a:pt x="286" y="19"/>
                    <a:pt x="301" y="28"/>
                  </a:cubicBezTo>
                  <a:cubicBezTo>
                    <a:pt x="316" y="36"/>
                    <a:pt x="329" y="47"/>
                    <a:pt x="341" y="59"/>
                  </a:cubicBezTo>
                  <a:cubicBezTo>
                    <a:pt x="353" y="71"/>
                    <a:pt x="364" y="84"/>
                    <a:pt x="372" y="99"/>
                  </a:cubicBezTo>
                  <a:cubicBezTo>
                    <a:pt x="381" y="114"/>
                    <a:pt x="388" y="130"/>
                    <a:pt x="393" y="147"/>
                  </a:cubicBezTo>
                  <a:cubicBezTo>
                    <a:pt x="397" y="164"/>
                    <a:pt x="400" y="182"/>
                    <a:pt x="400" y="200"/>
                  </a:cubicBezTo>
                  <a:cubicBezTo>
                    <a:pt x="400" y="219"/>
                    <a:pt x="397" y="236"/>
                    <a:pt x="393" y="253"/>
                  </a:cubicBezTo>
                  <a:cubicBezTo>
                    <a:pt x="388" y="270"/>
                    <a:pt x="381" y="286"/>
                    <a:pt x="372" y="301"/>
                  </a:cubicBezTo>
                  <a:cubicBezTo>
                    <a:pt x="364" y="316"/>
                    <a:pt x="353" y="329"/>
                    <a:pt x="341" y="342"/>
                  </a:cubicBezTo>
                  <a:cubicBezTo>
                    <a:pt x="329" y="354"/>
                    <a:pt x="316" y="364"/>
                    <a:pt x="301" y="373"/>
                  </a:cubicBezTo>
                  <a:cubicBezTo>
                    <a:pt x="286" y="381"/>
                    <a:pt x="270" y="388"/>
                    <a:pt x="253" y="393"/>
                  </a:cubicBezTo>
                  <a:cubicBezTo>
                    <a:pt x="236" y="398"/>
                    <a:pt x="218" y="400"/>
                    <a:pt x="200" y="400"/>
                  </a:cubicBezTo>
                  <a:cubicBezTo>
                    <a:pt x="181" y="400"/>
                    <a:pt x="164" y="398"/>
                    <a:pt x="147" y="393"/>
                  </a:cubicBezTo>
                  <a:cubicBezTo>
                    <a:pt x="130" y="388"/>
                    <a:pt x="114" y="381"/>
                    <a:pt x="99" y="373"/>
                  </a:cubicBezTo>
                  <a:cubicBezTo>
                    <a:pt x="84" y="364"/>
                    <a:pt x="71" y="354"/>
                    <a:pt x="58" y="342"/>
                  </a:cubicBezTo>
                  <a:cubicBezTo>
                    <a:pt x="46" y="329"/>
                    <a:pt x="36" y="316"/>
                    <a:pt x="27" y="301"/>
                  </a:cubicBezTo>
                  <a:cubicBezTo>
                    <a:pt x="19" y="286"/>
                    <a:pt x="12" y="270"/>
                    <a:pt x="7" y="253"/>
                  </a:cubicBezTo>
                  <a:cubicBezTo>
                    <a:pt x="2" y="236"/>
                    <a:pt x="0" y="219"/>
                    <a:pt x="0" y="200"/>
                  </a:cubicBezTo>
                  <a:cubicBezTo>
                    <a:pt x="0" y="182"/>
                    <a:pt x="2" y="164"/>
                    <a:pt x="7" y="147"/>
                  </a:cubicBezTo>
                  <a:cubicBezTo>
                    <a:pt x="12" y="130"/>
                    <a:pt x="19" y="114"/>
                    <a:pt x="27" y="99"/>
                  </a:cubicBezTo>
                  <a:cubicBezTo>
                    <a:pt x="36" y="84"/>
                    <a:pt x="46" y="71"/>
                    <a:pt x="58" y="59"/>
                  </a:cubicBezTo>
                  <a:cubicBezTo>
                    <a:pt x="71" y="47"/>
                    <a:pt x="84" y="36"/>
                    <a:pt x="99" y="28"/>
                  </a:cubicBezTo>
                  <a:cubicBezTo>
                    <a:pt x="114" y="19"/>
                    <a:pt x="130" y="12"/>
                    <a:pt x="147" y="7"/>
                  </a:cubicBezTo>
                  <a:cubicBezTo>
                    <a:pt x="164" y="3"/>
                    <a:pt x="181" y="0"/>
                    <a:pt x="200" y="0"/>
                  </a:cubicBezTo>
                  <a:close/>
                </a:path>
              </a:pathLst>
            </a:custGeom>
            <a:solidFill>
              <a:srgbClr val="E6E6E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97" name="Freeform 106">
              <a:extLst>
                <a:ext uri="{FF2B5EF4-FFF2-40B4-BE49-F238E27FC236}">
                  <a16:creationId xmlns:a16="http://schemas.microsoft.com/office/drawing/2014/main" id="{4C1A77D4-AECA-4FB1-A9A5-5EA151F347F3}"/>
                </a:ext>
              </a:extLst>
            </p:cNvPr>
            <p:cNvSpPr>
              <a:spLocks/>
            </p:cNvSpPr>
            <p:nvPr/>
          </p:nvSpPr>
          <p:spPr bwMode="auto">
            <a:xfrm>
              <a:off x="4764715" y="3209679"/>
              <a:ext cx="150813" cy="150813"/>
            </a:xfrm>
            <a:custGeom>
              <a:avLst/>
              <a:gdLst>
                <a:gd name="T0" fmla="*/ 76 w 153"/>
                <a:gd name="T1" fmla="*/ 96 h 153"/>
                <a:gd name="T2" fmla="*/ 76 w 153"/>
                <a:gd name="T3" fmla="*/ 96 h 153"/>
                <a:gd name="T4" fmla="*/ 80 w 153"/>
                <a:gd name="T5" fmla="*/ 113 h 153"/>
                <a:gd name="T6" fmla="*/ 77 w 153"/>
                <a:gd name="T7" fmla="*/ 129 h 153"/>
                <a:gd name="T8" fmla="*/ 68 w 153"/>
                <a:gd name="T9" fmla="*/ 142 h 153"/>
                <a:gd name="T10" fmla="*/ 55 w 153"/>
                <a:gd name="T11" fmla="*/ 150 h 153"/>
                <a:gd name="T12" fmla="*/ 40 w 153"/>
                <a:gd name="T13" fmla="*/ 153 h 153"/>
                <a:gd name="T14" fmla="*/ 24 w 153"/>
                <a:gd name="T15" fmla="*/ 150 h 153"/>
                <a:gd name="T16" fmla="*/ 12 w 153"/>
                <a:gd name="T17" fmla="*/ 142 h 153"/>
                <a:gd name="T18" fmla="*/ 3 w 153"/>
                <a:gd name="T19" fmla="*/ 129 h 153"/>
                <a:gd name="T20" fmla="*/ 0 w 153"/>
                <a:gd name="T21" fmla="*/ 113 h 153"/>
                <a:gd name="T22" fmla="*/ 3 w 153"/>
                <a:gd name="T23" fmla="*/ 98 h 153"/>
                <a:gd name="T24" fmla="*/ 12 w 153"/>
                <a:gd name="T25" fmla="*/ 85 h 153"/>
                <a:gd name="T26" fmla="*/ 24 w 153"/>
                <a:gd name="T27" fmla="*/ 76 h 153"/>
                <a:gd name="T28" fmla="*/ 40 w 153"/>
                <a:gd name="T29" fmla="*/ 73 h 153"/>
                <a:gd name="T30" fmla="*/ 57 w 153"/>
                <a:gd name="T31" fmla="*/ 77 h 153"/>
                <a:gd name="T32" fmla="*/ 57 w 153"/>
                <a:gd name="T33" fmla="*/ 77 h 153"/>
                <a:gd name="T34" fmla="*/ 134 w 153"/>
                <a:gd name="T35" fmla="*/ 0 h 153"/>
                <a:gd name="T36" fmla="*/ 153 w 153"/>
                <a:gd name="T37" fmla="*/ 19 h 153"/>
                <a:gd name="T38" fmla="*/ 76 w 153"/>
                <a:gd name="T39" fmla="*/ 96 h 153"/>
                <a:gd name="T40" fmla="*/ 76 w 153"/>
                <a:gd name="T41"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3">
                  <a:moveTo>
                    <a:pt x="76" y="96"/>
                  </a:moveTo>
                  <a:lnTo>
                    <a:pt x="76" y="96"/>
                  </a:lnTo>
                  <a:cubicBezTo>
                    <a:pt x="78" y="101"/>
                    <a:pt x="80" y="107"/>
                    <a:pt x="80" y="113"/>
                  </a:cubicBezTo>
                  <a:cubicBezTo>
                    <a:pt x="80" y="119"/>
                    <a:pt x="79" y="124"/>
                    <a:pt x="77" y="129"/>
                  </a:cubicBezTo>
                  <a:cubicBezTo>
                    <a:pt x="75" y="134"/>
                    <a:pt x="72" y="138"/>
                    <a:pt x="68" y="142"/>
                  </a:cubicBezTo>
                  <a:cubicBezTo>
                    <a:pt x="65" y="145"/>
                    <a:pt x="60" y="148"/>
                    <a:pt x="55" y="150"/>
                  </a:cubicBezTo>
                  <a:cubicBezTo>
                    <a:pt x="51" y="152"/>
                    <a:pt x="45" y="153"/>
                    <a:pt x="40" y="153"/>
                  </a:cubicBezTo>
                  <a:cubicBezTo>
                    <a:pt x="34" y="153"/>
                    <a:pt x="29" y="152"/>
                    <a:pt x="24" y="150"/>
                  </a:cubicBezTo>
                  <a:cubicBezTo>
                    <a:pt x="19" y="148"/>
                    <a:pt x="15" y="145"/>
                    <a:pt x="12" y="142"/>
                  </a:cubicBezTo>
                  <a:cubicBezTo>
                    <a:pt x="8" y="138"/>
                    <a:pt x="5" y="134"/>
                    <a:pt x="3" y="129"/>
                  </a:cubicBezTo>
                  <a:cubicBezTo>
                    <a:pt x="1" y="124"/>
                    <a:pt x="0" y="119"/>
                    <a:pt x="0" y="113"/>
                  </a:cubicBezTo>
                  <a:cubicBezTo>
                    <a:pt x="0" y="108"/>
                    <a:pt x="1" y="102"/>
                    <a:pt x="3" y="98"/>
                  </a:cubicBezTo>
                  <a:cubicBezTo>
                    <a:pt x="5" y="93"/>
                    <a:pt x="8" y="88"/>
                    <a:pt x="12" y="85"/>
                  </a:cubicBezTo>
                  <a:cubicBezTo>
                    <a:pt x="15" y="81"/>
                    <a:pt x="19" y="78"/>
                    <a:pt x="24" y="76"/>
                  </a:cubicBezTo>
                  <a:cubicBezTo>
                    <a:pt x="29" y="74"/>
                    <a:pt x="34" y="73"/>
                    <a:pt x="40" y="73"/>
                  </a:cubicBezTo>
                  <a:cubicBezTo>
                    <a:pt x="46" y="73"/>
                    <a:pt x="52" y="75"/>
                    <a:pt x="57" y="77"/>
                  </a:cubicBezTo>
                  <a:lnTo>
                    <a:pt x="57" y="77"/>
                  </a:lnTo>
                  <a:lnTo>
                    <a:pt x="134" y="0"/>
                  </a:lnTo>
                  <a:lnTo>
                    <a:pt x="153" y="19"/>
                  </a:lnTo>
                  <a:lnTo>
                    <a:pt x="76" y="96"/>
                  </a:lnTo>
                  <a:lnTo>
                    <a:pt x="76" y="9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99" name="Freeform 107">
              <a:extLst>
                <a:ext uri="{FF2B5EF4-FFF2-40B4-BE49-F238E27FC236}">
                  <a16:creationId xmlns:a16="http://schemas.microsoft.com/office/drawing/2014/main" id="{43A2002D-D523-4650-8D1F-4DFEB9A4F1B4}"/>
                </a:ext>
              </a:extLst>
            </p:cNvPr>
            <p:cNvSpPr>
              <a:spLocks/>
            </p:cNvSpPr>
            <p:nvPr/>
          </p:nvSpPr>
          <p:spPr bwMode="auto">
            <a:xfrm>
              <a:off x="4659940" y="3176341"/>
              <a:ext cx="203200" cy="247650"/>
            </a:xfrm>
            <a:custGeom>
              <a:avLst/>
              <a:gdLst>
                <a:gd name="T0" fmla="*/ 196 w 207"/>
                <a:gd name="T1" fmla="*/ 37 h 250"/>
                <a:gd name="T2" fmla="*/ 196 w 207"/>
                <a:gd name="T3" fmla="*/ 37 h 250"/>
                <a:gd name="T4" fmla="*/ 146 w 207"/>
                <a:gd name="T5" fmla="*/ 26 h 250"/>
                <a:gd name="T6" fmla="*/ 115 w 207"/>
                <a:gd name="T7" fmla="*/ 30 h 250"/>
                <a:gd name="T8" fmla="*/ 86 w 207"/>
                <a:gd name="T9" fmla="*/ 43 h 250"/>
                <a:gd name="T10" fmla="*/ 62 w 207"/>
                <a:gd name="T11" fmla="*/ 61 h 250"/>
                <a:gd name="T12" fmla="*/ 43 w 207"/>
                <a:gd name="T13" fmla="*/ 86 h 250"/>
                <a:gd name="T14" fmla="*/ 31 w 207"/>
                <a:gd name="T15" fmla="*/ 114 h 250"/>
                <a:gd name="T16" fmla="*/ 27 w 207"/>
                <a:gd name="T17" fmla="*/ 146 h 250"/>
                <a:gd name="T18" fmla="*/ 36 w 207"/>
                <a:gd name="T19" fmla="*/ 192 h 250"/>
                <a:gd name="T20" fmla="*/ 62 w 207"/>
                <a:gd name="T21" fmla="*/ 231 h 250"/>
                <a:gd name="T22" fmla="*/ 43 w 207"/>
                <a:gd name="T23" fmla="*/ 250 h 250"/>
                <a:gd name="T24" fmla="*/ 11 w 207"/>
                <a:gd name="T25" fmla="*/ 202 h 250"/>
                <a:gd name="T26" fmla="*/ 0 w 207"/>
                <a:gd name="T27" fmla="*/ 146 h 250"/>
                <a:gd name="T28" fmla="*/ 5 w 207"/>
                <a:gd name="T29" fmla="*/ 107 h 250"/>
                <a:gd name="T30" fmla="*/ 20 w 207"/>
                <a:gd name="T31" fmla="*/ 72 h 250"/>
                <a:gd name="T32" fmla="*/ 43 w 207"/>
                <a:gd name="T33" fmla="*/ 43 h 250"/>
                <a:gd name="T34" fmla="*/ 73 w 207"/>
                <a:gd name="T35" fmla="*/ 20 h 250"/>
                <a:gd name="T36" fmla="*/ 108 w 207"/>
                <a:gd name="T37" fmla="*/ 5 h 250"/>
                <a:gd name="T38" fmla="*/ 147 w 207"/>
                <a:gd name="T39" fmla="*/ 0 h 250"/>
                <a:gd name="T40" fmla="*/ 178 w 207"/>
                <a:gd name="T41" fmla="*/ 3 h 250"/>
                <a:gd name="T42" fmla="*/ 207 w 207"/>
                <a:gd name="T43" fmla="*/ 13 h 250"/>
                <a:gd name="T44" fmla="*/ 196 w 207"/>
                <a:gd name="T45" fmla="*/ 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50">
                  <a:moveTo>
                    <a:pt x="196" y="37"/>
                  </a:moveTo>
                  <a:lnTo>
                    <a:pt x="196" y="37"/>
                  </a:lnTo>
                  <a:cubicBezTo>
                    <a:pt x="180" y="30"/>
                    <a:pt x="163" y="26"/>
                    <a:pt x="146" y="26"/>
                  </a:cubicBezTo>
                  <a:cubicBezTo>
                    <a:pt x="135" y="26"/>
                    <a:pt x="125" y="28"/>
                    <a:pt x="115" y="30"/>
                  </a:cubicBezTo>
                  <a:cubicBezTo>
                    <a:pt x="104" y="33"/>
                    <a:pt x="95" y="37"/>
                    <a:pt x="86" y="43"/>
                  </a:cubicBezTo>
                  <a:cubicBezTo>
                    <a:pt x="77" y="48"/>
                    <a:pt x="69" y="54"/>
                    <a:pt x="62" y="61"/>
                  </a:cubicBezTo>
                  <a:cubicBezTo>
                    <a:pt x="55" y="69"/>
                    <a:pt x="48" y="77"/>
                    <a:pt x="43" y="86"/>
                  </a:cubicBezTo>
                  <a:cubicBezTo>
                    <a:pt x="38" y="95"/>
                    <a:pt x="34" y="104"/>
                    <a:pt x="31" y="114"/>
                  </a:cubicBezTo>
                  <a:cubicBezTo>
                    <a:pt x="28" y="125"/>
                    <a:pt x="27" y="135"/>
                    <a:pt x="27" y="146"/>
                  </a:cubicBezTo>
                  <a:cubicBezTo>
                    <a:pt x="27" y="162"/>
                    <a:pt x="30" y="177"/>
                    <a:pt x="36" y="192"/>
                  </a:cubicBezTo>
                  <a:cubicBezTo>
                    <a:pt x="42" y="207"/>
                    <a:pt x="51" y="220"/>
                    <a:pt x="62" y="231"/>
                  </a:cubicBezTo>
                  <a:lnTo>
                    <a:pt x="43" y="250"/>
                  </a:lnTo>
                  <a:cubicBezTo>
                    <a:pt x="29" y="236"/>
                    <a:pt x="19" y="220"/>
                    <a:pt x="11" y="202"/>
                  </a:cubicBezTo>
                  <a:cubicBezTo>
                    <a:pt x="4" y="184"/>
                    <a:pt x="0" y="166"/>
                    <a:pt x="0" y="146"/>
                  </a:cubicBezTo>
                  <a:cubicBezTo>
                    <a:pt x="0" y="133"/>
                    <a:pt x="2" y="120"/>
                    <a:pt x="5" y="107"/>
                  </a:cubicBezTo>
                  <a:cubicBezTo>
                    <a:pt x="9" y="95"/>
                    <a:pt x="14" y="83"/>
                    <a:pt x="20" y="72"/>
                  </a:cubicBezTo>
                  <a:cubicBezTo>
                    <a:pt x="27" y="61"/>
                    <a:pt x="34" y="52"/>
                    <a:pt x="43" y="43"/>
                  </a:cubicBezTo>
                  <a:cubicBezTo>
                    <a:pt x="52" y="34"/>
                    <a:pt x="62" y="26"/>
                    <a:pt x="73" y="20"/>
                  </a:cubicBezTo>
                  <a:cubicBezTo>
                    <a:pt x="83" y="13"/>
                    <a:pt x="95" y="9"/>
                    <a:pt x="108" y="5"/>
                  </a:cubicBezTo>
                  <a:cubicBezTo>
                    <a:pt x="120" y="2"/>
                    <a:pt x="133" y="0"/>
                    <a:pt x="147" y="0"/>
                  </a:cubicBezTo>
                  <a:cubicBezTo>
                    <a:pt x="157" y="0"/>
                    <a:pt x="167" y="1"/>
                    <a:pt x="178" y="3"/>
                  </a:cubicBezTo>
                  <a:cubicBezTo>
                    <a:pt x="188" y="5"/>
                    <a:pt x="197" y="9"/>
                    <a:pt x="207" y="13"/>
                  </a:cubicBezTo>
                  <a:lnTo>
                    <a:pt x="196" y="3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00" name="Freeform 108">
              <a:extLst>
                <a:ext uri="{FF2B5EF4-FFF2-40B4-BE49-F238E27FC236}">
                  <a16:creationId xmlns:a16="http://schemas.microsoft.com/office/drawing/2014/main" id="{7CD385E0-F855-4C4B-8697-73A8F1AAB0E6}"/>
                </a:ext>
              </a:extLst>
            </p:cNvPr>
            <p:cNvSpPr>
              <a:spLocks/>
            </p:cNvSpPr>
            <p:nvPr/>
          </p:nvSpPr>
          <p:spPr bwMode="auto">
            <a:xfrm>
              <a:off x="4888540" y="3262066"/>
              <a:ext cx="60325" cy="161925"/>
            </a:xfrm>
            <a:custGeom>
              <a:avLst/>
              <a:gdLst>
                <a:gd name="T0" fmla="*/ 48 w 61"/>
                <a:gd name="T1" fmla="*/ 0 h 164"/>
                <a:gd name="T2" fmla="*/ 48 w 61"/>
                <a:gd name="T3" fmla="*/ 0 h 164"/>
                <a:gd name="T4" fmla="*/ 58 w 61"/>
                <a:gd name="T5" fmla="*/ 29 h 164"/>
                <a:gd name="T6" fmla="*/ 61 w 61"/>
                <a:gd name="T7" fmla="*/ 60 h 164"/>
                <a:gd name="T8" fmla="*/ 50 w 61"/>
                <a:gd name="T9" fmla="*/ 116 h 164"/>
                <a:gd name="T10" fmla="*/ 19 w 61"/>
                <a:gd name="T11" fmla="*/ 164 h 164"/>
                <a:gd name="T12" fmla="*/ 0 w 61"/>
                <a:gd name="T13" fmla="*/ 145 h 164"/>
                <a:gd name="T14" fmla="*/ 26 w 61"/>
                <a:gd name="T15" fmla="*/ 106 h 164"/>
                <a:gd name="T16" fmla="*/ 35 w 61"/>
                <a:gd name="T17" fmla="*/ 61 h 164"/>
                <a:gd name="T18" fmla="*/ 24 w 61"/>
                <a:gd name="T19" fmla="*/ 11 h 164"/>
                <a:gd name="T20" fmla="*/ 48 w 61"/>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4">
                  <a:moveTo>
                    <a:pt x="48" y="0"/>
                  </a:moveTo>
                  <a:lnTo>
                    <a:pt x="48" y="0"/>
                  </a:lnTo>
                  <a:cubicBezTo>
                    <a:pt x="52" y="10"/>
                    <a:pt x="56" y="19"/>
                    <a:pt x="58" y="29"/>
                  </a:cubicBezTo>
                  <a:cubicBezTo>
                    <a:pt x="60" y="40"/>
                    <a:pt x="61" y="50"/>
                    <a:pt x="61" y="60"/>
                  </a:cubicBezTo>
                  <a:cubicBezTo>
                    <a:pt x="61" y="80"/>
                    <a:pt x="57" y="98"/>
                    <a:pt x="50" y="116"/>
                  </a:cubicBezTo>
                  <a:cubicBezTo>
                    <a:pt x="43" y="134"/>
                    <a:pt x="32" y="150"/>
                    <a:pt x="19" y="164"/>
                  </a:cubicBezTo>
                  <a:lnTo>
                    <a:pt x="0" y="145"/>
                  </a:lnTo>
                  <a:cubicBezTo>
                    <a:pt x="11" y="134"/>
                    <a:pt x="20" y="121"/>
                    <a:pt x="26" y="106"/>
                  </a:cubicBezTo>
                  <a:cubicBezTo>
                    <a:pt x="32" y="92"/>
                    <a:pt x="35" y="77"/>
                    <a:pt x="35" y="61"/>
                  </a:cubicBezTo>
                  <a:cubicBezTo>
                    <a:pt x="35" y="44"/>
                    <a:pt x="31" y="27"/>
                    <a:pt x="24" y="11"/>
                  </a:cubicBezTo>
                  <a:lnTo>
                    <a:pt x="4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01" name="Freeform 109">
              <a:extLst>
                <a:ext uri="{FF2B5EF4-FFF2-40B4-BE49-F238E27FC236}">
                  <a16:creationId xmlns:a16="http://schemas.microsoft.com/office/drawing/2014/main" id="{DDB56D01-4764-4E38-AD26-242395A1AE5F}"/>
                </a:ext>
              </a:extLst>
            </p:cNvPr>
            <p:cNvSpPr>
              <a:spLocks/>
            </p:cNvSpPr>
            <p:nvPr/>
          </p:nvSpPr>
          <p:spPr bwMode="auto">
            <a:xfrm>
              <a:off x="4764715" y="3281116"/>
              <a:ext cx="79375" cy="80963"/>
            </a:xfrm>
            <a:custGeom>
              <a:avLst/>
              <a:gdLst>
                <a:gd name="T0" fmla="*/ 41 w 81"/>
                <a:gd name="T1" fmla="*/ 81 h 81"/>
                <a:gd name="T2" fmla="*/ 41 w 81"/>
                <a:gd name="T3" fmla="*/ 81 h 81"/>
                <a:gd name="T4" fmla="*/ 69 w 81"/>
                <a:gd name="T5" fmla="*/ 69 h 81"/>
                <a:gd name="T6" fmla="*/ 81 w 81"/>
                <a:gd name="T7" fmla="*/ 40 h 81"/>
                <a:gd name="T8" fmla="*/ 69 w 81"/>
                <a:gd name="T9" fmla="*/ 12 h 81"/>
                <a:gd name="T10" fmla="*/ 41 w 81"/>
                <a:gd name="T11" fmla="*/ 0 h 81"/>
                <a:gd name="T12" fmla="*/ 12 w 81"/>
                <a:gd name="T13" fmla="*/ 12 h 81"/>
                <a:gd name="T14" fmla="*/ 0 w 81"/>
                <a:gd name="T15" fmla="*/ 40 h 81"/>
                <a:gd name="T16" fmla="*/ 12 w 81"/>
                <a:gd name="T17" fmla="*/ 69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lnTo>
                    <a:pt x="41" y="81"/>
                  </a:lnTo>
                  <a:cubicBezTo>
                    <a:pt x="52" y="81"/>
                    <a:pt x="61" y="77"/>
                    <a:pt x="69" y="69"/>
                  </a:cubicBezTo>
                  <a:cubicBezTo>
                    <a:pt x="77" y="61"/>
                    <a:pt x="81" y="51"/>
                    <a:pt x="81" y="40"/>
                  </a:cubicBezTo>
                  <a:cubicBezTo>
                    <a:pt x="81" y="29"/>
                    <a:pt x="77" y="20"/>
                    <a:pt x="69" y="12"/>
                  </a:cubicBezTo>
                  <a:cubicBezTo>
                    <a:pt x="61" y="4"/>
                    <a:pt x="52" y="0"/>
                    <a:pt x="41" y="0"/>
                  </a:cubicBezTo>
                  <a:cubicBezTo>
                    <a:pt x="30" y="0"/>
                    <a:pt x="20" y="4"/>
                    <a:pt x="12" y="12"/>
                  </a:cubicBezTo>
                  <a:cubicBezTo>
                    <a:pt x="4" y="20"/>
                    <a:pt x="0" y="29"/>
                    <a:pt x="0" y="40"/>
                  </a:cubicBezTo>
                  <a:cubicBezTo>
                    <a:pt x="0" y="51"/>
                    <a:pt x="4" y="61"/>
                    <a:pt x="12" y="69"/>
                  </a:cubicBezTo>
                  <a:cubicBezTo>
                    <a:pt x="20" y="77"/>
                    <a:pt x="30" y="81"/>
                    <a:pt x="41" y="81"/>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126668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nodeType="withEffect">
                                  <p:stCondLst>
                                    <p:cond delay="0"/>
                                  </p:stCondLst>
                                  <p:childTnLst>
                                    <p:animMotion origin="layout" path="M 4.375E-6 0 L 4.375E-6 0.03542 " pathEditMode="relative" rAng="0" ptsTypes="AA">
                                      <p:cBhvr>
                                        <p:cTn id="9" dur="700" spd="-100000" fill="hold"/>
                                        <p:tgtEl>
                                          <p:spTgt spid="15"/>
                                        </p:tgtEl>
                                        <p:attrNameLst>
                                          <p:attrName>ppt_x</p:attrName>
                                          <p:attrName>ppt_y</p:attrName>
                                        </p:attrNameLst>
                                      </p:cBhvr>
                                      <p:rCtr x="0" y="1759"/>
                                    </p:animMotion>
                                  </p:childTnLst>
                                </p:cTn>
                              </p:par>
                              <p:par>
                                <p:cTn id="10" presetID="10" presetClass="entr" presetSubtype="0" fill="hold" nodeType="withEffect">
                                  <p:stCondLst>
                                    <p:cond delay="25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250"/>
                                  </p:stCondLst>
                                  <p:childTnLst>
                                    <p:animMotion origin="layout" path="M 4.375E-6 0 L 4.375E-6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nodeType="withEffect">
                                  <p:stCondLst>
                                    <p:cond delay="500"/>
                                  </p:stCondLst>
                                  <p:childTnLst>
                                    <p:animMotion origin="layout" path="M 4.375E-6 0 L 4.375E-6 0.03542 " pathEditMode="relative" rAng="0" ptsTypes="AA">
                                      <p:cBhvr>
                                        <p:cTn id="19"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3EACD18F-7ABC-4577-B823-D7FD0EB33F4F}"/>
              </a:ext>
            </a:extLst>
          </p:cNvPr>
          <p:cNvSpPr txBox="1"/>
          <p:nvPr/>
        </p:nvSpPr>
        <p:spPr>
          <a:xfrm>
            <a:off x="8430628" y="4807113"/>
            <a:ext cx="1214663" cy="392245"/>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6A4B16"/>
                </a:solidFill>
                <a:effectLst/>
                <a:uLnTx/>
                <a:uFillTx/>
                <a:latin typeface="Segoe UI Semibold"/>
                <a:ea typeface="+mn-ea"/>
                <a:cs typeface="Segoe UI Semibold" panose="020B0702040204020203" pitchFamily="34" charset="0"/>
              </a:rPr>
              <a:t>Power BI</a:t>
            </a:r>
          </a:p>
        </p:txBody>
      </p:sp>
      <p:sp>
        <p:nvSpPr>
          <p:cNvPr id="52" name="Arc 51">
            <a:extLst>
              <a:ext uri="{FF2B5EF4-FFF2-40B4-BE49-F238E27FC236}">
                <a16:creationId xmlns:a16="http://schemas.microsoft.com/office/drawing/2014/main" id="{58E07702-749F-427B-B675-CA7E294AB016}"/>
              </a:ext>
              <a:ext uri="{C183D7F6-B498-43B3-948B-1728B52AA6E4}">
                <adec:decorative xmlns:adec="http://schemas.microsoft.com/office/drawing/2017/decorative" val="1"/>
              </a:ext>
            </a:extLst>
          </p:cNvPr>
          <p:cNvSpPr/>
          <p:nvPr/>
        </p:nvSpPr>
        <p:spPr bwMode="auto">
          <a:xfrm>
            <a:off x="7281050" y="909846"/>
            <a:ext cx="3263927" cy="3272038"/>
          </a:xfrm>
          <a:prstGeom prst="arc">
            <a:avLst>
              <a:gd name="adj1" fmla="val 11997550"/>
              <a:gd name="adj2" fmla="val 15082815"/>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64" name="Arc 63">
            <a:extLst>
              <a:ext uri="{FF2B5EF4-FFF2-40B4-BE49-F238E27FC236}">
                <a16:creationId xmlns:a16="http://schemas.microsoft.com/office/drawing/2014/main" id="{2EA1F02A-1333-440C-AAC6-861B1D75EE5D}"/>
              </a:ext>
              <a:ext uri="{C183D7F6-B498-43B3-948B-1728B52AA6E4}">
                <adec:decorative xmlns:adec="http://schemas.microsoft.com/office/drawing/2017/decorative" val="1"/>
              </a:ext>
            </a:extLst>
          </p:cNvPr>
          <p:cNvSpPr/>
          <p:nvPr/>
        </p:nvSpPr>
        <p:spPr bwMode="auto">
          <a:xfrm rot="6932227">
            <a:off x="7343683" y="1077599"/>
            <a:ext cx="3263927" cy="3297967"/>
          </a:xfrm>
          <a:prstGeom prst="arc">
            <a:avLst>
              <a:gd name="adj1" fmla="val 15472097"/>
              <a:gd name="adj2" fmla="val 19070662"/>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65" name="Arc 64">
            <a:extLst>
              <a:ext uri="{FF2B5EF4-FFF2-40B4-BE49-F238E27FC236}">
                <a16:creationId xmlns:a16="http://schemas.microsoft.com/office/drawing/2014/main" id="{27906DE8-2674-42CA-A2E1-20F53F5BED03}"/>
              </a:ext>
              <a:ext uri="{C183D7F6-B498-43B3-948B-1728B52AA6E4}">
                <adec:decorative xmlns:adec="http://schemas.microsoft.com/office/drawing/2017/decorative" val="1"/>
              </a:ext>
            </a:extLst>
          </p:cNvPr>
          <p:cNvSpPr/>
          <p:nvPr/>
        </p:nvSpPr>
        <p:spPr bwMode="auto">
          <a:xfrm rot="14667773" flipH="1">
            <a:off x="7276251" y="1073580"/>
            <a:ext cx="3263927" cy="3272038"/>
          </a:xfrm>
          <a:prstGeom prst="arc">
            <a:avLst>
              <a:gd name="adj1" fmla="val 15569709"/>
              <a:gd name="adj2" fmla="val 19070541"/>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66" name="TextBox 65">
            <a:extLst>
              <a:ext uri="{FF2B5EF4-FFF2-40B4-BE49-F238E27FC236}">
                <a16:creationId xmlns:a16="http://schemas.microsoft.com/office/drawing/2014/main" id="{55840B55-DD00-4504-84F0-115EEADE7136}"/>
              </a:ext>
            </a:extLst>
          </p:cNvPr>
          <p:cNvSpPr txBox="1"/>
          <p:nvPr/>
        </p:nvSpPr>
        <p:spPr>
          <a:xfrm>
            <a:off x="8221800" y="211505"/>
            <a:ext cx="1632319" cy="392245"/>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742774"/>
                </a:solidFill>
                <a:effectLst/>
                <a:uLnTx/>
                <a:uFillTx/>
                <a:latin typeface="Segoe UI Semibold"/>
                <a:ea typeface="+mn-ea"/>
                <a:cs typeface="Segoe UI Semibold" panose="020B0702040204020203" pitchFamily="34" charset="0"/>
              </a:rPr>
              <a:t>Power Apps</a:t>
            </a:r>
          </a:p>
        </p:txBody>
      </p:sp>
      <p:sp>
        <p:nvSpPr>
          <p:cNvPr id="67" name="TextBox 66">
            <a:extLst>
              <a:ext uri="{FF2B5EF4-FFF2-40B4-BE49-F238E27FC236}">
                <a16:creationId xmlns:a16="http://schemas.microsoft.com/office/drawing/2014/main" id="{79FEF9C5-9FFC-4030-A68C-F5B947440355}"/>
              </a:ext>
            </a:extLst>
          </p:cNvPr>
          <p:cNvSpPr txBox="1"/>
          <p:nvPr/>
        </p:nvSpPr>
        <p:spPr>
          <a:xfrm>
            <a:off x="4900923" y="2156701"/>
            <a:ext cx="2098257" cy="695832"/>
          </a:xfrm>
          <a:prstGeom prst="rect">
            <a:avLst/>
          </a:prstGeom>
          <a:noFill/>
        </p:spPr>
        <p:txBody>
          <a:bodyPr wrap="square" rtlCol="0">
            <a:spAutoFit/>
          </a:bodyPr>
          <a:lstStyle/>
          <a:p>
            <a:pPr marL="0" marR="0" lvl="0" indent="0" algn="r" defTabSz="91404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66FF"/>
                </a:solidFill>
                <a:effectLst/>
                <a:uLnTx/>
                <a:uFillTx/>
                <a:latin typeface="Segoe UI Semibold"/>
                <a:ea typeface="+mn-ea"/>
                <a:cs typeface="Segoe UI Semibold" panose="020B0702040204020203" pitchFamily="34" charset="0"/>
              </a:rPr>
              <a:t>Power </a:t>
            </a:r>
            <a:br>
              <a:rPr kumimoji="0" lang="en-US" sz="1961" b="0" i="0" u="none" strike="noStrike" kern="1200" cap="none" spc="0" normalizeH="0" baseline="0" noProof="0">
                <a:ln>
                  <a:noFill/>
                </a:ln>
                <a:solidFill>
                  <a:srgbClr val="0066FF"/>
                </a:solidFill>
                <a:effectLst/>
                <a:uLnTx/>
                <a:uFillTx/>
                <a:latin typeface="Segoe UI Semibold"/>
                <a:ea typeface="+mn-ea"/>
                <a:cs typeface="Segoe UI Semibold" panose="020B0702040204020203" pitchFamily="34" charset="0"/>
              </a:rPr>
            </a:br>
            <a:r>
              <a:rPr kumimoji="0" lang="en-US" sz="1961" b="0" i="0" u="none" strike="noStrike" kern="1200" cap="none" spc="0" normalizeH="0" baseline="0" noProof="0">
                <a:ln>
                  <a:noFill/>
                </a:ln>
                <a:solidFill>
                  <a:srgbClr val="0066FF"/>
                </a:solidFill>
                <a:effectLst/>
                <a:uLnTx/>
                <a:uFillTx/>
                <a:latin typeface="Segoe UI Semibold"/>
                <a:ea typeface="+mn-ea"/>
                <a:cs typeface="Segoe UI Semibold" panose="020B0702040204020203" pitchFamily="34" charset="0"/>
              </a:rPr>
              <a:t>Automate</a:t>
            </a:r>
          </a:p>
        </p:txBody>
      </p:sp>
      <p:sp>
        <p:nvSpPr>
          <p:cNvPr id="44" name="TextBox 43">
            <a:extLst>
              <a:ext uri="{FF2B5EF4-FFF2-40B4-BE49-F238E27FC236}">
                <a16:creationId xmlns:a16="http://schemas.microsoft.com/office/drawing/2014/main" id="{4DF4C1B2-4B3B-40AD-8AFF-1CC5EEF7A7F8}"/>
              </a:ext>
            </a:extLst>
          </p:cNvPr>
          <p:cNvSpPr txBox="1"/>
          <p:nvPr/>
        </p:nvSpPr>
        <p:spPr>
          <a:xfrm>
            <a:off x="10301994" y="3792410"/>
            <a:ext cx="154219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2"/>
                </a:solidFill>
                <a:effectLst/>
                <a:uLnTx/>
                <a:uFillTx/>
                <a:latin typeface="Segoe UI" panose="020B0502040204020203" pitchFamily="34" charset="0"/>
                <a:ea typeface="+mn-ea"/>
                <a:cs typeface="+mn-cs"/>
              </a:rPr>
              <a:t>Analyze data from apps and bots </a:t>
            </a:r>
            <a:endParaRPr kumimoji="0" lang="en-US" sz="1200" b="0" i="0" u="none" strike="noStrike" kern="1200" cap="none" spc="0" normalizeH="0" baseline="0" noProof="0">
              <a:ln>
                <a:noFill/>
              </a:ln>
              <a:solidFill>
                <a:srgbClr val="000002"/>
              </a:solidFill>
              <a:effectLst/>
              <a:uLnTx/>
              <a:uFillTx/>
              <a:latin typeface="Segoe UI"/>
              <a:ea typeface="+mn-ea"/>
              <a:cs typeface="+mn-cs"/>
            </a:endParaRPr>
          </a:p>
        </p:txBody>
      </p:sp>
      <p:sp>
        <p:nvSpPr>
          <p:cNvPr id="5" name="TextBox 4">
            <a:extLst>
              <a:ext uri="{FF2B5EF4-FFF2-40B4-BE49-F238E27FC236}">
                <a16:creationId xmlns:a16="http://schemas.microsoft.com/office/drawing/2014/main" id="{57F0C0FA-FB84-44A3-A5CB-6F2977E04A31}"/>
              </a:ext>
            </a:extLst>
          </p:cNvPr>
          <p:cNvSpPr txBox="1"/>
          <p:nvPr/>
        </p:nvSpPr>
        <p:spPr>
          <a:xfrm>
            <a:off x="11073090" y="2156701"/>
            <a:ext cx="1301619" cy="997581"/>
          </a:xfrm>
          <a:prstGeom prst="rect">
            <a:avLst/>
          </a:prstGeom>
          <a:noFill/>
        </p:spPr>
        <p:txBody>
          <a:bodyPr wrap="square"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Power </a:t>
            </a:r>
            <a:br>
              <a:rPr kumimoji="0" lang="en-US" sz="1961" b="0"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br>
            <a:r>
              <a:rPr kumimoji="0" lang="en-US" sz="1961" b="0"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Virtual Agents</a:t>
            </a:r>
          </a:p>
        </p:txBody>
      </p:sp>
      <p:sp>
        <p:nvSpPr>
          <p:cNvPr id="48" name="TextBox 47">
            <a:extLst>
              <a:ext uri="{FF2B5EF4-FFF2-40B4-BE49-F238E27FC236}">
                <a16:creationId xmlns:a16="http://schemas.microsoft.com/office/drawing/2014/main" id="{69AB5697-0D43-417F-9EAF-ACE1B1AFC1AD}"/>
              </a:ext>
            </a:extLst>
          </p:cNvPr>
          <p:cNvSpPr txBox="1"/>
          <p:nvPr/>
        </p:nvSpPr>
        <p:spPr>
          <a:xfrm>
            <a:off x="5874893" y="3792410"/>
            <a:ext cx="1602190" cy="461665"/>
          </a:xfrm>
          <a:prstGeom prst="rect">
            <a:avLst/>
          </a:prstGeom>
          <a:noFill/>
        </p:spPr>
        <p:txBody>
          <a:bodyPr wrap="square">
            <a:spAutoFit/>
          </a:bodyPr>
          <a:lstStyle/>
          <a:p>
            <a:pPr marL="0" marR="0" lvl="0" indent="0" algn="r" defTabSz="914049"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2"/>
                </a:solidFill>
                <a:effectLst/>
                <a:uLnTx/>
                <a:uFillTx/>
                <a:latin typeface="Segoe UI"/>
                <a:ea typeface="+mn-ea"/>
                <a:cs typeface="+mn-cs"/>
              </a:rPr>
              <a:t>Automate response metrics  </a:t>
            </a:r>
          </a:p>
        </p:txBody>
      </p:sp>
      <p:sp>
        <p:nvSpPr>
          <p:cNvPr id="8" name="TextBox 7">
            <a:extLst>
              <a:ext uri="{FF2B5EF4-FFF2-40B4-BE49-F238E27FC236}">
                <a16:creationId xmlns:a16="http://schemas.microsoft.com/office/drawing/2014/main" id="{8A8FD676-3A73-46A8-A44A-36D8EAF7FCE0}"/>
              </a:ext>
            </a:extLst>
          </p:cNvPr>
          <p:cNvSpPr txBox="1"/>
          <p:nvPr/>
        </p:nvSpPr>
        <p:spPr>
          <a:xfrm>
            <a:off x="6230289" y="832285"/>
            <a:ext cx="1436155" cy="461665"/>
          </a:xfrm>
          <a:prstGeom prst="rect">
            <a:avLst/>
          </a:prstGeom>
          <a:noFill/>
        </p:spPr>
        <p:txBody>
          <a:bodyPr wrap="square">
            <a:spAutoFit/>
          </a:bodyPr>
          <a:lstStyle/>
          <a:p>
            <a:pPr marL="0" marR="0" lvl="0" indent="0" algn="r" defTabSz="914049"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2"/>
                </a:solidFill>
                <a:effectLst/>
                <a:uLnTx/>
                <a:uFillTx/>
                <a:latin typeface="Segoe UI"/>
                <a:ea typeface="+mn-ea"/>
                <a:cs typeface="+mn-cs"/>
              </a:rPr>
              <a:t>Drive business processes  </a:t>
            </a:r>
          </a:p>
        </p:txBody>
      </p:sp>
      <p:sp>
        <p:nvSpPr>
          <p:cNvPr id="9" name="TextBox 8">
            <a:extLst>
              <a:ext uri="{FF2B5EF4-FFF2-40B4-BE49-F238E27FC236}">
                <a16:creationId xmlns:a16="http://schemas.microsoft.com/office/drawing/2014/main" id="{4718DB70-ABB3-4A34-813D-494839AF6039}"/>
              </a:ext>
            </a:extLst>
          </p:cNvPr>
          <p:cNvSpPr txBox="1"/>
          <p:nvPr/>
        </p:nvSpPr>
        <p:spPr>
          <a:xfrm>
            <a:off x="10240176" y="739952"/>
            <a:ext cx="1764437"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2"/>
                </a:solidFill>
                <a:effectLst/>
                <a:uLnTx/>
                <a:uFillTx/>
                <a:latin typeface="Segoe UI" panose="020B0502040204020203" pitchFamily="34" charset="0"/>
                <a:ea typeface="+mn-ea"/>
                <a:cs typeface="+mn-cs"/>
              </a:rPr>
              <a:t>Improve engagements with customers and employees </a:t>
            </a:r>
            <a:endParaRPr kumimoji="0" lang="en-US" sz="1200" b="0" i="0" u="none" strike="noStrike" kern="1200" cap="none" spc="0" normalizeH="0" baseline="0" noProof="0">
              <a:ln>
                <a:noFill/>
              </a:ln>
              <a:solidFill>
                <a:srgbClr val="000002"/>
              </a:solidFill>
              <a:effectLst/>
              <a:uLnTx/>
              <a:uFillTx/>
              <a:latin typeface="Segoe UI"/>
              <a:ea typeface="+mn-ea"/>
              <a:cs typeface="+mn-cs"/>
            </a:endParaRPr>
          </a:p>
        </p:txBody>
      </p:sp>
      <p:sp>
        <p:nvSpPr>
          <p:cNvPr id="74" name="Arc 73">
            <a:extLst>
              <a:ext uri="{FF2B5EF4-FFF2-40B4-BE49-F238E27FC236}">
                <a16:creationId xmlns:a16="http://schemas.microsoft.com/office/drawing/2014/main" id="{8813F402-17C2-4D7B-ADCF-D66B7378462E}"/>
              </a:ext>
              <a:ext uri="{C183D7F6-B498-43B3-948B-1728B52AA6E4}">
                <adec:decorative xmlns:adec="http://schemas.microsoft.com/office/drawing/2017/decorative" val="1"/>
              </a:ext>
            </a:extLst>
          </p:cNvPr>
          <p:cNvSpPr/>
          <p:nvPr/>
        </p:nvSpPr>
        <p:spPr bwMode="auto">
          <a:xfrm rot="1701548">
            <a:off x="7371454" y="937848"/>
            <a:ext cx="3263927" cy="3297967"/>
          </a:xfrm>
          <a:prstGeom prst="arc">
            <a:avLst>
              <a:gd name="adj1" fmla="val 15606935"/>
              <a:gd name="adj2" fmla="val 18836332"/>
            </a:avLst>
          </a:prstGeom>
          <a:noFill/>
          <a:ln w="12700">
            <a:solidFill>
              <a:srgbClr val="00B0F0"/>
            </a:solidFill>
            <a:headEnd type="triangle" w="lg" len="med"/>
            <a:tailEnd type="triangl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2" name="object 33" descr="Power Apps icon">
            <a:extLst>
              <a:ext uri="{FF2B5EF4-FFF2-40B4-BE49-F238E27FC236}">
                <a16:creationId xmlns:a16="http://schemas.microsoft.com/office/drawing/2014/main" id="{EBE79409-FB17-4A0F-A5A4-33BEC364F485}"/>
              </a:ext>
              <a:ext uri="{C183D7F6-B498-43B3-948B-1728B52AA6E4}">
                <adec:decorative xmlns:adec="http://schemas.microsoft.com/office/drawing/2017/decorative" val="0"/>
              </a:ext>
            </a:extLst>
          </p:cNvPr>
          <p:cNvSpPr/>
          <p:nvPr/>
        </p:nvSpPr>
        <p:spPr>
          <a:xfrm>
            <a:off x="8496110" y="615546"/>
            <a:ext cx="914400" cy="914400"/>
          </a:xfrm>
          <a:prstGeom prst="rect">
            <a:avLst/>
          </a:prstGeom>
          <a:blipFill>
            <a:blip r:embed="rId3" cstate="print"/>
            <a:stretch>
              <a:fillRect/>
            </a:stretch>
          </a:blip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 name="object 34" descr="Power Automate icon">
            <a:extLst>
              <a:ext uri="{FF2B5EF4-FFF2-40B4-BE49-F238E27FC236}">
                <a16:creationId xmlns:a16="http://schemas.microsoft.com/office/drawing/2014/main" id="{B112B09A-BF7F-4161-80D3-5F90FAA4EEB3}"/>
              </a:ext>
            </a:extLst>
          </p:cNvPr>
          <p:cNvSpPr/>
          <p:nvPr/>
        </p:nvSpPr>
        <p:spPr>
          <a:xfrm>
            <a:off x="6915920" y="2055266"/>
            <a:ext cx="914400" cy="914400"/>
          </a:xfrm>
          <a:prstGeom prst="rect">
            <a:avLst/>
          </a:prstGeom>
          <a:blipFill>
            <a:blip r:embed="rId4" cstate="print"/>
            <a:stretch>
              <a:fillRect/>
            </a:stretch>
          </a:blip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object 35" descr="Power BI icon">
            <a:extLst>
              <a:ext uri="{FF2B5EF4-FFF2-40B4-BE49-F238E27FC236}">
                <a16:creationId xmlns:a16="http://schemas.microsoft.com/office/drawing/2014/main" id="{D327C31D-70F8-45DB-83F0-17FE1A4BC794}"/>
              </a:ext>
            </a:extLst>
          </p:cNvPr>
          <p:cNvSpPr/>
          <p:nvPr/>
        </p:nvSpPr>
        <p:spPr>
          <a:xfrm>
            <a:off x="8496110" y="3814644"/>
            <a:ext cx="914400" cy="914400"/>
          </a:xfrm>
          <a:prstGeom prst="rect">
            <a:avLst/>
          </a:prstGeom>
          <a:blipFill>
            <a:blip r:embed="rId5" cstate="print"/>
            <a:stretch>
              <a:fillRect/>
            </a:stretch>
          </a:blip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36" descr="Power Virtual Agents icon">
            <a:extLst>
              <a:ext uri="{FF2B5EF4-FFF2-40B4-BE49-F238E27FC236}">
                <a16:creationId xmlns:a16="http://schemas.microsoft.com/office/drawing/2014/main" id="{EDBDD515-B4E5-4F4F-9188-9B5744B4ECED}"/>
              </a:ext>
            </a:extLst>
          </p:cNvPr>
          <p:cNvSpPr/>
          <p:nvPr/>
        </p:nvSpPr>
        <p:spPr>
          <a:xfrm>
            <a:off x="10123720" y="2116991"/>
            <a:ext cx="912876" cy="912876"/>
          </a:xfrm>
          <a:prstGeom prst="rect">
            <a:avLst/>
          </a:prstGeom>
          <a:blipFill>
            <a:blip r:embed="rId6" cstate="print"/>
            <a:stretch>
              <a:fillRect/>
            </a:stretch>
          </a:blip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749D271A-A951-41D4-8124-2D04D69E7D30}"/>
              </a:ext>
              <a:ext uri="{C183D7F6-B498-43B3-948B-1728B52AA6E4}">
                <adec:decorative xmlns:adec="http://schemas.microsoft.com/office/drawing/2017/decorative" val="1"/>
              </a:ext>
            </a:extLst>
          </p:cNvPr>
          <p:cNvSpPr/>
          <p:nvPr/>
        </p:nvSpPr>
        <p:spPr bwMode="auto">
          <a:xfrm>
            <a:off x="4917" y="3868"/>
            <a:ext cx="5478933" cy="68580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Title 3">
            <a:extLst>
              <a:ext uri="{FF2B5EF4-FFF2-40B4-BE49-F238E27FC236}">
                <a16:creationId xmlns:a16="http://schemas.microsoft.com/office/drawing/2014/main" id="{ACBBF88F-0FF6-4E5E-BF9B-CDDCAD34DFE5}"/>
              </a:ext>
            </a:extLst>
          </p:cNvPr>
          <p:cNvSpPr>
            <a:spLocks noGrp="1"/>
          </p:cNvSpPr>
          <p:nvPr>
            <p:ph type="title"/>
          </p:nvPr>
        </p:nvSpPr>
        <p:spPr>
          <a:xfrm>
            <a:off x="588263" y="457200"/>
            <a:ext cx="4490884" cy="1785104"/>
          </a:xfrm>
        </p:spPr>
        <p:txBody>
          <a:bodyPr/>
          <a:lstStyle/>
          <a:p>
            <a:r>
              <a:rPr lang="en-US" sz="3200"/>
              <a:t>Power Platform: Everyone’s platform for transformation</a:t>
            </a:r>
            <a:br>
              <a:rPr lang="en-US"/>
            </a:br>
            <a:endParaRPr lang="en-US" sz="2000" spc="0"/>
          </a:p>
        </p:txBody>
      </p:sp>
      <p:sp>
        <p:nvSpPr>
          <p:cNvPr id="33" name="Rectangle 32">
            <a:extLst>
              <a:ext uri="{FF2B5EF4-FFF2-40B4-BE49-F238E27FC236}">
                <a16:creationId xmlns:a16="http://schemas.microsoft.com/office/drawing/2014/main" id="{9CE4AE70-8CB2-4F6B-BBB8-1B2BD187E42F}"/>
              </a:ext>
            </a:extLst>
          </p:cNvPr>
          <p:cNvSpPr/>
          <p:nvPr/>
        </p:nvSpPr>
        <p:spPr bwMode="auto">
          <a:xfrm>
            <a:off x="1524078" y="3588764"/>
            <a:ext cx="3250671" cy="1373706"/>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2"/>
                </a:solidFill>
                <a:effectLst/>
                <a:uLnTx/>
                <a:uFillTx/>
                <a:latin typeface="Segoe UI Light"/>
                <a:ea typeface="DengXian"/>
                <a:cs typeface="Segoe UI"/>
              </a:rPr>
              <a:t>Low Code</a:t>
            </a:r>
            <a:r>
              <a:rPr kumimoji="0" lang="en-US" sz="1800" b="1" i="0" u="none" strike="noStrike" kern="1200" cap="none" spc="0" normalizeH="0" baseline="0" noProof="0">
                <a:ln>
                  <a:noFill/>
                </a:ln>
                <a:solidFill>
                  <a:srgbClr val="000002"/>
                </a:solidFill>
                <a:effectLst/>
                <a:uLnTx/>
                <a:uFillTx/>
                <a:latin typeface="Segoe UI Light"/>
                <a:ea typeface="DengXian"/>
                <a:cs typeface="Segoe UI"/>
              </a:rPr>
              <a:t> </a:t>
            </a:r>
            <a:endParaRPr kumimoji="0" lang="en-US" sz="1800" b="1" i="0" u="none" strike="noStrike" kern="1200" cap="none" spc="0" normalizeH="0" baseline="0" noProof="0">
              <a:ln>
                <a:noFill/>
              </a:ln>
              <a:solidFill>
                <a:srgbClr val="000002"/>
              </a:solidFill>
              <a:effectLst/>
              <a:uLnTx/>
              <a:uFillTx/>
              <a:latin typeface="Segoe UI Light"/>
              <a:ea typeface="DengXian" panose="02010600030101010101" pitchFamily="2" charset="-122"/>
              <a:cs typeface="Segoe UI" panose="020B0502040204020203" pitchFamily="34" charset="0"/>
            </a:endParaRPr>
          </a:p>
          <a:p>
            <a:pPr marL="0" marR="0" lvl="0" indent="0" algn="l" defTabSz="914367" rtl="0" eaLnBrk="1" fontAlgn="auto" latinLnBrk="0" hangingPunct="1">
              <a:lnSpc>
                <a:spcPct val="107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2"/>
              </a:solidFill>
              <a:effectLst/>
              <a:uLnTx/>
              <a:uFillTx/>
              <a:latin typeface="Segoe UI Light"/>
              <a:ea typeface="DengXian" panose="02010600030101010101" pitchFamily="2" charset="-122"/>
              <a:cs typeface="Segoe UI" panose="020B0502040204020203" pitchFamily="34" charset="0"/>
            </a:endParaRPr>
          </a:p>
          <a:p>
            <a:pPr marL="0" marR="0" lvl="0" indent="0" algn="l" defTabSz="914367" rtl="0" eaLnBrk="1" fontAlgn="auto" latinLnBrk="0" hangingPunct="1">
              <a:lnSpc>
                <a:spcPct val="107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2"/>
                </a:solidFill>
                <a:effectLst/>
                <a:uLnTx/>
                <a:uFillTx/>
                <a:latin typeface="Segoe UI"/>
                <a:ea typeface="DengXian" panose="02010600030101010101" pitchFamily="2" charset="-122"/>
                <a:cs typeface="Segoe UI" panose="020B0502040204020203" pitchFamily="34" charset="0"/>
              </a:rPr>
              <a:t>Drag and drop plus Excel-like formulas for functionality </a:t>
            </a:r>
          </a:p>
        </p:txBody>
      </p:sp>
      <p:sp>
        <p:nvSpPr>
          <p:cNvPr id="34" name="Rectangle 33">
            <a:extLst>
              <a:ext uri="{FF2B5EF4-FFF2-40B4-BE49-F238E27FC236}">
                <a16:creationId xmlns:a16="http://schemas.microsoft.com/office/drawing/2014/main" id="{ACD05977-EFB1-492C-A199-9121E1092F82}"/>
              </a:ext>
            </a:extLst>
          </p:cNvPr>
          <p:cNvSpPr/>
          <p:nvPr/>
        </p:nvSpPr>
        <p:spPr bwMode="auto">
          <a:xfrm>
            <a:off x="1524078" y="5123129"/>
            <a:ext cx="3376845" cy="146494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2"/>
                </a:solidFill>
                <a:effectLst/>
                <a:uLnTx/>
                <a:uFillTx/>
                <a:latin typeface="Segoe UI Light"/>
                <a:ea typeface="Segoe UI" panose="020B0502040204020203" pitchFamily="34" charset="0"/>
                <a:cs typeface="Segoe UI" panose="020B0502040204020203" pitchFamily="34" charset="0"/>
              </a:rPr>
              <a:t>Code First </a:t>
            </a:r>
          </a:p>
          <a:p>
            <a:pPr marL="0" marR="0" lvl="0" indent="0" algn="l" defTabSz="951028"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2"/>
              </a:solidFill>
              <a:effectLst/>
              <a:uLnTx/>
              <a:uFillTx/>
              <a:latin typeface="Segoe UI Light"/>
              <a:ea typeface="Segoe UI" panose="020B0502040204020203" pitchFamily="34" charset="0"/>
              <a:cs typeface="Segoe UI" panose="020B0502040204020203" pitchFamily="34" charset="0"/>
            </a:endParaRPr>
          </a:p>
          <a:p>
            <a:pPr marL="0" marR="0" lvl="0" indent="0" algn="l" defTabSz="951028"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2"/>
                </a:solidFill>
                <a:effectLst/>
                <a:uLnTx/>
                <a:uFillTx/>
                <a:latin typeface="Segoe UI"/>
                <a:ea typeface="Segoe UI" panose="020B0502040204020203" pitchFamily="34" charset="0"/>
                <a:cs typeface="Segoe UI" panose="020B0502040204020203" pitchFamily="34" charset="0"/>
              </a:rPr>
              <a:t>Professional development and extensibility across Microsoft </a:t>
            </a:r>
            <a:endParaRPr kumimoji="0" lang="en-US" sz="1400" b="0" i="0" u="none" strike="noStrike" kern="1200" cap="none" spc="0" normalizeH="0" baseline="0" noProof="0">
              <a:ln>
                <a:noFill/>
              </a:ln>
              <a:solidFill>
                <a:srgbClr val="3C3C41"/>
              </a:solidFill>
              <a:effectLst/>
              <a:uLnTx/>
              <a:uFillTx/>
              <a:latin typeface="Segoe UI"/>
              <a:ea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4AAA74E6-9632-43FD-8ABA-3CE2CE2E7C3A}"/>
              </a:ext>
            </a:extLst>
          </p:cNvPr>
          <p:cNvSpPr/>
          <p:nvPr/>
        </p:nvSpPr>
        <p:spPr bwMode="auto">
          <a:xfrm>
            <a:off x="1524078" y="1963166"/>
            <a:ext cx="3250671" cy="1464939"/>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2"/>
                </a:solidFill>
                <a:effectLst/>
                <a:uLnTx/>
                <a:uFillTx/>
                <a:latin typeface="Segoe UI Light"/>
                <a:ea typeface="+mn-ea"/>
                <a:cs typeface="Segoe UI" panose="020B0502040204020203" pitchFamily="34" charset="0"/>
              </a:rPr>
              <a:t>No Code </a:t>
            </a:r>
          </a:p>
          <a:p>
            <a:pPr marL="0" marR="0" lvl="0" indent="0" algn="l" defTabSz="951028"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2"/>
              </a:solidFill>
              <a:effectLst/>
              <a:uLnTx/>
              <a:uFillTx/>
              <a:latin typeface="Segoe UI Light"/>
              <a:ea typeface="+mn-ea"/>
              <a:cs typeface="Segoe UI" panose="020B0502040204020203" pitchFamily="34" charset="0"/>
            </a:endParaRPr>
          </a:p>
          <a:p>
            <a:pPr marL="0" marR="0" lvl="0" indent="0" algn="l" defTabSz="951028"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2"/>
                </a:solidFill>
                <a:effectLst/>
                <a:uLnTx/>
                <a:uFillTx/>
                <a:latin typeface="Segoe UI"/>
                <a:ea typeface="+mn-ea"/>
                <a:cs typeface="Segoe UI" panose="020B0502040204020203" pitchFamily="34" charset="0"/>
              </a:rPr>
              <a:t>Drag and drop experiences that are like PowerPoint</a:t>
            </a:r>
          </a:p>
        </p:txBody>
      </p:sp>
      <p:sp>
        <p:nvSpPr>
          <p:cNvPr id="54" name="TextBox 53">
            <a:extLst>
              <a:ext uri="{FF2B5EF4-FFF2-40B4-BE49-F238E27FC236}">
                <a16:creationId xmlns:a16="http://schemas.microsoft.com/office/drawing/2014/main" id="{D1AA45E1-B6B0-4CD7-AE6D-F61C048CF6B5}"/>
              </a:ext>
            </a:extLst>
          </p:cNvPr>
          <p:cNvSpPr txBox="1"/>
          <p:nvPr/>
        </p:nvSpPr>
        <p:spPr>
          <a:xfrm>
            <a:off x="7234296" y="6113366"/>
            <a:ext cx="1747700" cy="276999"/>
          </a:xfrm>
          <a:prstGeom prst="rect">
            <a:avLst/>
          </a:prstGeom>
          <a:noFill/>
        </p:spPr>
        <p:txBody>
          <a:bodyPr wrap="square" lIns="91440" tIns="45720" rIns="91440" bIns="45720" rtlCol="0" anchor="t">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2"/>
                </a:solidFill>
                <a:effectLst/>
                <a:uLnTx/>
                <a:uFillTx/>
                <a:latin typeface="Segoe UI Semibold"/>
                <a:ea typeface="+mn-ea"/>
                <a:cs typeface="Segoe UI Semibold"/>
              </a:rPr>
              <a:t>Dataverse</a:t>
            </a: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11DC8C7C-6F79-4E6C-AC8A-30869C65622E}"/>
              </a:ext>
            </a:extLst>
          </p:cNvPr>
          <p:cNvSpPr txBox="1"/>
          <p:nvPr/>
        </p:nvSpPr>
        <p:spPr>
          <a:xfrm>
            <a:off x="5695873" y="6097766"/>
            <a:ext cx="1747700" cy="276999"/>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2"/>
                </a:solidFill>
                <a:effectLst/>
                <a:uLnTx/>
                <a:uFillTx/>
                <a:latin typeface="Segoe UI Semibold"/>
                <a:ea typeface="+mn-ea"/>
                <a:cs typeface="Segoe UI Semibold" panose="020B0702040204020203" pitchFamily="34" charset="0"/>
              </a:rPr>
              <a:t>AI Builder </a:t>
            </a:r>
          </a:p>
        </p:txBody>
      </p:sp>
      <p:sp>
        <p:nvSpPr>
          <p:cNvPr id="56" name="TextBox 55">
            <a:extLst>
              <a:ext uri="{FF2B5EF4-FFF2-40B4-BE49-F238E27FC236}">
                <a16:creationId xmlns:a16="http://schemas.microsoft.com/office/drawing/2014/main" id="{6BC6DDAE-047C-4B0B-9AAA-019D8859A740}"/>
              </a:ext>
            </a:extLst>
          </p:cNvPr>
          <p:cNvSpPr txBox="1"/>
          <p:nvPr/>
        </p:nvSpPr>
        <p:spPr>
          <a:xfrm>
            <a:off x="8908214" y="6097766"/>
            <a:ext cx="1747700" cy="276999"/>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2"/>
                </a:solidFill>
                <a:effectLst/>
                <a:uLnTx/>
                <a:uFillTx/>
                <a:latin typeface="Segoe UI Semibold"/>
                <a:ea typeface="+mn-ea"/>
                <a:cs typeface="Segoe UI Semibold" panose="020B0702040204020203" pitchFamily="34" charset="0"/>
              </a:rPr>
              <a:t>Data Connectors </a:t>
            </a:r>
          </a:p>
        </p:txBody>
      </p:sp>
      <p:grpSp>
        <p:nvGrpSpPr>
          <p:cNvPr id="23" name="Group 22">
            <a:extLst>
              <a:ext uri="{FF2B5EF4-FFF2-40B4-BE49-F238E27FC236}">
                <a16:creationId xmlns:a16="http://schemas.microsoft.com/office/drawing/2014/main" id="{6BF7375D-F1D5-468A-9E0D-57CE7AAA6646}"/>
              </a:ext>
              <a:ext uri="{C183D7F6-B498-43B3-948B-1728B52AA6E4}">
                <adec:decorative xmlns:adec="http://schemas.microsoft.com/office/drawing/2017/decorative" val="1"/>
              </a:ext>
            </a:extLst>
          </p:cNvPr>
          <p:cNvGrpSpPr/>
          <p:nvPr/>
        </p:nvGrpSpPr>
        <p:grpSpPr>
          <a:xfrm>
            <a:off x="6081554" y="5038576"/>
            <a:ext cx="5745321" cy="388293"/>
            <a:chOff x="6081554" y="5038576"/>
            <a:chExt cx="5745321" cy="388293"/>
          </a:xfrm>
        </p:grpSpPr>
        <p:cxnSp>
          <p:nvCxnSpPr>
            <p:cNvPr id="10" name="Straight Connector 9">
              <a:extLst>
                <a:ext uri="{FF2B5EF4-FFF2-40B4-BE49-F238E27FC236}">
                  <a16:creationId xmlns:a16="http://schemas.microsoft.com/office/drawing/2014/main" id="{A7A839C9-4748-4B54-B260-69A4B1D94AD4}"/>
                </a:ext>
              </a:extLst>
            </p:cNvPr>
            <p:cNvCxnSpPr>
              <a:cxnSpLocks/>
            </p:cNvCxnSpPr>
            <p:nvPr/>
          </p:nvCxnSpPr>
          <p:spPr>
            <a:xfrm>
              <a:off x="6081554" y="5339482"/>
              <a:ext cx="5745321" cy="0"/>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C3FB771-CFED-449C-B121-03A637AE13EF}"/>
                </a:ext>
              </a:extLst>
            </p:cNvPr>
            <p:cNvCxnSpPr/>
            <p:nvPr/>
          </p:nvCxnSpPr>
          <p:spPr>
            <a:xfrm flipV="1">
              <a:off x="6086476" y="5038576"/>
              <a:ext cx="0" cy="300906"/>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7012A11-15F6-4480-B6CA-94FE68A25D17}"/>
                </a:ext>
              </a:extLst>
            </p:cNvPr>
            <p:cNvCxnSpPr/>
            <p:nvPr/>
          </p:nvCxnSpPr>
          <p:spPr>
            <a:xfrm flipV="1">
              <a:off x="11826875" y="5038576"/>
              <a:ext cx="0" cy="300906"/>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C6159E3-54E7-47F5-AF9D-13A849337B26}"/>
                </a:ext>
              </a:extLst>
            </p:cNvPr>
            <p:cNvCxnSpPr/>
            <p:nvPr/>
          </p:nvCxnSpPr>
          <p:spPr>
            <a:xfrm>
              <a:off x="8954214" y="5339482"/>
              <a:ext cx="0" cy="87387"/>
            </a:xfrm>
            <a:prstGeom prst="line">
              <a:avLst/>
            </a:prstGeom>
            <a:ln>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59" name="Picture 58">
            <a:extLst>
              <a:ext uri="{FF2B5EF4-FFF2-40B4-BE49-F238E27FC236}">
                <a16:creationId xmlns:a16="http://schemas.microsoft.com/office/drawing/2014/main" id="{5E827E08-A016-4702-B776-6A4C5A0F48B4}"/>
              </a:ext>
              <a:ext uri="{C183D7F6-B498-43B3-948B-1728B52AA6E4}">
                <adec:decorative xmlns:adec="http://schemas.microsoft.com/office/drawing/2017/decorative" val="1"/>
              </a:ext>
            </a:extLst>
          </p:cNvPr>
          <p:cNvPicPr>
            <a:picLocks noChangeAspect="1"/>
          </p:cNvPicPr>
          <p:nvPr/>
        </p:nvPicPr>
        <p:blipFill>
          <a:blip r:embed="rId7"/>
          <a:srcRect/>
          <a:stretch/>
        </p:blipFill>
        <p:spPr>
          <a:xfrm flipH="1">
            <a:off x="660711" y="2299030"/>
            <a:ext cx="460139" cy="460139"/>
          </a:xfrm>
          <a:prstGeom prst="rect">
            <a:avLst/>
          </a:prstGeom>
        </p:spPr>
      </p:pic>
      <p:pic>
        <p:nvPicPr>
          <p:cNvPr id="60" name="Picture 59">
            <a:extLst>
              <a:ext uri="{FF2B5EF4-FFF2-40B4-BE49-F238E27FC236}">
                <a16:creationId xmlns:a16="http://schemas.microsoft.com/office/drawing/2014/main" id="{6FF1EC17-3431-4103-BF59-675F3794ED9A}"/>
              </a:ext>
              <a:ext uri="{C183D7F6-B498-43B3-948B-1728B52AA6E4}">
                <adec:decorative xmlns:adec="http://schemas.microsoft.com/office/drawing/2017/decorative" val="1"/>
              </a:ext>
            </a:extLst>
          </p:cNvPr>
          <p:cNvPicPr>
            <a:picLocks noChangeAspect="1"/>
          </p:cNvPicPr>
          <p:nvPr/>
        </p:nvPicPr>
        <p:blipFill>
          <a:blip r:embed="rId8"/>
          <a:srcRect/>
          <a:stretch/>
        </p:blipFill>
        <p:spPr>
          <a:xfrm>
            <a:off x="660711" y="3857042"/>
            <a:ext cx="460139" cy="460139"/>
          </a:xfrm>
          <a:prstGeom prst="rect">
            <a:avLst/>
          </a:prstGeom>
        </p:spPr>
      </p:pic>
      <p:pic>
        <p:nvPicPr>
          <p:cNvPr id="61" name="Picture 60">
            <a:extLst>
              <a:ext uri="{FF2B5EF4-FFF2-40B4-BE49-F238E27FC236}">
                <a16:creationId xmlns:a16="http://schemas.microsoft.com/office/drawing/2014/main" id="{31844D2F-3B84-42E2-8A97-EB16D51EE6E3}"/>
              </a:ext>
              <a:ext uri="{C183D7F6-B498-43B3-948B-1728B52AA6E4}">
                <adec:decorative xmlns:adec="http://schemas.microsoft.com/office/drawing/2017/decorative" val="1"/>
              </a:ext>
            </a:extLst>
          </p:cNvPr>
          <p:cNvPicPr>
            <a:picLocks noChangeAspect="1"/>
          </p:cNvPicPr>
          <p:nvPr/>
        </p:nvPicPr>
        <p:blipFill>
          <a:blip r:embed="rId9"/>
          <a:srcRect/>
          <a:stretch/>
        </p:blipFill>
        <p:spPr>
          <a:xfrm flipH="1">
            <a:off x="661988" y="5365120"/>
            <a:ext cx="457583" cy="460139"/>
          </a:xfrm>
          <a:prstGeom prst="rect">
            <a:avLst/>
          </a:prstGeom>
        </p:spPr>
      </p:pic>
      <p:sp>
        <p:nvSpPr>
          <p:cNvPr id="58" name="plug" title="Icon of a power plug showing an A to B connection">
            <a:extLst>
              <a:ext uri="{FF2B5EF4-FFF2-40B4-BE49-F238E27FC236}">
                <a16:creationId xmlns:a16="http://schemas.microsoft.com/office/drawing/2014/main" id="{E5E0024E-8F0C-410A-865C-3F25CE554A75}"/>
              </a:ext>
            </a:extLst>
          </p:cNvPr>
          <p:cNvSpPr>
            <a:spLocks noChangeAspect="1" noEditPoints="1"/>
          </p:cNvSpPr>
          <p:nvPr/>
        </p:nvSpPr>
        <p:spPr bwMode="auto">
          <a:xfrm>
            <a:off x="9600690" y="5628856"/>
            <a:ext cx="352562" cy="33418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952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monitor_3" title="Icon of a monitor with a checkmark on the lower right corner">
            <a:extLst>
              <a:ext uri="{FF2B5EF4-FFF2-40B4-BE49-F238E27FC236}">
                <a16:creationId xmlns:a16="http://schemas.microsoft.com/office/drawing/2014/main" id="{350A7587-96F9-48C0-A96F-8DAA1122A208}"/>
              </a:ext>
            </a:extLst>
          </p:cNvPr>
          <p:cNvSpPr>
            <a:spLocks noChangeAspect="1" noEditPoints="1"/>
          </p:cNvSpPr>
          <p:nvPr/>
        </p:nvSpPr>
        <p:spPr bwMode="auto">
          <a:xfrm>
            <a:off x="11138059" y="5662155"/>
            <a:ext cx="390016" cy="312784"/>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B5339EEF-0164-440B-A2B0-8DD808414174}"/>
              </a:ext>
            </a:extLst>
          </p:cNvPr>
          <p:cNvSpPr txBox="1"/>
          <p:nvPr/>
        </p:nvSpPr>
        <p:spPr>
          <a:xfrm>
            <a:off x="10446637" y="6097766"/>
            <a:ext cx="1747700" cy="276999"/>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2"/>
                </a:solidFill>
                <a:effectLst/>
                <a:uLnTx/>
                <a:uFillTx/>
                <a:latin typeface="Segoe UI Semibold"/>
                <a:ea typeface="+mn-ea"/>
                <a:cs typeface="Segoe UI Semibold" panose="020B0702040204020203" pitchFamily="34" charset="0"/>
              </a:rPr>
              <a:t>Management Tools</a:t>
            </a:r>
          </a:p>
        </p:txBody>
      </p:sp>
      <p:pic>
        <p:nvPicPr>
          <p:cNvPr id="41" name="Graphic 40" descr="AI Builder icon">
            <a:extLst>
              <a:ext uri="{FF2B5EF4-FFF2-40B4-BE49-F238E27FC236}">
                <a16:creationId xmlns:a16="http://schemas.microsoft.com/office/drawing/2014/main" id="{00CEF472-48DE-7CD0-B1FB-5316096C635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18263" y="5594846"/>
            <a:ext cx="502920" cy="502920"/>
          </a:xfrm>
          <a:prstGeom prst="rect">
            <a:avLst/>
          </a:prstGeom>
        </p:spPr>
      </p:pic>
      <p:pic>
        <p:nvPicPr>
          <p:cNvPr id="42" name="Picture 41" descr="Dataverse logo">
            <a:extLst>
              <a:ext uri="{FF2B5EF4-FFF2-40B4-BE49-F238E27FC236}">
                <a16:creationId xmlns:a16="http://schemas.microsoft.com/office/drawing/2014/main" id="{9122DD7B-4115-8346-8D5C-1F35EBB73A25}"/>
              </a:ext>
            </a:extLst>
          </p:cNvPr>
          <p:cNvPicPr>
            <a:picLocks noChangeAspect="1"/>
          </p:cNvPicPr>
          <p:nvPr/>
        </p:nvPicPr>
        <p:blipFill>
          <a:blip r:embed="rId12"/>
          <a:stretch>
            <a:fillRect/>
          </a:stretch>
        </p:blipFill>
        <p:spPr>
          <a:xfrm>
            <a:off x="7887543" y="5614411"/>
            <a:ext cx="502920" cy="502920"/>
          </a:xfrm>
          <a:prstGeom prst="rect">
            <a:avLst/>
          </a:prstGeom>
        </p:spPr>
      </p:pic>
    </p:spTree>
    <p:extLst>
      <p:ext uri="{BB962C8B-B14F-4D97-AF65-F5344CB8AC3E}">
        <p14:creationId xmlns:p14="http://schemas.microsoft.com/office/powerpoint/2010/main" val="2283575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E4F977-3EE6-4A53-A0D5-13D1AC1F46CD}"/>
              </a:ext>
              <a:ext uri="{C183D7F6-B498-43B3-948B-1728B52AA6E4}">
                <adec:decorative xmlns:adec="http://schemas.microsoft.com/office/drawing/2017/decorative" val="0"/>
              </a:ext>
            </a:extLst>
          </p:cNvPr>
          <p:cNvSpPr>
            <a:spLocks noGrp="1"/>
          </p:cNvSpPr>
          <p:nvPr>
            <p:ph type="title" idx="4294967295"/>
          </p:nvPr>
        </p:nvSpPr>
        <p:spPr>
          <a:xfrm>
            <a:off x="269240" y="-899665"/>
            <a:ext cx="11655840" cy="899665"/>
          </a:xfrm>
        </p:spPr>
        <p:txBody>
          <a:bodyPr vert="horz" wrap="square" lIns="146304" tIns="91440" rIns="146304" bIns="91440" rtlCol="0" anchor="b">
            <a:noAutofit/>
          </a:bodyPr>
          <a:lstStyle/>
          <a:p>
            <a:r>
              <a:rPr lang="en-US" dirty="0">
                <a:solidFill>
                  <a:schemeClr val="accent6">
                    <a:lumMod val="10000"/>
                    <a:lumOff val="90000"/>
                  </a:schemeClr>
                </a:solidFill>
              </a:rPr>
              <a:t>Empower developers to do more</a:t>
            </a:r>
          </a:p>
        </p:txBody>
      </p:sp>
      <p:sp>
        <p:nvSpPr>
          <p:cNvPr id="2" name="Text Placeholder 1" descr="Slide Header: Empower every developer to do more  &#10;">
            <a:extLst>
              <a:ext uri="{FF2B5EF4-FFF2-40B4-BE49-F238E27FC236}">
                <a16:creationId xmlns:a16="http://schemas.microsoft.com/office/drawing/2014/main" id="{6EDA971B-8A2C-4EAB-B113-A86FE83B91E6}"/>
              </a:ext>
            </a:extLst>
          </p:cNvPr>
          <p:cNvSpPr>
            <a:spLocks noGrp="1"/>
          </p:cNvSpPr>
          <p:nvPr>
            <p:ph type="body" sz="quarter" idx="10"/>
          </p:nvPr>
        </p:nvSpPr>
        <p:spPr>
          <a:xfrm>
            <a:off x="538162" y="547687"/>
            <a:ext cx="11107738" cy="553998"/>
          </a:xfrm>
        </p:spPr>
        <p:txBody>
          <a:bodyPr/>
          <a:lstStyle/>
          <a:p>
            <a:r>
              <a:rPr lang="en-US" sz="4000" b="0" dirty="0">
                <a:solidFill>
                  <a:schemeClr val="tx1">
                    <a:lumMod val="50000"/>
                  </a:schemeClr>
                </a:solidFill>
                <a:latin typeface="+mn-lt"/>
              </a:rPr>
              <a:t>Empower every developer to do more  </a:t>
            </a:r>
          </a:p>
        </p:txBody>
      </p:sp>
      <p:sp>
        <p:nvSpPr>
          <p:cNvPr id="4" name="Title 2">
            <a:extLst>
              <a:ext uri="{FF2B5EF4-FFF2-40B4-BE49-F238E27FC236}">
                <a16:creationId xmlns:a16="http://schemas.microsoft.com/office/drawing/2014/main" id="{2B819FD7-2A1E-4C0E-B8A0-54E26125DFBC}"/>
              </a:ext>
              <a:ext uri="{C183D7F6-B498-43B3-948B-1728B52AA6E4}">
                <adec:decorative xmlns:adec="http://schemas.microsoft.com/office/drawing/2017/decorative" val="1"/>
              </a:ext>
            </a:extLst>
          </p:cNvPr>
          <p:cNvSpPr txBox="1">
            <a:spLocks/>
          </p:cNvSpPr>
          <p:nvPr/>
        </p:nvSpPr>
        <p:spPr>
          <a:xfrm>
            <a:off x="538162" y="1206308"/>
            <a:ext cx="11624766" cy="609398"/>
          </a:xfrm>
          <a:prstGeom prst="rect">
            <a:avLst/>
          </a:prstGeom>
        </p:spPr>
        <p:txBody>
          <a:bodyPr/>
          <a:lst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200" b="1" i="0" u="none" strike="noStrike" kern="1200" cap="none" spc="0" normalizeH="0" baseline="0" noProof="0">
              <a:ln>
                <a:noFill/>
              </a:ln>
              <a:solidFill>
                <a:srgbClr val="505050"/>
              </a:solidFill>
              <a:effectLst/>
              <a:uLnTx/>
              <a:uFillTx/>
              <a:latin typeface="Segoe UI Light"/>
              <a:ea typeface="+mj-ea"/>
              <a:cs typeface="+mj-cs"/>
            </a:endParaRPr>
          </a:p>
        </p:txBody>
      </p:sp>
      <p:sp>
        <p:nvSpPr>
          <p:cNvPr id="5" name="Title 2" descr="&quot;Citizen Developers&quot;">
            <a:extLst>
              <a:ext uri="{FF2B5EF4-FFF2-40B4-BE49-F238E27FC236}">
                <a16:creationId xmlns:a16="http://schemas.microsoft.com/office/drawing/2014/main" id="{AEB76ADA-024F-4898-B4D1-9C7B74363C1E}"/>
              </a:ext>
            </a:extLst>
          </p:cNvPr>
          <p:cNvSpPr txBox="1">
            <a:spLocks/>
          </p:cNvSpPr>
          <p:nvPr/>
        </p:nvSpPr>
        <p:spPr>
          <a:xfrm>
            <a:off x="538162" y="1932638"/>
            <a:ext cx="4130232"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50" normalizeH="0" baseline="0" noProof="0" dirty="0">
                <a:ln w="3175">
                  <a:noFill/>
                </a:ln>
                <a:solidFill>
                  <a:srgbClr val="5C005C"/>
                </a:solidFill>
                <a:effectLst/>
                <a:uLnTx/>
                <a:uFillTx/>
                <a:latin typeface="Segoe UI Semilight"/>
                <a:ea typeface="+mn-ea"/>
                <a:cs typeface="Segoe UI" pitchFamily="34" charset="0"/>
              </a:rPr>
              <a:t>Citizen Developers</a:t>
            </a:r>
          </a:p>
        </p:txBody>
      </p:sp>
      <p:sp>
        <p:nvSpPr>
          <p:cNvPr id="7" name="Title 2" descr="&quot;IT Developers&quot;">
            <a:extLst>
              <a:ext uri="{FF2B5EF4-FFF2-40B4-BE49-F238E27FC236}">
                <a16:creationId xmlns:a16="http://schemas.microsoft.com/office/drawing/2014/main" id="{775CF70B-98E7-4FDD-AB50-050CB3502F46}"/>
              </a:ext>
            </a:extLst>
          </p:cNvPr>
          <p:cNvSpPr txBox="1">
            <a:spLocks/>
          </p:cNvSpPr>
          <p:nvPr/>
        </p:nvSpPr>
        <p:spPr>
          <a:xfrm>
            <a:off x="541297" y="2577490"/>
            <a:ext cx="41827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50" normalizeH="0" baseline="0" noProof="0" dirty="0">
                <a:ln w="3175">
                  <a:noFill/>
                </a:ln>
                <a:solidFill>
                  <a:srgbClr val="5C005C"/>
                </a:solidFill>
                <a:effectLst/>
                <a:uLnTx/>
                <a:uFillTx/>
                <a:latin typeface="Segoe UI Semilight"/>
                <a:ea typeface="+mn-ea"/>
                <a:cs typeface="Segoe UI" pitchFamily="34" charset="0"/>
              </a:rPr>
              <a:t>IT Developers</a:t>
            </a:r>
          </a:p>
        </p:txBody>
      </p:sp>
      <p:sp>
        <p:nvSpPr>
          <p:cNvPr id="6" name="Title 2" descr="&quot;Pro Developers&#10;&quot;">
            <a:extLst>
              <a:ext uri="{FF2B5EF4-FFF2-40B4-BE49-F238E27FC236}">
                <a16:creationId xmlns:a16="http://schemas.microsoft.com/office/drawing/2014/main" id="{897D3665-EAF9-4F51-8E80-BB21E297919F}"/>
              </a:ext>
            </a:extLst>
          </p:cNvPr>
          <p:cNvSpPr txBox="1">
            <a:spLocks/>
          </p:cNvSpPr>
          <p:nvPr/>
        </p:nvSpPr>
        <p:spPr>
          <a:xfrm>
            <a:off x="538162" y="3222342"/>
            <a:ext cx="4185835"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50" normalizeH="0" baseline="0" noProof="0" dirty="0">
                <a:ln w="3175">
                  <a:noFill/>
                </a:ln>
                <a:solidFill>
                  <a:srgbClr val="5C005C"/>
                </a:solidFill>
                <a:effectLst/>
                <a:uLnTx/>
                <a:uFillTx/>
                <a:latin typeface="Segoe UI Semilight"/>
                <a:ea typeface="+mn-ea"/>
                <a:cs typeface="Segoe UI" pitchFamily="34" charset="0"/>
              </a:rPr>
              <a:t>Pro Developers</a:t>
            </a:r>
          </a:p>
        </p:txBody>
      </p:sp>
      <p:pic>
        <p:nvPicPr>
          <p:cNvPr id="8" name="Picture 7" descr="A graphic with a mobile device in the center. Three person icons are connected to the mobile device in ways symbolizing citizen developers, IT developers, and pro developers. ">
            <a:extLst>
              <a:ext uri="{FF2B5EF4-FFF2-40B4-BE49-F238E27FC236}">
                <a16:creationId xmlns:a16="http://schemas.microsoft.com/office/drawing/2014/main" id="{16495900-CFEF-4574-AC1B-B723D9744E53}"/>
              </a:ext>
            </a:extLst>
          </p:cNvPr>
          <p:cNvPicPr>
            <a:picLocks noChangeAspect="1"/>
          </p:cNvPicPr>
          <p:nvPr/>
        </p:nvPicPr>
        <p:blipFill rotWithShape="1">
          <a:blip r:embed="rId3"/>
          <a:srcRect l="12834" r="17936"/>
          <a:stretch/>
        </p:blipFill>
        <p:spPr>
          <a:xfrm>
            <a:off x="4523724" y="1932638"/>
            <a:ext cx="5866646" cy="3987804"/>
          </a:xfrm>
          <a:prstGeom prst="rect">
            <a:avLst/>
          </a:prstGeom>
        </p:spPr>
      </p:pic>
    </p:spTree>
    <p:extLst>
      <p:ext uri="{BB962C8B-B14F-4D97-AF65-F5344CB8AC3E}">
        <p14:creationId xmlns:p14="http://schemas.microsoft.com/office/powerpoint/2010/main" val="4727276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F2FA3-F245-4225-81B4-B22E8400E1DB}"/>
              </a:ext>
              <a:ext uri="{C183D7F6-B498-43B3-948B-1728B52AA6E4}">
                <adec:decorative xmlns:adec="http://schemas.microsoft.com/office/drawing/2017/decorative" val="0"/>
              </a:ext>
            </a:extLst>
          </p:cNvPr>
          <p:cNvSpPr>
            <a:spLocks noGrp="1"/>
          </p:cNvSpPr>
          <p:nvPr>
            <p:ph type="title"/>
          </p:nvPr>
        </p:nvSpPr>
        <p:spPr>
          <a:xfrm>
            <a:off x="580663" y="-748837"/>
            <a:ext cx="11043248" cy="748837"/>
          </a:xfrm>
        </p:spPr>
        <p:txBody>
          <a:bodyPr vert="horz" wrap="square" lIns="0" tIns="164592" rIns="0" bIns="0" rtlCol="0" anchor="b">
            <a:noAutofit/>
          </a:bodyPr>
          <a:lstStyle/>
          <a:p>
            <a:r>
              <a:rPr lang="en-US" dirty="0">
                <a:solidFill>
                  <a:schemeClr val="accent6">
                    <a:lumMod val="10000"/>
                    <a:lumOff val="90000"/>
                  </a:schemeClr>
                </a:solidFill>
              </a:rPr>
              <a:t>Microsoft Power Platform</a:t>
            </a:r>
          </a:p>
        </p:txBody>
      </p:sp>
      <p:sp>
        <p:nvSpPr>
          <p:cNvPr id="42" name="Title 1" descr="Slide Header - Microsoft Power Platform">
            <a:extLst>
              <a:ext uri="{FF2B5EF4-FFF2-40B4-BE49-F238E27FC236}">
                <a16:creationId xmlns:a16="http://schemas.microsoft.com/office/drawing/2014/main" id="{E7C58A19-7E45-1B4D-B3CB-57B0CD8953AA}"/>
              </a:ext>
            </a:extLst>
          </p:cNvPr>
          <p:cNvSpPr txBox="1">
            <a:spLocks/>
          </p:cNvSpPr>
          <p:nvPr/>
        </p:nvSpPr>
        <p:spPr>
          <a:xfrm>
            <a:off x="503979" y="251660"/>
            <a:ext cx="11052277" cy="757914"/>
          </a:xfrm>
          <a:prstGeom prst="rect">
            <a:avLst/>
          </a:prstGeom>
        </p:spPr>
        <p:txBody>
          <a:bodyPr vert="horz" wrap="square" lIns="0" tIns="161356" rIns="0" bIns="0" rtlCol="0" anchor="t">
            <a:noAutofit/>
          </a:bodyPr>
          <a:lstStyle>
            <a:lvl1pPr algn="ctr" defTabSz="932742" rtl="0" eaLnBrk="1" latinLnBrk="0" hangingPunct="1">
              <a:lnSpc>
                <a:spcPct val="100000"/>
              </a:lnSpc>
              <a:spcBef>
                <a:spcPct val="0"/>
              </a:spcBef>
              <a:buNone/>
              <a:defRPr lang="en-US" sz="2800" b="0" kern="1200" cap="none" spc="-150" baseline="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3137" b="0" i="0" u="none" strike="noStrike" kern="1200" cap="none" spc="-147" normalizeH="0" baseline="0" noProof="0" dirty="0">
                <a:ln w="3175">
                  <a:noFill/>
                </a:ln>
                <a:solidFill>
                  <a:srgbClr val="000000"/>
                </a:solidFill>
                <a:effectLst/>
                <a:uLnTx/>
                <a:uFillTx/>
                <a:latin typeface="Segoe UI Semibold"/>
                <a:ea typeface="+mn-ea"/>
                <a:cs typeface="Segoe UI" pitchFamily="34" charset="0"/>
              </a:rPr>
              <a:t>Microsoft Power Platform</a:t>
            </a:r>
          </a:p>
        </p:txBody>
      </p:sp>
      <p:sp>
        <p:nvSpPr>
          <p:cNvPr id="60" name="Text Placeholder 2" descr="Slide Text - One low-code platform that spans Office 365, Dynamics 365, Azure and standalone applications&#10;">
            <a:extLst>
              <a:ext uri="{FF2B5EF4-FFF2-40B4-BE49-F238E27FC236}">
                <a16:creationId xmlns:a16="http://schemas.microsoft.com/office/drawing/2014/main" id="{221367FB-B6E3-F54D-A3B9-558BEBBAC6BA}"/>
              </a:ext>
            </a:extLst>
          </p:cNvPr>
          <p:cNvSpPr>
            <a:spLocks noGrp="1"/>
          </p:cNvSpPr>
          <p:nvPr>
            <p:ph type="body" sz="quarter" idx="12"/>
          </p:nvPr>
        </p:nvSpPr>
        <p:spPr>
          <a:xfrm>
            <a:off x="619096" y="1037649"/>
            <a:ext cx="10926984" cy="301727"/>
          </a:xfrm>
        </p:spPr>
        <p:txBody>
          <a:bodyPr/>
          <a:lstStyle/>
          <a:p>
            <a:r>
              <a:rPr lang="en-US" dirty="0"/>
              <a:t>One low-code platform that spans Office 365, Dynamics 365, Azure and standalone applications</a:t>
            </a:r>
          </a:p>
        </p:txBody>
      </p:sp>
      <p:sp>
        <p:nvSpPr>
          <p:cNvPr id="71" name="Rectangle 70">
            <a:extLst>
              <a:ext uri="{FF2B5EF4-FFF2-40B4-BE49-F238E27FC236}">
                <a16:creationId xmlns:a16="http://schemas.microsoft.com/office/drawing/2014/main" id="{F724DD68-7824-084E-B77F-5300B319DCA5}"/>
              </a:ext>
              <a:ext uri="{C183D7F6-B498-43B3-948B-1728B52AA6E4}">
                <adec:decorative xmlns:adec="http://schemas.microsoft.com/office/drawing/2017/decorative" val="1"/>
              </a:ext>
            </a:extLst>
          </p:cNvPr>
          <p:cNvSpPr/>
          <p:nvPr/>
        </p:nvSpPr>
        <p:spPr bwMode="auto">
          <a:xfrm>
            <a:off x="0" y="3390598"/>
            <a:ext cx="12192000" cy="17722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56" name="Rectangle 55" descr="Text: Dynamics 365&#10;">
            <a:extLst>
              <a:ext uri="{FF2B5EF4-FFF2-40B4-BE49-F238E27FC236}">
                <a16:creationId xmlns:a16="http://schemas.microsoft.com/office/drawing/2014/main" id="{A09E0079-1C7C-4FA3-9C62-7C812E258D4D}"/>
              </a:ext>
            </a:extLst>
          </p:cNvPr>
          <p:cNvSpPr/>
          <p:nvPr/>
        </p:nvSpPr>
        <p:spPr>
          <a:xfrm>
            <a:off x="1643740" y="1884856"/>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Dynamics 365</a:t>
            </a:r>
          </a:p>
        </p:txBody>
      </p:sp>
      <p:grpSp>
        <p:nvGrpSpPr>
          <p:cNvPr id="48" name="Group 47" descr="Dynamics Logo">
            <a:extLst>
              <a:ext uri="{FF2B5EF4-FFF2-40B4-BE49-F238E27FC236}">
                <a16:creationId xmlns:a16="http://schemas.microsoft.com/office/drawing/2014/main" id="{35000A4B-47A5-4D59-B2C2-21980C58139B}"/>
              </a:ext>
            </a:extLst>
          </p:cNvPr>
          <p:cNvGrpSpPr/>
          <p:nvPr/>
        </p:nvGrpSpPr>
        <p:grpSpPr>
          <a:xfrm>
            <a:off x="2103956" y="2217993"/>
            <a:ext cx="798336" cy="798336"/>
            <a:chOff x="2159135" y="3360591"/>
            <a:chExt cx="920683" cy="920683"/>
          </a:xfrm>
          <a:solidFill>
            <a:srgbClr val="30E5D0"/>
          </a:solidFill>
          <a:effectLst>
            <a:outerShdw blurRad="165100" dist="228600" dir="5400000" sx="72000" sy="72000" algn="t" rotWithShape="0">
              <a:prstClr val="black">
                <a:alpha val="40000"/>
              </a:prstClr>
            </a:outerShdw>
          </a:effectLst>
        </p:grpSpPr>
        <p:sp>
          <p:nvSpPr>
            <p:cNvPr id="49" name="Oval 48">
              <a:extLst>
                <a:ext uri="{FF2B5EF4-FFF2-40B4-BE49-F238E27FC236}">
                  <a16:creationId xmlns:a16="http://schemas.microsoft.com/office/drawing/2014/main" id="{7E37F551-52AC-4963-BF6A-9A00E8C6C014}"/>
                </a:ext>
              </a:extLst>
            </p:cNvPr>
            <p:cNvSpPr/>
            <p:nvPr/>
          </p:nvSpPr>
          <p:spPr bwMode="auto">
            <a:xfrm>
              <a:off x="2159135" y="3360591"/>
              <a:ext cx="920683" cy="920683"/>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5A5B4E46-9DEA-4F77-A3B9-400E982E3980}"/>
                </a:ext>
              </a:extLst>
            </p:cNvPr>
            <p:cNvPicPr>
              <a:picLocks noChangeAspect="1"/>
            </p:cNvPicPr>
            <p:nvPr/>
          </p:nvPicPr>
          <p:blipFill rotWithShape="1">
            <a:blip r:embed="rId3"/>
            <a:srcRect l="1392" r="84595"/>
            <a:stretch/>
          </p:blipFill>
          <p:spPr>
            <a:xfrm>
              <a:off x="2409685" y="3554887"/>
              <a:ext cx="447076" cy="538007"/>
            </a:xfrm>
            <a:prstGeom prst="rect">
              <a:avLst/>
            </a:prstGeom>
            <a:solidFill>
              <a:schemeClr val="accent4"/>
            </a:solidFill>
          </p:spPr>
        </p:pic>
      </p:grpSp>
      <p:sp>
        <p:nvSpPr>
          <p:cNvPr id="57" name="Rectangle 56" descr="Text: Office 365&#10;">
            <a:extLst>
              <a:ext uri="{FF2B5EF4-FFF2-40B4-BE49-F238E27FC236}">
                <a16:creationId xmlns:a16="http://schemas.microsoft.com/office/drawing/2014/main" id="{5249C59D-AC1D-478C-8830-12922BA0301A}"/>
              </a:ext>
            </a:extLst>
          </p:cNvPr>
          <p:cNvSpPr/>
          <p:nvPr/>
        </p:nvSpPr>
        <p:spPr>
          <a:xfrm>
            <a:off x="4026005" y="1945715"/>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Office 365</a:t>
            </a:r>
          </a:p>
        </p:txBody>
      </p:sp>
      <p:grpSp>
        <p:nvGrpSpPr>
          <p:cNvPr id="45" name="Group 44" descr="Office 365 Logo">
            <a:extLst>
              <a:ext uri="{FF2B5EF4-FFF2-40B4-BE49-F238E27FC236}">
                <a16:creationId xmlns:a16="http://schemas.microsoft.com/office/drawing/2014/main" id="{E3C74FFB-F5F3-4F01-A5D5-A6FA220EEDB5}"/>
              </a:ext>
            </a:extLst>
          </p:cNvPr>
          <p:cNvGrpSpPr/>
          <p:nvPr/>
        </p:nvGrpSpPr>
        <p:grpSpPr>
          <a:xfrm>
            <a:off x="4506212" y="2261149"/>
            <a:ext cx="808233" cy="808233"/>
            <a:chOff x="5825513" y="5361671"/>
            <a:chExt cx="640080" cy="640080"/>
          </a:xfrm>
          <a:effectLst>
            <a:outerShdw blurRad="165100" dist="228600" dir="5400000" sx="72000" sy="72000" algn="t" rotWithShape="0">
              <a:prstClr val="black">
                <a:alpha val="40000"/>
              </a:prstClr>
            </a:outerShdw>
          </a:effectLst>
        </p:grpSpPr>
        <p:sp>
          <p:nvSpPr>
            <p:cNvPr id="46" name="Oval 45">
              <a:extLst>
                <a:ext uri="{FF2B5EF4-FFF2-40B4-BE49-F238E27FC236}">
                  <a16:creationId xmlns:a16="http://schemas.microsoft.com/office/drawing/2014/main" id="{426C049D-54CF-42D5-A917-2F2B91701B94}"/>
                </a:ext>
              </a:extLst>
            </p:cNvPr>
            <p:cNvSpPr/>
            <p:nvPr/>
          </p:nvSpPr>
          <p:spPr bwMode="auto">
            <a:xfrm>
              <a:off x="5825513" y="5361671"/>
              <a:ext cx="640080" cy="640080"/>
            </a:xfrm>
            <a:prstGeom prst="ellipse">
              <a:avLst/>
            </a:prstGeom>
            <a:solidFill>
              <a:srgbClr val="D93A0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a:extLst>
                <a:ext uri="{FF2B5EF4-FFF2-40B4-BE49-F238E27FC236}">
                  <a16:creationId xmlns:a16="http://schemas.microsoft.com/office/drawing/2014/main" id="{47686267-5824-424D-9B1D-326CF3F7D47C}"/>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a:ext>
              </a:extLst>
            </a:blip>
            <a:srcRect b="-7575"/>
            <a:stretch/>
          </p:blipFill>
          <p:spPr>
            <a:xfrm>
              <a:off x="5982052" y="5492600"/>
              <a:ext cx="368184" cy="398596"/>
            </a:xfrm>
            <a:prstGeom prst="rect">
              <a:avLst/>
            </a:prstGeom>
            <a:ln>
              <a:noFill/>
            </a:ln>
          </p:spPr>
        </p:pic>
      </p:grpSp>
      <p:sp>
        <p:nvSpPr>
          <p:cNvPr id="58" name="Rectangle 57" descr="Text: Azure&#10;">
            <a:extLst>
              <a:ext uri="{FF2B5EF4-FFF2-40B4-BE49-F238E27FC236}">
                <a16:creationId xmlns:a16="http://schemas.microsoft.com/office/drawing/2014/main" id="{A901AD5C-438E-4651-BD03-2EA8205E599D}"/>
              </a:ext>
            </a:extLst>
          </p:cNvPr>
          <p:cNvSpPr/>
          <p:nvPr/>
        </p:nvSpPr>
        <p:spPr>
          <a:xfrm>
            <a:off x="6309356" y="1950283"/>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Azure</a:t>
            </a:r>
          </a:p>
        </p:txBody>
      </p:sp>
      <p:grpSp>
        <p:nvGrpSpPr>
          <p:cNvPr id="52" name="Group 51" descr="Azure Logo">
            <a:extLst>
              <a:ext uri="{FF2B5EF4-FFF2-40B4-BE49-F238E27FC236}">
                <a16:creationId xmlns:a16="http://schemas.microsoft.com/office/drawing/2014/main" id="{85B90E5F-92BF-417C-AFC5-828A4375F72A}"/>
              </a:ext>
            </a:extLst>
          </p:cNvPr>
          <p:cNvGrpSpPr/>
          <p:nvPr/>
        </p:nvGrpSpPr>
        <p:grpSpPr>
          <a:xfrm>
            <a:off x="6764612" y="2211893"/>
            <a:ext cx="824529" cy="824529"/>
            <a:chOff x="9232429" y="1702433"/>
            <a:chExt cx="933186" cy="933186"/>
          </a:xfrm>
        </p:grpSpPr>
        <p:sp>
          <p:nvSpPr>
            <p:cNvPr id="53" name="Oval 52">
              <a:extLst>
                <a:ext uri="{FF2B5EF4-FFF2-40B4-BE49-F238E27FC236}">
                  <a16:creationId xmlns:a16="http://schemas.microsoft.com/office/drawing/2014/main" id="{15C781AE-88E6-4872-BEA7-FB853750F615}"/>
                </a:ext>
              </a:extLst>
            </p:cNvPr>
            <p:cNvSpPr/>
            <p:nvPr/>
          </p:nvSpPr>
          <p:spPr bwMode="auto">
            <a:xfrm>
              <a:off x="9232429" y="1702433"/>
              <a:ext cx="933186" cy="933186"/>
            </a:xfrm>
            <a:prstGeom prst="ellipse">
              <a:avLst/>
            </a:prstGeom>
            <a:solidFill>
              <a:srgbClr val="206CA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AB6E0B9E-4651-443F-93C1-89C3E4CCDC1E}"/>
                </a:ext>
              </a:extLst>
            </p:cNvPr>
            <p:cNvPicPr>
              <a:picLocks noChangeAspect="1"/>
            </p:cNvPicPr>
            <p:nvPr/>
          </p:nvPicPr>
          <p:blipFill rotWithShape="1">
            <a:blip r:embed="rId5">
              <a:alphaModFix amt="97000"/>
            </a:blip>
            <a:srcRect l="12876" t="13975" r="11167" b="6950"/>
            <a:stretch/>
          </p:blipFill>
          <p:spPr>
            <a:xfrm>
              <a:off x="9439575" y="1866860"/>
              <a:ext cx="584563" cy="614955"/>
            </a:xfrm>
            <a:prstGeom prst="rect">
              <a:avLst/>
            </a:prstGeom>
          </p:spPr>
        </p:pic>
      </p:grpSp>
      <p:sp>
        <p:nvSpPr>
          <p:cNvPr id="59" name="Rectangle 58" descr="Text: Your business apps &amp; data&#10;">
            <a:extLst>
              <a:ext uri="{FF2B5EF4-FFF2-40B4-BE49-F238E27FC236}">
                <a16:creationId xmlns:a16="http://schemas.microsoft.com/office/drawing/2014/main" id="{DBE9C2AA-5C4E-421C-AA7F-04659A32D2EC}"/>
              </a:ext>
            </a:extLst>
          </p:cNvPr>
          <p:cNvSpPr/>
          <p:nvPr/>
        </p:nvSpPr>
        <p:spPr>
          <a:xfrm>
            <a:off x="7931448" y="1935755"/>
            <a:ext cx="3014036"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Your business apps &amp; data</a:t>
            </a:r>
          </a:p>
        </p:txBody>
      </p:sp>
      <p:pic>
        <p:nvPicPr>
          <p:cNvPr id="55" name="Graphic 54" descr="Database">
            <a:extLst>
              <a:ext uri="{FF2B5EF4-FFF2-40B4-BE49-F238E27FC236}">
                <a16:creationId xmlns:a16="http://schemas.microsoft.com/office/drawing/2014/main" id="{B6C7A8CD-A423-4E31-A7FF-46384E3CD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14512" y="2679509"/>
            <a:ext cx="647908" cy="647908"/>
          </a:xfrm>
          <a:prstGeom prst="rect">
            <a:avLst/>
          </a:prstGeom>
        </p:spPr>
      </p:pic>
      <p:sp>
        <p:nvSpPr>
          <p:cNvPr id="73" name="Rectangle 1231" descr="Text: Power BI&#10;Business analytics&#10;">
            <a:extLst>
              <a:ext uri="{FF2B5EF4-FFF2-40B4-BE49-F238E27FC236}">
                <a16:creationId xmlns:a16="http://schemas.microsoft.com/office/drawing/2014/main" id="{9864D296-EF37-6E4C-ABC4-1C21C2CB7922}"/>
              </a:ext>
            </a:extLst>
          </p:cNvPr>
          <p:cNvSpPr/>
          <p:nvPr/>
        </p:nvSpPr>
        <p:spPr>
          <a:xfrm>
            <a:off x="234281" y="4527760"/>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BI</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Business analytics</a:t>
            </a:r>
          </a:p>
          <a:p>
            <a:pPr marL="0" marR="0" lvl="0" indent="0" algn="ctr" defTabSz="861251"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8" name="Picture 7" descr="Power BI icon">
            <a:extLst>
              <a:ext uri="{FF2B5EF4-FFF2-40B4-BE49-F238E27FC236}">
                <a16:creationId xmlns:a16="http://schemas.microsoft.com/office/drawing/2014/main" id="{0E3F4865-C06D-4E89-88C4-B1903B6587DD}"/>
              </a:ext>
            </a:extLst>
          </p:cNvPr>
          <p:cNvPicPr>
            <a:picLocks noChangeAspect="1"/>
          </p:cNvPicPr>
          <p:nvPr/>
        </p:nvPicPr>
        <p:blipFill>
          <a:blip r:embed="rId8"/>
          <a:stretch>
            <a:fillRect/>
          </a:stretch>
        </p:blipFill>
        <p:spPr>
          <a:xfrm>
            <a:off x="619096" y="3466147"/>
            <a:ext cx="1015873" cy="1015873"/>
          </a:xfrm>
          <a:prstGeom prst="rect">
            <a:avLst/>
          </a:prstGeom>
        </p:spPr>
      </p:pic>
      <p:sp>
        <p:nvSpPr>
          <p:cNvPr id="109" name="Rectangle 1231" descr="Text: Power Apps&#10;Application development&#10;">
            <a:extLst>
              <a:ext uri="{FF2B5EF4-FFF2-40B4-BE49-F238E27FC236}">
                <a16:creationId xmlns:a16="http://schemas.microsoft.com/office/drawing/2014/main" id="{170DAF96-85E8-FC47-888E-7F7EFA028D72}"/>
              </a:ext>
            </a:extLst>
          </p:cNvPr>
          <p:cNvSpPr/>
          <p:nvPr/>
        </p:nvSpPr>
        <p:spPr>
          <a:xfrm>
            <a:off x="2705918" y="4487944"/>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Apps</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Application development</a:t>
            </a:r>
          </a:p>
          <a:p>
            <a:pPr marL="0" marR="0" lvl="0" indent="0" algn="ctr" defTabSz="861251"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descr="Power Apps icon">
            <a:extLst>
              <a:ext uri="{FF2B5EF4-FFF2-40B4-BE49-F238E27FC236}">
                <a16:creationId xmlns:a16="http://schemas.microsoft.com/office/drawing/2014/main" id="{02FD32AA-4976-4D81-AC7C-7BAF1CC80995}"/>
              </a:ext>
            </a:extLst>
          </p:cNvPr>
          <p:cNvPicPr>
            <a:picLocks noChangeAspect="1"/>
          </p:cNvPicPr>
          <p:nvPr/>
        </p:nvPicPr>
        <p:blipFill>
          <a:blip r:embed="rId9"/>
          <a:stretch>
            <a:fillRect/>
          </a:stretch>
        </p:blipFill>
        <p:spPr>
          <a:xfrm>
            <a:off x="3144284" y="3457168"/>
            <a:ext cx="1015873" cy="1015873"/>
          </a:xfrm>
          <a:prstGeom prst="rect">
            <a:avLst/>
          </a:prstGeom>
        </p:spPr>
      </p:pic>
      <p:sp>
        <p:nvSpPr>
          <p:cNvPr id="110" name="Rectangle 1231" descr="Text: Power Automate&#10;Workflow automation&#10;">
            <a:extLst>
              <a:ext uri="{FF2B5EF4-FFF2-40B4-BE49-F238E27FC236}">
                <a16:creationId xmlns:a16="http://schemas.microsoft.com/office/drawing/2014/main" id="{01E46375-AF5D-3B46-B2EB-3AFFFD0FA9C4}"/>
              </a:ext>
            </a:extLst>
          </p:cNvPr>
          <p:cNvSpPr/>
          <p:nvPr/>
        </p:nvSpPr>
        <p:spPr>
          <a:xfrm>
            <a:off x="5286886" y="4527760"/>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Automate</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Workflow automation</a:t>
            </a: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descr="Power automate icon">
            <a:extLst>
              <a:ext uri="{FF2B5EF4-FFF2-40B4-BE49-F238E27FC236}">
                <a16:creationId xmlns:a16="http://schemas.microsoft.com/office/drawing/2014/main" id="{F5B3916F-42C6-4DD5-8036-87B258AC6FC9}"/>
              </a:ext>
            </a:extLst>
          </p:cNvPr>
          <p:cNvPicPr>
            <a:picLocks noChangeAspect="1"/>
          </p:cNvPicPr>
          <p:nvPr/>
        </p:nvPicPr>
        <p:blipFill>
          <a:blip r:embed="rId10"/>
          <a:stretch>
            <a:fillRect/>
          </a:stretch>
        </p:blipFill>
        <p:spPr>
          <a:xfrm>
            <a:off x="5665661" y="3478798"/>
            <a:ext cx="1015873" cy="1015873"/>
          </a:xfrm>
          <a:prstGeom prst="rect">
            <a:avLst/>
          </a:prstGeom>
        </p:spPr>
      </p:pic>
      <p:pic>
        <p:nvPicPr>
          <p:cNvPr id="10" name="Picture 9" descr="Power Virtual Agent icon">
            <a:extLst>
              <a:ext uri="{FF2B5EF4-FFF2-40B4-BE49-F238E27FC236}">
                <a16:creationId xmlns:a16="http://schemas.microsoft.com/office/drawing/2014/main" id="{1FD67DEF-E568-468B-BD83-3315F2AC2993}"/>
              </a:ext>
            </a:extLst>
          </p:cNvPr>
          <p:cNvPicPr>
            <a:picLocks noChangeAspect="1"/>
          </p:cNvPicPr>
          <p:nvPr/>
        </p:nvPicPr>
        <p:blipFill>
          <a:blip r:embed="rId11"/>
          <a:stretch>
            <a:fillRect/>
          </a:stretch>
        </p:blipFill>
        <p:spPr>
          <a:xfrm>
            <a:off x="8183841" y="3486565"/>
            <a:ext cx="1015873" cy="1015873"/>
          </a:xfrm>
          <a:prstGeom prst="rect">
            <a:avLst/>
          </a:prstGeom>
        </p:spPr>
      </p:pic>
      <p:sp>
        <p:nvSpPr>
          <p:cNvPr id="100" name="Rectangle 1236" descr="Text: Power Virtual Agents&#10;Intelligent virtual agents&#10;">
            <a:extLst>
              <a:ext uri="{FF2B5EF4-FFF2-40B4-BE49-F238E27FC236}">
                <a16:creationId xmlns:a16="http://schemas.microsoft.com/office/drawing/2014/main" id="{243D1E1E-9AE5-5B41-B2CD-D5FDA6829E12}"/>
              </a:ext>
            </a:extLst>
          </p:cNvPr>
          <p:cNvSpPr/>
          <p:nvPr/>
        </p:nvSpPr>
        <p:spPr>
          <a:xfrm>
            <a:off x="7682715" y="4502785"/>
            <a:ext cx="2018126"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Virtual Agents</a:t>
            </a: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Intelligent virtual agents</a:t>
            </a:r>
          </a:p>
        </p:txBody>
      </p:sp>
      <p:sp>
        <p:nvSpPr>
          <p:cNvPr id="88" name="Rectangle 1243">
            <a:extLst>
              <a:ext uri="{FF2B5EF4-FFF2-40B4-BE49-F238E27FC236}">
                <a16:creationId xmlns:a16="http://schemas.microsoft.com/office/drawing/2014/main" id="{C2739AB8-3B13-FD4F-8E7F-874AFAB824C6}"/>
              </a:ext>
            </a:extLst>
          </p:cNvPr>
          <p:cNvSpPr/>
          <p:nvPr/>
        </p:nvSpPr>
        <p:spPr bwMode="auto">
          <a:xfrm>
            <a:off x="3795764" y="6111937"/>
            <a:ext cx="790023" cy="1900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861251" rtl="0" eaLnBrk="1" fontAlgn="base" latinLnBrk="0" hangingPunct="1">
              <a:lnSpc>
                <a:spcPct val="90000"/>
              </a:lnSpc>
              <a:spcBef>
                <a:spcPct val="0"/>
              </a:spcBef>
              <a:spcAft>
                <a:spcPts val="392"/>
              </a:spcAft>
              <a:buClrTx/>
              <a:buSzTx/>
              <a:buFontTx/>
              <a:buNone/>
              <a:tabLst/>
              <a:defRPr/>
            </a:pPr>
            <a:r>
              <a:rPr kumimoji="0" lang="en-US" sz="1372"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Dataverse</a:t>
            </a:r>
          </a:p>
        </p:txBody>
      </p:sp>
      <p:sp>
        <p:nvSpPr>
          <p:cNvPr id="89" name="Rectangle 1244">
            <a:extLst>
              <a:ext uri="{FF2B5EF4-FFF2-40B4-BE49-F238E27FC236}">
                <a16:creationId xmlns:a16="http://schemas.microsoft.com/office/drawing/2014/main" id="{00C88612-77E8-7A47-ADF5-D850E96AA853}"/>
              </a:ext>
            </a:extLst>
          </p:cNvPr>
          <p:cNvSpPr/>
          <p:nvPr/>
        </p:nvSpPr>
        <p:spPr bwMode="auto">
          <a:xfrm>
            <a:off x="5738624" y="6111937"/>
            <a:ext cx="878589" cy="380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ts val="392"/>
              </a:spcAft>
              <a:buClrTx/>
              <a:buSzTx/>
              <a:buFontTx/>
              <a:buNone/>
              <a:tabLst/>
              <a:defRPr/>
            </a:pPr>
            <a: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Data</a:t>
            </a:r>
            <a:b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connectors</a:t>
            </a:r>
          </a:p>
        </p:txBody>
      </p:sp>
      <p:sp>
        <p:nvSpPr>
          <p:cNvPr id="44" name="Org_ECA6" descr="Icon of three boxes in a bracket chart (Data Connectors Icon)">
            <a:extLst>
              <a:ext uri="{FF2B5EF4-FFF2-40B4-BE49-F238E27FC236}">
                <a16:creationId xmlns:a16="http://schemas.microsoft.com/office/drawing/2014/main" id="{4930BE64-D053-EA40-9ACE-CD77D6E64901}"/>
              </a:ext>
            </a:extLst>
          </p:cNvPr>
          <p:cNvSpPr>
            <a:spLocks noChangeAspect="1" noEditPoints="1"/>
          </p:cNvSpPr>
          <p:nvPr/>
        </p:nvSpPr>
        <p:spPr bwMode="auto">
          <a:xfrm>
            <a:off x="5981807" y="5647859"/>
            <a:ext cx="358395"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1" name="Rectangle 1259">
            <a:extLst>
              <a:ext uri="{FF2B5EF4-FFF2-40B4-BE49-F238E27FC236}">
                <a16:creationId xmlns:a16="http://schemas.microsoft.com/office/drawing/2014/main" id="{CD95FF71-F989-094D-A3F6-69561291D8AF}"/>
              </a:ext>
            </a:extLst>
          </p:cNvPr>
          <p:cNvSpPr/>
          <p:nvPr/>
        </p:nvSpPr>
        <p:spPr bwMode="auto">
          <a:xfrm>
            <a:off x="7623034" y="6169091"/>
            <a:ext cx="788905" cy="18173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61251" rtl="0" eaLnBrk="1" fontAlgn="base" latinLnBrk="0" hangingPunct="1">
              <a:lnSpc>
                <a:spcPct val="90000"/>
              </a:lnSpc>
              <a:spcBef>
                <a:spcPct val="0"/>
              </a:spcBef>
              <a:spcAft>
                <a:spcPts val="392"/>
              </a:spcAft>
              <a:buClrTx/>
              <a:buSzTx/>
              <a:buFontTx/>
              <a:buNone/>
              <a:tabLst/>
              <a:defRPr/>
            </a:pPr>
            <a: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AI B</a:t>
            </a:r>
            <a:r>
              <a:rPr kumimoji="0" lang="en-US" sz="1372" b="1"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rPr>
              <a:t>uilder</a:t>
            </a:r>
            <a:endPar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94" name="Straight Connector 1253">
            <a:extLst>
              <a:ext uri="{FF2B5EF4-FFF2-40B4-BE49-F238E27FC236}">
                <a16:creationId xmlns:a16="http://schemas.microsoft.com/office/drawing/2014/main" id="{D19BA52C-7F83-7A4F-913D-8C75B9253C47}"/>
              </a:ext>
              <a:ext uri="{C183D7F6-B498-43B3-948B-1728B52AA6E4}">
                <adec:decorative xmlns:adec="http://schemas.microsoft.com/office/drawing/2017/decorative" val="1"/>
              </a:ext>
            </a:extLst>
          </p:cNvPr>
          <p:cNvCxnSpPr/>
          <p:nvPr/>
        </p:nvCxnSpPr>
        <p:spPr>
          <a:xfrm flipH="1">
            <a:off x="8035384"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5" name="Straight Connector 1253">
            <a:extLst>
              <a:ext uri="{FF2B5EF4-FFF2-40B4-BE49-F238E27FC236}">
                <a16:creationId xmlns:a16="http://schemas.microsoft.com/office/drawing/2014/main" id="{A71B5FBB-502B-7B4E-8903-7D78D52068AB}"/>
              </a:ext>
              <a:ext uri="{C183D7F6-B498-43B3-948B-1728B52AA6E4}">
                <adec:decorative xmlns:adec="http://schemas.microsoft.com/office/drawing/2017/decorative" val="1"/>
              </a:ext>
            </a:extLst>
          </p:cNvPr>
          <p:cNvCxnSpPr/>
          <p:nvPr/>
        </p:nvCxnSpPr>
        <p:spPr>
          <a:xfrm flipH="1">
            <a:off x="6161004"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6" name="Straight Connector 1253">
            <a:extLst>
              <a:ext uri="{FF2B5EF4-FFF2-40B4-BE49-F238E27FC236}">
                <a16:creationId xmlns:a16="http://schemas.microsoft.com/office/drawing/2014/main" id="{63101269-A7D5-3943-8E50-DCCB1997F60D}"/>
              </a:ext>
              <a:ext uri="{C183D7F6-B498-43B3-948B-1728B52AA6E4}">
                <adec:decorative xmlns:adec="http://schemas.microsoft.com/office/drawing/2017/decorative" val="1"/>
              </a:ext>
            </a:extLst>
          </p:cNvPr>
          <p:cNvCxnSpPr/>
          <p:nvPr/>
        </p:nvCxnSpPr>
        <p:spPr>
          <a:xfrm flipH="1">
            <a:off x="4175679"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51" name="Straight Connector 50">
            <a:extLst>
              <a:ext uri="{FF2B5EF4-FFF2-40B4-BE49-F238E27FC236}">
                <a16:creationId xmlns:a16="http://schemas.microsoft.com/office/drawing/2014/main" id="{DBA56530-4E22-44DD-85B3-523C750C09D4}"/>
              </a:ext>
              <a:ext uri="{C183D7F6-B498-43B3-948B-1728B52AA6E4}">
                <adec:decorative xmlns:adec="http://schemas.microsoft.com/office/drawing/2017/decorative" val="1"/>
              </a:ext>
            </a:extLst>
          </p:cNvPr>
          <p:cNvCxnSpPr>
            <a:cxnSpLocks/>
          </p:cNvCxnSpPr>
          <p:nvPr/>
        </p:nvCxnSpPr>
        <p:spPr>
          <a:xfrm flipH="1">
            <a:off x="2680739" y="3042189"/>
            <a:ext cx="6839030" cy="11978"/>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sp>
        <p:nvSpPr>
          <p:cNvPr id="61" name="Oval 60">
            <a:extLst>
              <a:ext uri="{FF2B5EF4-FFF2-40B4-BE49-F238E27FC236}">
                <a16:creationId xmlns:a16="http://schemas.microsoft.com/office/drawing/2014/main" id="{ABAFE278-2F19-45E9-9113-2BF8101B9CB1}"/>
              </a:ext>
              <a:ext uri="{C183D7F6-B498-43B3-948B-1728B52AA6E4}">
                <adec:decorative xmlns:adec="http://schemas.microsoft.com/office/drawing/2017/decorative" val="1"/>
              </a:ext>
            </a:extLst>
          </p:cNvPr>
          <p:cNvSpPr/>
          <p:nvPr/>
        </p:nvSpPr>
        <p:spPr bwMode="auto">
          <a:xfrm>
            <a:off x="8903344" y="2213267"/>
            <a:ext cx="824529" cy="824529"/>
          </a:xfrm>
          <a:prstGeom prst="ellipse">
            <a:avLst/>
          </a:prstGeom>
          <a:solidFill>
            <a:schemeClr val="accent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Graphic 61">
            <a:extLst>
              <a:ext uri="{FF2B5EF4-FFF2-40B4-BE49-F238E27FC236}">
                <a16:creationId xmlns:a16="http://schemas.microsoft.com/office/drawing/2014/main" id="{1D3559BE-FCBF-43C3-8314-DE0FBF50641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1654" y="2280172"/>
            <a:ext cx="647908" cy="647908"/>
          </a:xfrm>
          <a:prstGeom prst="rect">
            <a:avLst/>
          </a:prstGeom>
        </p:spPr>
      </p:pic>
      <p:pic>
        <p:nvPicPr>
          <p:cNvPr id="5" name="Picture 4" descr="Dataverse logo">
            <a:extLst>
              <a:ext uri="{FF2B5EF4-FFF2-40B4-BE49-F238E27FC236}">
                <a16:creationId xmlns:a16="http://schemas.microsoft.com/office/drawing/2014/main" id="{8872662D-90F1-4EFA-ABBB-A10B3DFBCAB0}"/>
              </a:ext>
            </a:extLst>
          </p:cNvPr>
          <p:cNvPicPr>
            <a:picLocks noChangeAspect="1"/>
          </p:cNvPicPr>
          <p:nvPr/>
        </p:nvPicPr>
        <p:blipFill>
          <a:blip r:embed="rId12"/>
          <a:stretch>
            <a:fillRect/>
          </a:stretch>
        </p:blipFill>
        <p:spPr>
          <a:xfrm>
            <a:off x="3855395" y="5502413"/>
            <a:ext cx="609524" cy="609524"/>
          </a:xfrm>
          <a:prstGeom prst="rect">
            <a:avLst/>
          </a:prstGeom>
        </p:spPr>
      </p:pic>
      <p:sp>
        <p:nvSpPr>
          <p:cNvPr id="63" name="Rectangle 1231" descr="Text: Power Automate&#10;Workflow automation&#10;">
            <a:extLst>
              <a:ext uri="{FF2B5EF4-FFF2-40B4-BE49-F238E27FC236}">
                <a16:creationId xmlns:a16="http://schemas.microsoft.com/office/drawing/2014/main" id="{70583870-B74F-0805-E3C8-0271E84336EF}"/>
              </a:ext>
            </a:extLst>
          </p:cNvPr>
          <p:cNvSpPr/>
          <p:nvPr/>
        </p:nvSpPr>
        <p:spPr>
          <a:xfrm>
            <a:off x="10087949" y="4482020"/>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Pages</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Build websites</a:t>
            </a: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64" name="Picture 63" descr="Power Pages product icon">
            <a:extLst>
              <a:ext uri="{FF2B5EF4-FFF2-40B4-BE49-F238E27FC236}">
                <a16:creationId xmlns:a16="http://schemas.microsoft.com/office/drawing/2014/main" id="{6862394E-C0D3-3598-48B6-0BE2B07EF754}"/>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0454697" y="3475782"/>
            <a:ext cx="1015873" cy="1015873"/>
          </a:xfrm>
          <a:prstGeom prst="rect">
            <a:avLst/>
          </a:prstGeom>
        </p:spPr>
      </p:pic>
      <p:pic>
        <p:nvPicPr>
          <p:cNvPr id="7" name="Graphic 6" descr="AI Builder icon">
            <a:extLst>
              <a:ext uri="{FF2B5EF4-FFF2-40B4-BE49-F238E27FC236}">
                <a16:creationId xmlns:a16="http://schemas.microsoft.com/office/drawing/2014/main" id="{79217B5D-0A96-87E5-885F-9AC39096628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21800" y="5514027"/>
            <a:ext cx="612648" cy="612648"/>
          </a:xfrm>
          <a:prstGeom prst="rect">
            <a:avLst/>
          </a:prstGeom>
        </p:spPr>
      </p:pic>
    </p:spTree>
    <p:extLst>
      <p:ext uri="{BB962C8B-B14F-4D97-AF65-F5344CB8AC3E}">
        <p14:creationId xmlns:p14="http://schemas.microsoft.com/office/powerpoint/2010/main" val="17969020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E777-6C0C-5A38-85B7-C9A95C38DC49}"/>
              </a:ext>
            </a:extLst>
          </p:cNvPr>
          <p:cNvSpPr>
            <a:spLocks noGrp="1"/>
          </p:cNvSpPr>
          <p:nvPr>
            <p:ph type="title"/>
          </p:nvPr>
        </p:nvSpPr>
        <p:spPr/>
        <p:txBody>
          <a:bodyPr/>
          <a:lstStyle/>
          <a:p>
            <a:r>
              <a:rPr lang="en-US" dirty="0"/>
              <a:t>Introduction to Custom Connectors</a:t>
            </a:r>
            <a:endParaRPr lang="en-NL" dirty="0"/>
          </a:p>
        </p:txBody>
      </p:sp>
    </p:spTree>
    <p:extLst>
      <p:ext uri="{BB962C8B-B14F-4D97-AF65-F5344CB8AC3E}">
        <p14:creationId xmlns:p14="http://schemas.microsoft.com/office/powerpoint/2010/main" val="12652788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F2FA3-F245-4225-81B4-B22E8400E1DB}"/>
              </a:ext>
              <a:ext uri="{C183D7F6-B498-43B3-948B-1728B52AA6E4}">
                <adec:decorative xmlns:adec="http://schemas.microsoft.com/office/drawing/2017/decorative" val="0"/>
              </a:ext>
            </a:extLst>
          </p:cNvPr>
          <p:cNvSpPr>
            <a:spLocks noGrp="1"/>
          </p:cNvSpPr>
          <p:nvPr>
            <p:ph type="title"/>
          </p:nvPr>
        </p:nvSpPr>
        <p:spPr>
          <a:xfrm>
            <a:off x="580663" y="-748837"/>
            <a:ext cx="11043248" cy="748837"/>
          </a:xfrm>
        </p:spPr>
        <p:txBody>
          <a:bodyPr vert="horz" wrap="square" lIns="0" tIns="164592" rIns="0" bIns="0" rtlCol="0" anchor="b">
            <a:noAutofit/>
          </a:bodyPr>
          <a:lstStyle/>
          <a:p>
            <a:r>
              <a:rPr lang="en-US" dirty="0">
                <a:solidFill>
                  <a:schemeClr val="accent6">
                    <a:lumMod val="10000"/>
                    <a:lumOff val="90000"/>
                  </a:schemeClr>
                </a:solidFill>
              </a:rPr>
              <a:t>Microsoft Power Platform</a:t>
            </a:r>
          </a:p>
        </p:txBody>
      </p:sp>
      <p:sp>
        <p:nvSpPr>
          <p:cNvPr id="42" name="Title 1" descr="Slide Header - Microsoft Power Platform">
            <a:extLst>
              <a:ext uri="{FF2B5EF4-FFF2-40B4-BE49-F238E27FC236}">
                <a16:creationId xmlns:a16="http://schemas.microsoft.com/office/drawing/2014/main" id="{E7C58A19-7E45-1B4D-B3CB-57B0CD8953AA}"/>
              </a:ext>
            </a:extLst>
          </p:cNvPr>
          <p:cNvSpPr txBox="1">
            <a:spLocks/>
          </p:cNvSpPr>
          <p:nvPr/>
        </p:nvSpPr>
        <p:spPr>
          <a:xfrm>
            <a:off x="503979" y="251660"/>
            <a:ext cx="11052277" cy="757914"/>
          </a:xfrm>
          <a:prstGeom prst="rect">
            <a:avLst/>
          </a:prstGeom>
        </p:spPr>
        <p:txBody>
          <a:bodyPr vert="horz" wrap="square" lIns="0" tIns="161356" rIns="0" bIns="0" rtlCol="0" anchor="t">
            <a:noAutofit/>
          </a:bodyPr>
          <a:lstStyle>
            <a:lvl1pPr algn="ctr" defTabSz="932742" rtl="0" eaLnBrk="1" latinLnBrk="0" hangingPunct="1">
              <a:lnSpc>
                <a:spcPct val="100000"/>
              </a:lnSpc>
              <a:spcBef>
                <a:spcPct val="0"/>
              </a:spcBef>
              <a:buNone/>
              <a:defRPr lang="en-US" sz="2800" b="0" kern="1200" cap="none" spc="-150" baseline="0">
                <a:ln w="3175">
                  <a:noFill/>
                </a:ln>
                <a:solidFill>
                  <a:srgbClr val="000000"/>
                </a:solidFill>
                <a:effectLst/>
                <a:latin typeface="+mj-lt"/>
                <a:ea typeface="+mn-ea"/>
                <a:cs typeface="Segoe UI" pitchFamily="34" charset="0"/>
              </a:defRPr>
            </a:lvl1pPr>
          </a:lstStyle>
          <a:p>
            <a:pPr defTabSz="914367">
              <a:defRPr/>
            </a:pPr>
            <a:r>
              <a:rPr lang="en-US" sz="3137" spc="-147" dirty="0">
                <a:latin typeface="Segoe UI Semibold"/>
              </a:rPr>
              <a:t>Microsoft Power Platform</a:t>
            </a:r>
          </a:p>
        </p:txBody>
      </p:sp>
      <p:sp>
        <p:nvSpPr>
          <p:cNvPr id="60" name="Text Placeholder 2" descr="Slide Text - One low-code platform that spans Office 365, Dynamics 365, Azure and standalone applications&#10;">
            <a:extLst>
              <a:ext uri="{FF2B5EF4-FFF2-40B4-BE49-F238E27FC236}">
                <a16:creationId xmlns:a16="http://schemas.microsoft.com/office/drawing/2014/main" id="{221367FB-B6E3-F54D-A3B9-558BEBBAC6BA}"/>
              </a:ext>
            </a:extLst>
          </p:cNvPr>
          <p:cNvSpPr>
            <a:spLocks noGrp="1"/>
          </p:cNvSpPr>
          <p:nvPr>
            <p:ph type="body" sz="quarter" idx="12"/>
          </p:nvPr>
        </p:nvSpPr>
        <p:spPr>
          <a:xfrm>
            <a:off x="619096" y="1037649"/>
            <a:ext cx="10926984" cy="301727"/>
          </a:xfrm>
        </p:spPr>
        <p:txBody>
          <a:bodyPr/>
          <a:lstStyle/>
          <a:p>
            <a:r>
              <a:rPr lang="en-US" dirty="0"/>
              <a:t>One low-code platform that spans Office 365, Dynamics 365, Azure and standalone applications</a:t>
            </a:r>
          </a:p>
        </p:txBody>
      </p:sp>
      <p:sp>
        <p:nvSpPr>
          <p:cNvPr id="71" name="Rectangle 70">
            <a:extLst>
              <a:ext uri="{FF2B5EF4-FFF2-40B4-BE49-F238E27FC236}">
                <a16:creationId xmlns:a16="http://schemas.microsoft.com/office/drawing/2014/main" id="{F724DD68-7824-084E-B77F-5300B319DCA5}"/>
              </a:ext>
              <a:ext uri="{C183D7F6-B498-43B3-948B-1728B52AA6E4}">
                <adec:decorative xmlns:adec="http://schemas.microsoft.com/office/drawing/2017/decorative" val="1"/>
              </a:ext>
            </a:extLst>
          </p:cNvPr>
          <p:cNvSpPr/>
          <p:nvPr/>
        </p:nvSpPr>
        <p:spPr bwMode="auto">
          <a:xfrm>
            <a:off x="0" y="3390598"/>
            <a:ext cx="12192000" cy="17722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a:gradFill>
                  <a:gsLst>
                    <a:gs pos="0">
                      <a:srgbClr val="FFFFFF"/>
                    </a:gs>
                    <a:gs pos="100000">
                      <a:srgbClr val="FFFFFF"/>
                    </a:gs>
                  </a:gsLst>
                  <a:lin ang="5400000" scaled="0"/>
                </a:gradFill>
                <a:latin typeface="Segoe UI"/>
                <a:ea typeface="Segoe UI" pitchFamily="34" charset="0"/>
                <a:cs typeface="Segoe UI" pitchFamily="34" charset="0"/>
              </a:rPr>
              <a:t> </a:t>
            </a:r>
          </a:p>
        </p:txBody>
      </p:sp>
      <p:sp>
        <p:nvSpPr>
          <p:cNvPr id="56" name="Rectangle 55" descr="Text: Dynamics 365&#10;">
            <a:extLst>
              <a:ext uri="{FF2B5EF4-FFF2-40B4-BE49-F238E27FC236}">
                <a16:creationId xmlns:a16="http://schemas.microsoft.com/office/drawing/2014/main" id="{A09E0079-1C7C-4FA3-9C62-7C812E258D4D}"/>
              </a:ext>
            </a:extLst>
          </p:cNvPr>
          <p:cNvSpPr/>
          <p:nvPr/>
        </p:nvSpPr>
        <p:spPr>
          <a:xfrm>
            <a:off x="1643740" y="1884856"/>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Dynamics 365</a:t>
            </a:r>
          </a:p>
        </p:txBody>
      </p:sp>
      <p:grpSp>
        <p:nvGrpSpPr>
          <p:cNvPr id="48" name="Group 47" descr="Dynamics Logo">
            <a:extLst>
              <a:ext uri="{FF2B5EF4-FFF2-40B4-BE49-F238E27FC236}">
                <a16:creationId xmlns:a16="http://schemas.microsoft.com/office/drawing/2014/main" id="{35000A4B-47A5-4D59-B2C2-21980C58139B}"/>
              </a:ext>
            </a:extLst>
          </p:cNvPr>
          <p:cNvGrpSpPr/>
          <p:nvPr/>
        </p:nvGrpSpPr>
        <p:grpSpPr>
          <a:xfrm>
            <a:off x="2103956" y="2217993"/>
            <a:ext cx="798336" cy="798336"/>
            <a:chOff x="2159135" y="3360591"/>
            <a:chExt cx="920683" cy="920683"/>
          </a:xfrm>
          <a:solidFill>
            <a:srgbClr val="30E5D0"/>
          </a:solidFill>
          <a:effectLst>
            <a:outerShdw blurRad="165100" dist="228600" dir="5400000" sx="72000" sy="72000" algn="t" rotWithShape="0">
              <a:prstClr val="black">
                <a:alpha val="40000"/>
              </a:prstClr>
            </a:outerShdw>
          </a:effectLst>
        </p:grpSpPr>
        <p:sp>
          <p:nvSpPr>
            <p:cNvPr id="49" name="Oval 48">
              <a:extLst>
                <a:ext uri="{FF2B5EF4-FFF2-40B4-BE49-F238E27FC236}">
                  <a16:creationId xmlns:a16="http://schemas.microsoft.com/office/drawing/2014/main" id="{7E37F551-52AC-4963-BF6A-9A00E8C6C014}"/>
                </a:ext>
              </a:extLst>
            </p:cNvPr>
            <p:cNvSpPr/>
            <p:nvPr/>
          </p:nvSpPr>
          <p:spPr bwMode="auto">
            <a:xfrm>
              <a:off x="2159135" y="3360591"/>
              <a:ext cx="920683" cy="920683"/>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5A5B4E46-9DEA-4F77-A3B9-400E982E3980}"/>
                </a:ext>
              </a:extLst>
            </p:cNvPr>
            <p:cNvPicPr>
              <a:picLocks noChangeAspect="1"/>
            </p:cNvPicPr>
            <p:nvPr/>
          </p:nvPicPr>
          <p:blipFill rotWithShape="1">
            <a:blip r:embed="rId3"/>
            <a:srcRect l="1392" r="84595"/>
            <a:stretch/>
          </p:blipFill>
          <p:spPr>
            <a:xfrm>
              <a:off x="2409685" y="3554887"/>
              <a:ext cx="447076" cy="538007"/>
            </a:xfrm>
            <a:prstGeom prst="rect">
              <a:avLst/>
            </a:prstGeom>
            <a:solidFill>
              <a:schemeClr val="accent4"/>
            </a:solidFill>
          </p:spPr>
        </p:pic>
      </p:grpSp>
      <p:sp>
        <p:nvSpPr>
          <p:cNvPr id="57" name="Rectangle 56" descr="Text: Office 365&#10;">
            <a:extLst>
              <a:ext uri="{FF2B5EF4-FFF2-40B4-BE49-F238E27FC236}">
                <a16:creationId xmlns:a16="http://schemas.microsoft.com/office/drawing/2014/main" id="{5249C59D-AC1D-478C-8830-12922BA0301A}"/>
              </a:ext>
            </a:extLst>
          </p:cNvPr>
          <p:cNvSpPr/>
          <p:nvPr/>
        </p:nvSpPr>
        <p:spPr>
          <a:xfrm>
            <a:off x="4026005" y="1945715"/>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Office 365</a:t>
            </a:r>
          </a:p>
        </p:txBody>
      </p:sp>
      <p:grpSp>
        <p:nvGrpSpPr>
          <p:cNvPr id="45" name="Group 44" descr="Office 365 Logo">
            <a:extLst>
              <a:ext uri="{FF2B5EF4-FFF2-40B4-BE49-F238E27FC236}">
                <a16:creationId xmlns:a16="http://schemas.microsoft.com/office/drawing/2014/main" id="{E3C74FFB-F5F3-4F01-A5D5-A6FA220EEDB5}"/>
              </a:ext>
            </a:extLst>
          </p:cNvPr>
          <p:cNvGrpSpPr/>
          <p:nvPr/>
        </p:nvGrpSpPr>
        <p:grpSpPr>
          <a:xfrm>
            <a:off x="4506212" y="2261149"/>
            <a:ext cx="808233" cy="808233"/>
            <a:chOff x="5825513" y="5361671"/>
            <a:chExt cx="640080" cy="640080"/>
          </a:xfrm>
          <a:effectLst>
            <a:outerShdw blurRad="165100" dist="228600" dir="5400000" sx="72000" sy="72000" algn="t" rotWithShape="0">
              <a:prstClr val="black">
                <a:alpha val="40000"/>
              </a:prstClr>
            </a:outerShdw>
          </a:effectLst>
        </p:grpSpPr>
        <p:sp>
          <p:nvSpPr>
            <p:cNvPr id="46" name="Oval 45">
              <a:extLst>
                <a:ext uri="{FF2B5EF4-FFF2-40B4-BE49-F238E27FC236}">
                  <a16:creationId xmlns:a16="http://schemas.microsoft.com/office/drawing/2014/main" id="{426C049D-54CF-42D5-A917-2F2B91701B94}"/>
                </a:ext>
              </a:extLst>
            </p:cNvPr>
            <p:cNvSpPr/>
            <p:nvPr/>
          </p:nvSpPr>
          <p:spPr bwMode="auto">
            <a:xfrm>
              <a:off x="5825513" y="5361671"/>
              <a:ext cx="640080" cy="640080"/>
            </a:xfrm>
            <a:prstGeom prst="ellipse">
              <a:avLst/>
            </a:prstGeom>
            <a:solidFill>
              <a:srgbClr val="D93A0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a:extLst>
                <a:ext uri="{FF2B5EF4-FFF2-40B4-BE49-F238E27FC236}">
                  <a16:creationId xmlns:a16="http://schemas.microsoft.com/office/drawing/2014/main" id="{47686267-5824-424D-9B1D-326CF3F7D47C}"/>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a:ext>
              </a:extLst>
            </a:blip>
            <a:srcRect b="-7575"/>
            <a:stretch/>
          </p:blipFill>
          <p:spPr>
            <a:xfrm>
              <a:off x="5982052" y="5492600"/>
              <a:ext cx="368184" cy="398596"/>
            </a:xfrm>
            <a:prstGeom prst="rect">
              <a:avLst/>
            </a:prstGeom>
            <a:ln>
              <a:noFill/>
            </a:ln>
          </p:spPr>
        </p:pic>
      </p:grpSp>
      <p:sp>
        <p:nvSpPr>
          <p:cNvPr id="58" name="Rectangle 57" descr="Text: Azure&#10;">
            <a:extLst>
              <a:ext uri="{FF2B5EF4-FFF2-40B4-BE49-F238E27FC236}">
                <a16:creationId xmlns:a16="http://schemas.microsoft.com/office/drawing/2014/main" id="{A901AD5C-438E-4651-BD03-2EA8205E599D}"/>
              </a:ext>
            </a:extLst>
          </p:cNvPr>
          <p:cNvSpPr/>
          <p:nvPr/>
        </p:nvSpPr>
        <p:spPr>
          <a:xfrm>
            <a:off x="6309356" y="1950283"/>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Azure</a:t>
            </a:r>
          </a:p>
        </p:txBody>
      </p:sp>
      <p:grpSp>
        <p:nvGrpSpPr>
          <p:cNvPr id="52" name="Group 51" descr="Azure Logo">
            <a:extLst>
              <a:ext uri="{FF2B5EF4-FFF2-40B4-BE49-F238E27FC236}">
                <a16:creationId xmlns:a16="http://schemas.microsoft.com/office/drawing/2014/main" id="{85B90E5F-92BF-417C-AFC5-828A4375F72A}"/>
              </a:ext>
            </a:extLst>
          </p:cNvPr>
          <p:cNvGrpSpPr/>
          <p:nvPr/>
        </p:nvGrpSpPr>
        <p:grpSpPr>
          <a:xfrm>
            <a:off x="6764612" y="2211893"/>
            <a:ext cx="824529" cy="824529"/>
            <a:chOff x="9232429" y="1702433"/>
            <a:chExt cx="933186" cy="933186"/>
          </a:xfrm>
        </p:grpSpPr>
        <p:sp>
          <p:nvSpPr>
            <p:cNvPr id="53" name="Oval 52">
              <a:extLst>
                <a:ext uri="{FF2B5EF4-FFF2-40B4-BE49-F238E27FC236}">
                  <a16:creationId xmlns:a16="http://schemas.microsoft.com/office/drawing/2014/main" id="{15C781AE-88E6-4872-BEA7-FB853750F615}"/>
                </a:ext>
              </a:extLst>
            </p:cNvPr>
            <p:cNvSpPr/>
            <p:nvPr/>
          </p:nvSpPr>
          <p:spPr bwMode="auto">
            <a:xfrm>
              <a:off x="9232429" y="1702433"/>
              <a:ext cx="933186" cy="933186"/>
            </a:xfrm>
            <a:prstGeom prst="ellipse">
              <a:avLst/>
            </a:prstGeom>
            <a:solidFill>
              <a:srgbClr val="206CA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AB6E0B9E-4651-443F-93C1-89C3E4CCDC1E}"/>
                </a:ext>
              </a:extLst>
            </p:cNvPr>
            <p:cNvPicPr>
              <a:picLocks noChangeAspect="1"/>
            </p:cNvPicPr>
            <p:nvPr/>
          </p:nvPicPr>
          <p:blipFill rotWithShape="1">
            <a:blip r:embed="rId5">
              <a:alphaModFix amt="97000"/>
            </a:blip>
            <a:srcRect l="12876" t="13975" r="11167" b="6950"/>
            <a:stretch/>
          </p:blipFill>
          <p:spPr>
            <a:xfrm>
              <a:off x="9439575" y="1866860"/>
              <a:ext cx="584563" cy="614955"/>
            </a:xfrm>
            <a:prstGeom prst="rect">
              <a:avLst/>
            </a:prstGeom>
          </p:spPr>
        </p:pic>
      </p:grpSp>
      <p:sp>
        <p:nvSpPr>
          <p:cNvPr id="59" name="Rectangle 58" descr="Text: Your business apps &amp; data&#10;">
            <a:extLst>
              <a:ext uri="{FF2B5EF4-FFF2-40B4-BE49-F238E27FC236}">
                <a16:creationId xmlns:a16="http://schemas.microsoft.com/office/drawing/2014/main" id="{DBE9C2AA-5C4E-421C-AA7F-04659A32D2EC}"/>
              </a:ext>
            </a:extLst>
          </p:cNvPr>
          <p:cNvSpPr/>
          <p:nvPr/>
        </p:nvSpPr>
        <p:spPr>
          <a:xfrm>
            <a:off x="7931448" y="1935755"/>
            <a:ext cx="3014036"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Your business apps &amp; data</a:t>
            </a:r>
          </a:p>
        </p:txBody>
      </p:sp>
      <p:pic>
        <p:nvPicPr>
          <p:cNvPr id="55" name="Graphic 54" descr="Database">
            <a:extLst>
              <a:ext uri="{FF2B5EF4-FFF2-40B4-BE49-F238E27FC236}">
                <a16:creationId xmlns:a16="http://schemas.microsoft.com/office/drawing/2014/main" id="{B6C7A8CD-A423-4E31-A7FF-46384E3CD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14512" y="2679509"/>
            <a:ext cx="647908" cy="647908"/>
          </a:xfrm>
          <a:prstGeom prst="rect">
            <a:avLst/>
          </a:prstGeom>
        </p:spPr>
      </p:pic>
      <p:sp>
        <p:nvSpPr>
          <p:cNvPr id="73" name="Rectangle 1231" descr="Text: Power BI&#10;Business analytics&#10;">
            <a:extLst>
              <a:ext uri="{FF2B5EF4-FFF2-40B4-BE49-F238E27FC236}">
                <a16:creationId xmlns:a16="http://schemas.microsoft.com/office/drawing/2014/main" id="{9864D296-EF37-6E4C-ABC4-1C21C2CB7922}"/>
              </a:ext>
            </a:extLst>
          </p:cNvPr>
          <p:cNvSpPr/>
          <p:nvPr/>
        </p:nvSpPr>
        <p:spPr>
          <a:xfrm>
            <a:off x="234281" y="4527760"/>
            <a:ext cx="1845021" cy="484060"/>
          </a:xfrm>
          <a:prstGeom prst="rect">
            <a:avLst/>
          </a:prstGeom>
        </p:spPr>
        <p:txBody>
          <a:bodyPr wrap="square" lIns="0" tIns="0" rIns="0" bIns="0">
            <a:noAutofit/>
          </a:bodyPr>
          <a:lstStyle/>
          <a:p>
            <a:pPr algn="ctr" defTabSz="861251">
              <a:defRPr/>
            </a:pPr>
            <a:r>
              <a:rPr lang="en-US" sz="1568" dirty="0">
                <a:solidFill>
                  <a:srgbClr val="1A1A1A"/>
                </a:solidFill>
                <a:latin typeface="Segoe UI Semibold" panose="020B0702040204020203" pitchFamily="34" charset="0"/>
                <a:cs typeface="Segoe UI Semibold" panose="020B0702040204020203" pitchFamily="34" charset="0"/>
              </a:rPr>
              <a:t>Power BI</a:t>
            </a:r>
          </a:p>
          <a:p>
            <a:pPr algn="ctr" defTabSz="861251">
              <a:defRPr/>
            </a:pPr>
            <a:r>
              <a:rPr lang="en-GB" sz="1176" dirty="0">
                <a:solidFill>
                  <a:srgbClr val="1A1A1A"/>
                </a:solidFill>
                <a:latin typeface="Segoe UI"/>
                <a:cs typeface="Segoe UI Semibold" panose="020B0702040204020203" pitchFamily="34" charset="0"/>
              </a:rPr>
              <a:t>Business analytics</a:t>
            </a:r>
          </a:p>
          <a:p>
            <a:pPr algn="ctr" defTabSz="861251">
              <a:defRPr/>
            </a:pPr>
            <a:endParaRPr lang="en-US" sz="1176" dirty="0">
              <a:solidFill>
                <a:srgbClr val="1A1A1A"/>
              </a:solidFill>
              <a:latin typeface="Segoe UI Semibold" panose="020B0702040204020203" pitchFamily="34" charset="0"/>
              <a:cs typeface="Segoe UI Semibold" panose="020B0702040204020203" pitchFamily="34" charset="0"/>
            </a:endParaRPr>
          </a:p>
        </p:txBody>
      </p:sp>
      <p:pic>
        <p:nvPicPr>
          <p:cNvPr id="8" name="Picture 7" descr="Power BI icon">
            <a:extLst>
              <a:ext uri="{FF2B5EF4-FFF2-40B4-BE49-F238E27FC236}">
                <a16:creationId xmlns:a16="http://schemas.microsoft.com/office/drawing/2014/main" id="{0E3F4865-C06D-4E89-88C4-B1903B6587DD}"/>
              </a:ext>
            </a:extLst>
          </p:cNvPr>
          <p:cNvPicPr>
            <a:picLocks noChangeAspect="1"/>
          </p:cNvPicPr>
          <p:nvPr/>
        </p:nvPicPr>
        <p:blipFill>
          <a:blip r:embed="rId8"/>
          <a:stretch>
            <a:fillRect/>
          </a:stretch>
        </p:blipFill>
        <p:spPr>
          <a:xfrm>
            <a:off x="619096" y="3466147"/>
            <a:ext cx="1015873" cy="1015873"/>
          </a:xfrm>
          <a:prstGeom prst="rect">
            <a:avLst/>
          </a:prstGeom>
        </p:spPr>
      </p:pic>
      <p:sp>
        <p:nvSpPr>
          <p:cNvPr id="109" name="Rectangle 1231" descr="Text: Power Apps&#10;Application development&#10;">
            <a:extLst>
              <a:ext uri="{FF2B5EF4-FFF2-40B4-BE49-F238E27FC236}">
                <a16:creationId xmlns:a16="http://schemas.microsoft.com/office/drawing/2014/main" id="{170DAF96-85E8-FC47-888E-7F7EFA028D72}"/>
              </a:ext>
            </a:extLst>
          </p:cNvPr>
          <p:cNvSpPr/>
          <p:nvPr/>
        </p:nvSpPr>
        <p:spPr>
          <a:xfrm>
            <a:off x="2705918" y="4487944"/>
            <a:ext cx="1845021" cy="484060"/>
          </a:xfrm>
          <a:prstGeom prst="rect">
            <a:avLst/>
          </a:prstGeom>
        </p:spPr>
        <p:txBody>
          <a:bodyPr wrap="square" lIns="0" tIns="0" rIns="0" bIns="0">
            <a:noAutofit/>
          </a:bodyPr>
          <a:lstStyle/>
          <a:p>
            <a:pPr algn="ctr" defTabSz="861251">
              <a:defRPr/>
            </a:pPr>
            <a:r>
              <a:rPr lang="en-US" sz="1568" dirty="0">
                <a:solidFill>
                  <a:srgbClr val="1A1A1A"/>
                </a:solidFill>
                <a:latin typeface="Segoe UI Semibold" panose="020B0702040204020203" pitchFamily="34" charset="0"/>
                <a:cs typeface="Segoe UI Semibold" panose="020B0702040204020203" pitchFamily="34" charset="0"/>
              </a:rPr>
              <a:t>Power Apps</a:t>
            </a:r>
          </a:p>
          <a:p>
            <a:pPr algn="ctr" defTabSz="861251">
              <a:defRPr/>
            </a:pPr>
            <a:r>
              <a:rPr lang="en-GB" sz="1176" dirty="0">
                <a:solidFill>
                  <a:srgbClr val="1A1A1A"/>
                </a:solidFill>
                <a:latin typeface="Segoe UI"/>
                <a:cs typeface="Segoe UI Semibold" panose="020B0702040204020203" pitchFamily="34" charset="0"/>
              </a:rPr>
              <a:t>Application development</a:t>
            </a:r>
          </a:p>
          <a:p>
            <a:pPr algn="ctr" defTabSz="861251">
              <a:defRPr/>
            </a:pPr>
            <a:endParaRPr lang="en-US" sz="1176" dirty="0">
              <a:solidFill>
                <a:srgbClr val="1A1A1A"/>
              </a:solidFill>
              <a:latin typeface="Segoe UI Semibold" panose="020B0702040204020203" pitchFamily="34" charset="0"/>
              <a:cs typeface="Segoe UI Semibold" panose="020B0702040204020203" pitchFamily="34" charset="0"/>
            </a:endParaRPr>
          </a:p>
        </p:txBody>
      </p:sp>
      <p:pic>
        <p:nvPicPr>
          <p:cNvPr id="4" name="Picture 3" descr="Power Apps icon">
            <a:extLst>
              <a:ext uri="{FF2B5EF4-FFF2-40B4-BE49-F238E27FC236}">
                <a16:creationId xmlns:a16="http://schemas.microsoft.com/office/drawing/2014/main" id="{02FD32AA-4976-4D81-AC7C-7BAF1CC80995}"/>
              </a:ext>
            </a:extLst>
          </p:cNvPr>
          <p:cNvPicPr>
            <a:picLocks noChangeAspect="1"/>
          </p:cNvPicPr>
          <p:nvPr/>
        </p:nvPicPr>
        <p:blipFill>
          <a:blip r:embed="rId9"/>
          <a:stretch>
            <a:fillRect/>
          </a:stretch>
        </p:blipFill>
        <p:spPr>
          <a:xfrm>
            <a:off x="3144284" y="3457168"/>
            <a:ext cx="1015873" cy="1015873"/>
          </a:xfrm>
          <a:prstGeom prst="rect">
            <a:avLst/>
          </a:prstGeom>
        </p:spPr>
      </p:pic>
      <p:sp>
        <p:nvSpPr>
          <p:cNvPr id="110" name="Rectangle 1231" descr="Text: Power Automate&#10;Workflow automation&#10;">
            <a:extLst>
              <a:ext uri="{FF2B5EF4-FFF2-40B4-BE49-F238E27FC236}">
                <a16:creationId xmlns:a16="http://schemas.microsoft.com/office/drawing/2014/main" id="{01E46375-AF5D-3B46-B2EB-3AFFFD0FA9C4}"/>
              </a:ext>
            </a:extLst>
          </p:cNvPr>
          <p:cNvSpPr/>
          <p:nvPr/>
        </p:nvSpPr>
        <p:spPr>
          <a:xfrm>
            <a:off x="5286886" y="4527760"/>
            <a:ext cx="1845021" cy="484060"/>
          </a:xfrm>
          <a:prstGeom prst="rect">
            <a:avLst/>
          </a:prstGeom>
        </p:spPr>
        <p:txBody>
          <a:bodyPr wrap="square" lIns="0" tIns="0" rIns="0" bIns="0">
            <a:noAutofit/>
          </a:bodyPr>
          <a:lstStyle/>
          <a:p>
            <a:pPr algn="ctr" defTabSz="861251">
              <a:defRPr/>
            </a:pPr>
            <a:r>
              <a:rPr lang="en-US" sz="1568" dirty="0">
                <a:solidFill>
                  <a:srgbClr val="1A1A1A"/>
                </a:solidFill>
                <a:latin typeface="Segoe UI Semibold" panose="020B0702040204020203" pitchFamily="34" charset="0"/>
                <a:cs typeface="Segoe UI Semibold" panose="020B0702040204020203" pitchFamily="34" charset="0"/>
              </a:rPr>
              <a:t>Power Automate</a:t>
            </a:r>
          </a:p>
          <a:p>
            <a:pPr algn="ctr" defTabSz="861251">
              <a:defRPr/>
            </a:pPr>
            <a:r>
              <a:rPr lang="en-GB" sz="1176" dirty="0">
                <a:solidFill>
                  <a:srgbClr val="1A1A1A"/>
                </a:solidFill>
                <a:latin typeface="Segoe UI"/>
                <a:cs typeface="Segoe UI Semibold" panose="020B0702040204020203" pitchFamily="34" charset="0"/>
              </a:rPr>
              <a:t>Workflow automation</a:t>
            </a:r>
            <a:endParaRPr lang="en-US" sz="1176" dirty="0">
              <a:solidFill>
                <a:srgbClr val="1A1A1A"/>
              </a:solidFill>
              <a:latin typeface="Segoe UI Semibold" panose="020B0702040204020203" pitchFamily="34" charset="0"/>
              <a:cs typeface="Segoe UI Semibold" panose="020B0702040204020203" pitchFamily="34" charset="0"/>
            </a:endParaRPr>
          </a:p>
        </p:txBody>
      </p:sp>
      <p:pic>
        <p:nvPicPr>
          <p:cNvPr id="6" name="Picture 5" descr="Power automate icon">
            <a:extLst>
              <a:ext uri="{FF2B5EF4-FFF2-40B4-BE49-F238E27FC236}">
                <a16:creationId xmlns:a16="http://schemas.microsoft.com/office/drawing/2014/main" id="{F5B3916F-42C6-4DD5-8036-87B258AC6FC9}"/>
              </a:ext>
            </a:extLst>
          </p:cNvPr>
          <p:cNvPicPr>
            <a:picLocks noChangeAspect="1"/>
          </p:cNvPicPr>
          <p:nvPr/>
        </p:nvPicPr>
        <p:blipFill>
          <a:blip r:embed="rId10"/>
          <a:stretch>
            <a:fillRect/>
          </a:stretch>
        </p:blipFill>
        <p:spPr>
          <a:xfrm>
            <a:off x="5665661" y="3478798"/>
            <a:ext cx="1015873" cy="1015873"/>
          </a:xfrm>
          <a:prstGeom prst="rect">
            <a:avLst/>
          </a:prstGeom>
        </p:spPr>
      </p:pic>
      <p:pic>
        <p:nvPicPr>
          <p:cNvPr id="10" name="Picture 9" descr="Power Virtual Agent icon">
            <a:extLst>
              <a:ext uri="{FF2B5EF4-FFF2-40B4-BE49-F238E27FC236}">
                <a16:creationId xmlns:a16="http://schemas.microsoft.com/office/drawing/2014/main" id="{1FD67DEF-E568-468B-BD83-3315F2AC2993}"/>
              </a:ext>
            </a:extLst>
          </p:cNvPr>
          <p:cNvPicPr>
            <a:picLocks noChangeAspect="1"/>
          </p:cNvPicPr>
          <p:nvPr/>
        </p:nvPicPr>
        <p:blipFill>
          <a:blip r:embed="rId11"/>
          <a:stretch>
            <a:fillRect/>
          </a:stretch>
        </p:blipFill>
        <p:spPr>
          <a:xfrm>
            <a:off x="8183841" y="3486565"/>
            <a:ext cx="1015873" cy="1015873"/>
          </a:xfrm>
          <a:prstGeom prst="rect">
            <a:avLst/>
          </a:prstGeom>
        </p:spPr>
      </p:pic>
      <p:sp>
        <p:nvSpPr>
          <p:cNvPr id="100" name="Rectangle 1236" descr="Text: Power Virtual Agents&#10;Intelligent virtual agents&#10;">
            <a:extLst>
              <a:ext uri="{FF2B5EF4-FFF2-40B4-BE49-F238E27FC236}">
                <a16:creationId xmlns:a16="http://schemas.microsoft.com/office/drawing/2014/main" id="{243D1E1E-9AE5-5B41-B2CD-D5FDA6829E12}"/>
              </a:ext>
            </a:extLst>
          </p:cNvPr>
          <p:cNvSpPr/>
          <p:nvPr/>
        </p:nvSpPr>
        <p:spPr>
          <a:xfrm>
            <a:off x="7682715" y="4502785"/>
            <a:ext cx="2018126" cy="484060"/>
          </a:xfrm>
          <a:prstGeom prst="rect">
            <a:avLst/>
          </a:prstGeom>
        </p:spPr>
        <p:txBody>
          <a:bodyPr wrap="square" lIns="0" tIns="0" rIns="0" bIns="0">
            <a:noAutofit/>
          </a:bodyPr>
          <a:lstStyle/>
          <a:p>
            <a:pPr algn="ctr" defTabSz="861251">
              <a:defRPr/>
            </a:pPr>
            <a:r>
              <a:rPr lang="en-US" sz="1568" dirty="0">
                <a:solidFill>
                  <a:srgbClr val="1A1A1A"/>
                </a:solidFill>
                <a:latin typeface="Segoe UI Semibold" panose="020B0702040204020203" pitchFamily="34" charset="0"/>
                <a:cs typeface="Segoe UI Semibold" panose="020B0702040204020203" pitchFamily="34" charset="0"/>
              </a:rPr>
              <a:t>Power Virtual Agents</a:t>
            </a:r>
            <a:endParaRPr lang="en-US" sz="1176" dirty="0">
              <a:solidFill>
                <a:srgbClr val="1A1A1A"/>
              </a:solidFill>
              <a:latin typeface="Segoe UI Semibold" panose="020B0702040204020203" pitchFamily="34" charset="0"/>
              <a:cs typeface="Segoe UI Semibold" panose="020B0702040204020203" pitchFamily="34" charset="0"/>
            </a:endParaRPr>
          </a:p>
          <a:p>
            <a:pPr algn="ctr" defTabSz="861251">
              <a:defRPr/>
            </a:pPr>
            <a:r>
              <a:rPr lang="en-US" sz="1176" dirty="0">
                <a:solidFill>
                  <a:srgbClr val="1A1A1A"/>
                </a:solidFill>
                <a:latin typeface="Segoe UI"/>
                <a:cs typeface="Segoe UI Semibold" panose="020B0702040204020203" pitchFamily="34" charset="0"/>
              </a:rPr>
              <a:t>Intelligent virtual agents</a:t>
            </a:r>
          </a:p>
        </p:txBody>
      </p:sp>
      <p:sp>
        <p:nvSpPr>
          <p:cNvPr id="88" name="Rectangle 1243">
            <a:extLst>
              <a:ext uri="{FF2B5EF4-FFF2-40B4-BE49-F238E27FC236}">
                <a16:creationId xmlns:a16="http://schemas.microsoft.com/office/drawing/2014/main" id="{C2739AB8-3B13-FD4F-8E7F-874AFAB824C6}"/>
              </a:ext>
            </a:extLst>
          </p:cNvPr>
          <p:cNvSpPr/>
          <p:nvPr/>
        </p:nvSpPr>
        <p:spPr bwMode="auto">
          <a:xfrm>
            <a:off x="3795764" y="6111937"/>
            <a:ext cx="790023" cy="1900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ctr" defTabSz="861251" fontAlgn="base">
              <a:lnSpc>
                <a:spcPct val="90000"/>
              </a:lnSpc>
              <a:spcBef>
                <a:spcPct val="0"/>
              </a:spcBef>
              <a:spcAft>
                <a:spcPts val="392"/>
              </a:spcAft>
              <a:defRPr/>
            </a:pPr>
            <a:r>
              <a:rPr lang="en-US" sz="1372" b="1" dirty="0">
                <a:solidFill>
                  <a:srgbClr val="1A1A1A"/>
                </a:solidFill>
                <a:latin typeface="Segoe UI Semibold" panose="020B0702040204020203" pitchFamily="34" charset="0"/>
                <a:cs typeface="Segoe UI Semibold" panose="020B0702040204020203" pitchFamily="34" charset="0"/>
              </a:rPr>
              <a:t>Dataverse</a:t>
            </a:r>
          </a:p>
        </p:txBody>
      </p:sp>
      <p:sp>
        <p:nvSpPr>
          <p:cNvPr id="89" name="Rectangle 1244">
            <a:extLst>
              <a:ext uri="{FF2B5EF4-FFF2-40B4-BE49-F238E27FC236}">
                <a16:creationId xmlns:a16="http://schemas.microsoft.com/office/drawing/2014/main" id="{00C88612-77E8-7A47-ADF5-D850E96AA853}"/>
              </a:ext>
            </a:extLst>
          </p:cNvPr>
          <p:cNvSpPr/>
          <p:nvPr/>
        </p:nvSpPr>
        <p:spPr bwMode="auto">
          <a:xfrm>
            <a:off x="5738624" y="6111937"/>
            <a:ext cx="878589" cy="380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102" fontAlgn="base">
              <a:lnSpc>
                <a:spcPct val="90000"/>
              </a:lnSpc>
              <a:spcBef>
                <a:spcPct val="0"/>
              </a:spcBef>
              <a:spcAft>
                <a:spcPts val="392"/>
              </a:spcAft>
              <a:defRPr/>
            </a:pPr>
            <a:r>
              <a:rPr lang="en-US" sz="1372" b="1">
                <a:solidFill>
                  <a:srgbClr val="1A1A1A"/>
                </a:solidFill>
                <a:latin typeface="Segoe UI Semibold" panose="020B0702040204020203" pitchFamily="34" charset="0"/>
                <a:cs typeface="Segoe UI Semibold" panose="020B0702040204020203" pitchFamily="34" charset="0"/>
              </a:rPr>
              <a:t>Data</a:t>
            </a:r>
            <a:br>
              <a:rPr lang="en-US" sz="1372" b="1">
                <a:solidFill>
                  <a:srgbClr val="1A1A1A"/>
                </a:solidFill>
                <a:latin typeface="Segoe UI Semibold" panose="020B0702040204020203" pitchFamily="34" charset="0"/>
                <a:cs typeface="Segoe UI Semibold" panose="020B0702040204020203" pitchFamily="34" charset="0"/>
              </a:rPr>
            </a:br>
            <a:r>
              <a:rPr lang="en-US" sz="1372" b="1">
                <a:solidFill>
                  <a:srgbClr val="1A1A1A"/>
                </a:solidFill>
                <a:latin typeface="Segoe UI Semibold" panose="020B0702040204020203" pitchFamily="34" charset="0"/>
                <a:cs typeface="Segoe UI Semibold" panose="020B0702040204020203" pitchFamily="34" charset="0"/>
              </a:rPr>
              <a:t>connectors</a:t>
            </a:r>
          </a:p>
        </p:txBody>
      </p:sp>
      <p:sp>
        <p:nvSpPr>
          <p:cNvPr id="44" name="Org_ECA6" descr="Icon of three boxes in a bracket chart (Data Connectors Icon)">
            <a:extLst>
              <a:ext uri="{FF2B5EF4-FFF2-40B4-BE49-F238E27FC236}">
                <a16:creationId xmlns:a16="http://schemas.microsoft.com/office/drawing/2014/main" id="{4930BE64-D053-EA40-9ACE-CD77D6E64901}"/>
              </a:ext>
            </a:extLst>
          </p:cNvPr>
          <p:cNvSpPr>
            <a:spLocks noChangeAspect="1" noEditPoints="1"/>
          </p:cNvSpPr>
          <p:nvPr/>
        </p:nvSpPr>
        <p:spPr bwMode="auto">
          <a:xfrm>
            <a:off x="5981807" y="5647859"/>
            <a:ext cx="358395"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defRPr/>
            </a:pPr>
            <a:endParaRPr lang="en-US" sz="882" kern="0">
              <a:gradFill>
                <a:gsLst>
                  <a:gs pos="0">
                    <a:srgbClr val="505050"/>
                  </a:gs>
                  <a:gs pos="100000">
                    <a:srgbClr val="505050"/>
                  </a:gs>
                </a:gsLst>
                <a:lin ang="5400000" scaled="1"/>
              </a:gradFill>
              <a:latin typeface="Segoe UI"/>
            </a:endParaRPr>
          </a:p>
        </p:txBody>
      </p:sp>
      <p:sp>
        <p:nvSpPr>
          <p:cNvPr id="91" name="Rectangle 1259">
            <a:extLst>
              <a:ext uri="{FF2B5EF4-FFF2-40B4-BE49-F238E27FC236}">
                <a16:creationId xmlns:a16="http://schemas.microsoft.com/office/drawing/2014/main" id="{CD95FF71-F989-094D-A3F6-69561291D8AF}"/>
              </a:ext>
            </a:extLst>
          </p:cNvPr>
          <p:cNvSpPr/>
          <p:nvPr/>
        </p:nvSpPr>
        <p:spPr bwMode="auto">
          <a:xfrm>
            <a:off x="7623034" y="6169091"/>
            <a:ext cx="788905" cy="18173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lgn="ctr" defTabSz="861251" fontAlgn="base">
              <a:lnSpc>
                <a:spcPct val="90000"/>
              </a:lnSpc>
              <a:spcBef>
                <a:spcPct val="0"/>
              </a:spcBef>
              <a:spcAft>
                <a:spcPts val="392"/>
              </a:spcAft>
              <a:defRPr/>
            </a:pPr>
            <a:r>
              <a:rPr lang="en-US" sz="1372" b="1">
                <a:solidFill>
                  <a:srgbClr val="1A1A1A"/>
                </a:solidFill>
                <a:latin typeface="Segoe UI Semibold" panose="020B0702040204020203" pitchFamily="34" charset="0"/>
                <a:cs typeface="Segoe UI Semibold" panose="020B0702040204020203" pitchFamily="34" charset="0"/>
              </a:rPr>
              <a:t>AI B</a:t>
            </a:r>
            <a:r>
              <a:rPr lang="en-US" sz="1372" b="1" err="1">
                <a:solidFill>
                  <a:srgbClr val="1A1A1A"/>
                </a:solidFill>
                <a:latin typeface="Segoe UI Semibold" panose="020B0702040204020203" pitchFamily="34" charset="0"/>
                <a:cs typeface="Segoe UI Semibold" panose="020B0702040204020203" pitchFamily="34" charset="0"/>
              </a:rPr>
              <a:t>uilder</a:t>
            </a:r>
            <a:endParaRPr lang="en-US" sz="1372" b="1">
              <a:solidFill>
                <a:srgbClr val="1A1A1A"/>
              </a:solidFill>
              <a:latin typeface="Segoe UI Semibold" panose="020B0702040204020203" pitchFamily="34" charset="0"/>
              <a:cs typeface="Segoe UI Semibold" panose="020B0702040204020203" pitchFamily="34" charset="0"/>
            </a:endParaRPr>
          </a:p>
        </p:txBody>
      </p:sp>
      <p:pic>
        <p:nvPicPr>
          <p:cNvPr id="93" name="Graphic 1248" descr="AI Builder Icon">
            <a:extLst>
              <a:ext uri="{FF2B5EF4-FFF2-40B4-BE49-F238E27FC236}">
                <a16:creationId xmlns:a16="http://schemas.microsoft.com/office/drawing/2014/main" id="{63CA3F62-9B64-EC48-90D7-74361C0455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94446" y="5561733"/>
            <a:ext cx="468883" cy="481442"/>
          </a:xfrm>
          <a:prstGeom prst="rect">
            <a:avLst/>
          </a:prstGeom>
        </p:spPr>
      </p:pic>
      <p:cxnSp>
        <p:nvCxnSpPr>
          <p:cNvPr id="94" name="Straight Connector 1253">
            <a:extLst>
              <a:ext uri="{FF2B5EF4-FFF2-40B4-BE49-F238E27FC236}">
                <a16:creationId xmlns:a16="http://schemas.microsoft.com/office/drawing/2014/main" id="{D19BA52C-7F83-7A4F-913D-8C75B9253C47}"/>
              </a:ext>
              <a:ext uri="{C183D7F6-B498-43B3-948B-1728B52AA6E4}">
                <adec:decorative xmlns:adec="http://schemas.microsoft.com/office/drawing/2017/decorative" val="1"/>
              </a:ext>
            </a:extLst>
          </p:cNvPr>
          <p:cNvCxnSpPr/>
          <p:nvPr/>
        </p:nvCxnSpPr>
        <p:spPr>
          <a:xfrm flipH="1">
            <a:off x="8035384"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5" name="Straight Connector 1253">
            <a:extLst>
              <a:ext uri="{FF2B5EF4-FFF2-40B4-BE49-F238E27FC236}">
                <a16:creationId xmlns:a16="http://schemas.microsoft.com/office/drawing/2014/main" id="{A71B5FBB-502B-7B4E-8903-7D78D52068AB}"/>
              </a:ext>
              <a:ext uri="{C183D7F6-B498-43B3-948B-1728B52AA6E4}">
                <adec:decorative xmlns:adec="http://schemas.microsoft.com/office/drawing/2017/decorative" val="1"/>
              </a:ext>
            </a:extLst>
          </p:cNvPr>
          <p:cNvCxnSpPr/>
          <p:nvPr/>
        </p:nvCxnSpPr>
        <p:spPr>
          <a:xfrm flipH="1">
            <a:off x="6161004"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6" name="Straight Connector 1253">
            <a:extLst>
              <a:ext uri="{FF2B5EF4-FFF2-40B4-BE49-F238E27FC236}">
                <a16:creationId xmlns:a16="http://schemas.microsoft.com/office/drawing/2014/main" id="{63101269-A7D5-3943-8E50-DCCB1997F60D}"/>
              </a:ext>
              <a:ext uri="{C183D7F6-B498-43B3-948B-1728B52AA6E4}">
                <adec:decorative xmlns:adec="http://schemas.microsoft.com/office/drawing/2017/decorative" val="1"/>
              </a:ext>
            </a:extLst>
          </p:cNvPr>
          <p:cNvCxnSpPr/>
          <p:nvPr/>
        </p:nvCxnSpPr>
        <p:spPr>
          <a:xfrm flipH="1">
            <a:off x="4175679"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51" name="Straight Connector 50">
            <a:extLst>
              <a:ext uri="{FF2B5EF4-FFF2-40B4-BE49-F238E27FC236}">
                <a16:creationId xmlns:a16="http://schemas.microsoft.com/office/drawing/2014/main" id="{DBA56530-4E22-44DD-85B3-523C750C09D4}"/>
              </a:ext>
              <a:ext uri="{C183D7F6-B498-43B3-948B-1728B52AA6E4}">
                <adec:decorative xmlns:adec="http://schemas.microsoft.com/office/drawing/2017/decorative" val="1"/>
              </a:ext>
            </a:extLst>
          </p:cNvPr>
          <p:cNvCxnSpPr>
            <a:cxnSpLocks/>
          </p:cNvCxnSpPr>
          <p:nvPr/>
        </p:nvCxnSpPr>
        <p:spPr>
          <a:xfrm flipH="1">
            <a:off x="2680739" y="3042189"/>
            <a:ext cx="6839030" cy="11978"/>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sp>
        <p:nvSpPr>
          <p:cNvPr id="61" name="Oval 60">
            <a:extLst>
              <a:ext uri="{FF2B5EF4-FFF2-40B4-BE49-F238E27FC236}">
                <a16:creationId xmlns:a16="http://schemas.microsoft.com/office/drawing/2014/main" id="{ABAFE278-2F19-45E9-9113-2BF8101B9CB1}"/>
              </a:ext>
              <a:ext uri="{C183D7F6-B498-43B3-948B-1728B52AA6E4}">
                <adec:decorative xmlns:adec="http://schemas.microsoft.com/office/drawing/2017/decorative" val="1"/>
              </a:ext>
            </a:extLst>
          </p:cNvPr>
          <p:cNvSpPr/>
          <p:nvPr/>
        </p:nvSpPr>
        <p:spPr bwMode="auto">
          <a:xfrm>
            <a:off x="8903344" y="2213267"/>
            <a:ext cx="824529" cy="824529"/>
          </a:xfrm>
          <a:prstGeom prst="ellipse">
            <a:avLst/>
          </a:prstGeom>
          <a:solidFill>
            <a:schemeClr val="accent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Graphic 61">
            <a:extLst>
              <a:ext uri="{FF2B5EF4-FFF2-40B4-BE49-F238E27FC236}">
                <a16:creationId xmlns:a16="http://schemas.microsoft.com/office/drawing/2014/main" id="{1D3559BE-FCBF-43C3-8314-DE0FBF50641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1654" y="2280172"/>
            <a:ext cx="647908" cy="647908"/>
          </a:xfrm>
          <a:prstGeom prst="rect">
            <a:avLst/>
          </a:prstGeom>
        </p:spPr>
      </p:pic>
      <p:pic>
        <p:nvPicPr>
          <p:cNvPr id="5" name="Picture 4" descr="Dataverse logo">
            <a:extLst>
              <a:ext uri="{FF2B5EF4-FFF2-40B4-BE49-F238E27FC236}">
                <a16:creationId xmlns:a16="http://schemas.microsoft.com/office/drawing/2014/main" id="{8872662D-90F1-4EFA-ABBB-A10B3DFBCAB0}"/>
              </a:ext>
            </a:extLst>
          </p:cNvPr>
          <p:cNvPicPr>
            <a:picLocks noChangeAspect="1"/>
          </p:cNvPicPr>
          <p:nvPr/>
        </p:nvPicPr>
        <p:blipFill>
          <a:blip r:embed="rId14"/>
          <a:stretch>
            <a:fillRect/>
          </a:stretch>
        </p:blipFill>
        <p:spPr>
          <a:xfrm>
            <a:off x="3874932" y="5469351"/>
            <a:ext cx="609524" cy="609524"/>
          </a:xfrm>
          <a:prstGeom prst="rect">
            <a:avLst/>
          </a:prstGeom>
        </p:spPr>
      </p:pic>
      <p:sp>
        <p:nvSpPr>
          <p:cNvPr id="63" name="Rectangle 1231" descr="Text: Power Automate&#10;Workflow automation&#10;">
            <a:extLst>
              <a:ext uri="{FF2B5EF4-FFF2-40B4-BE49-F238E27FC236}">
                <a16:creationId xmlns:a16="http://schemas.microsoft.com/office/drawing/2014/main" id="{70583870-B74F-0805-E3C8-0271E84336EF}"/>
              </a:ext>
            </a:extLst>
          </p:cNvPr>
          <p:cNvSpPr/>
          <p:nvPr/>
        </p:nvSpPr>
        <p:spPr>
          <a:xfrm>
            <a:off x="10087949" y="4482020"/>
            <a:ext cx="1845021" cy="484060"/>
          </a:xfrm>
          <a:prstGeom prst="rect">
            <a:avLst/>
          </a:prstGeom>
        </p:spPr>
        <p:txBody>
          <a:bodyPr wrap="square" lIns="0" tIns="0" rIns="0" bIns="0">
            <a:noAutofit/>
          </a:bodyPr>
          <a:lstStyle/>
          <a:p>
            <a:pPr algn="ctr" defTabSz="861251">
              <a:defRPr/>
            </a:pPr>
            <a:r>
              <a:rPr lang="en-US" sz="1568" dirty="0">
                <a:solidFill>
                  <a:srgbClr val="1A1A1A"/>
                </a:solidFill>
                <a:latin typeface="Segoe UI Semibold" panose="020B0702040204020203" pitchFamily="34" charset="0"/>
                <a:cs typeface="Segoe UI Semibold" panose="020B0702040204020203" pitchFamily="34" charset="0"/>
              </a:rPr>
              <a:t>Power Pages</a:t>
            </a:r>
          </a:p>
          <a:p>
            <a:pPr algn="ctr" defTabSz="861251">
              <a:defRPr/>
            </a:pPr>
            <a:r>
              <a:rPr lang="en-GB" sz="1176" dirty="0">
                <a:solidFill>
                  <a:srgbClr val="1A1A1A"/>
                </a:solidFill>
                <a:latin typeface="Segoe UI"/>
                <a:cs typeface="Segoe UI Semibold" panose="020B0702040204020203" pitchFamily="34" charset="0"/>
              </a:rPr>
              <a:t>Build websites</a:t>
            </a:r>
            <a:endParaRPr lang="en-US" sz="1176" dirty="0">
              <a:solidFill>
                <a:srgbClr val="1A1A1A"/>
              </a:solidFill>
              <a:latin typeface="Segoe UI Semibold" panose="020B0702040204020203" pitchFamily="34" charset="0"/>
              <a:cs typeface="Segoe UI Semibold" panose="020B0702040204020203" pitchFamily="34" charset="0"/>
            </a:endParaRPr>
          </a:p>
        </p:txBody>
      </p:sp>
      <p:pic>
        <p:nvPicPr>
          <p:cNvPr id="64" name="Picture 63" descr="Power Pages product icon">
            <a:extLst>
              <a:ext uri="{FF2B5EF4-FFF2-40B4-BE49-F238E27FC236}">
                <a16:creationId xmlns:a16="http://schemas.microsoft.com/office/drawing/2014/main" id="{6862394E-C0D3-3598-48B6-0BE2B07EF75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0454697" y="3475782"/>
            <a:ext cx="1015873" cy="1015873"/>
          </a:xfrm>
          <a:prstGeom prst="rect">
            <a:avLst/>
          </a:prstGeom>
        </p:spPr>
      </p:pic>
      <p:sp>
        <p:nvSpPr>
          <p:cNvPr id="43" name="Rectangle 42">
            <a:extLst>
              <a:ext uri="{FF2B5EF4-FFF2-40B4-BE49-F238E27FC236}">
                <a16:creationId xmlns:a16="http://schemas.microsoft.com/office/drawing/2014/main" id="{79C0BF6B-5F0A-1A00-DE0A-7CA66A97AD03}"/>
              </a:ext>
              <a:ext uri="{C183D7F6-B498-43B3-948B-1728B52AA6E4}">
                <adec:decorative xmlns:adec="http://schemas.microsoft.com/office/drawing/2017/decorative" val="1"/>
              </a:ext>
            </a:extLst>
          </p:cNvPr>
          <p:cNvSpPr/>
          <p:nvPr/>
        </p:nvSpPr>
        <p:spPr bwMode="auto">
          <a:xfrm>
            <a:off x="355601" y="3443651"/>
            <a:ext cx="1533700" cy="1529431"/>
          </a:xfrm>
          <a:prstGeom prst="rect">
            <a:avLst/>
          </a:prstGeom>
          <a:solidFill>
            <a:srgbClr val="F2F2F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A40B27F7-6B26-F0B8-6BAB-5497778BFC07}"/>
              </a:ext>
              <a:ext uri="{C183D7F6-B498-43B3-948B-1728B52AA6E4}">
                <adec:decorative xmlns:adec="http://schemas.microsoft.com/office/drawing/2017/decorative" val="1"/>
              </a:ext>
            </a:extLst>
          </p:cNvPr>
          <p:cNvSpPr/>
          <p:nvPr/>
        </p:nvSpPr>
        <p:spPr bwMode="auto">
          <a:xfrm>
            <a:off x="7569206" y="3433154"/>
            <a:ext cx="4402102" cy="1529431"/>
          </a:xfrm>
          <a:prstGeom prst="rect">
            <a:avLst/>
          </a:prstGeom>
          <a:solidFill>
            <a:srgbClr val="F2F2F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FEC7AECE-83FF-36D3-EA82-53732C39F3C1}"/>
              </a:ext>
              <a:ext uri="{C183D7F6-B498-43B3-948B-1728B52AA6E4}">
                <adec:decorative xmlns:adec="http://schemas.microsoft.com/office/drawing/2017/decorative" val="1"/>
              </a:ext>
            </a:extLst>
          </p:cNvPr>
          <p:cNvSpPr/>
          <p:nvPr/>
        </p:nvSpPr>
        <p:spPr bwMode="auto">
          <a:xfrm>
            <a:off x="3744206" y="5404375"/>
            <a:ext cx="878590" cy="946453"/>
          </a:xfrm>
          <a:prstGeom prst="rect">
            <a:avLst/>
          </a:prstGeom>
          <a:solidFill>
            <a:srgbClr val="F2F2F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4C2CBEF6-68B6-36AF-F98C-BF9D72717EC2}"/>
              </a:ext>
              <a:ext uri="{C183D7F6-B498-43B3-948B-1728B52AA6E4}">
                <adec:decorative xmlns:adec="http://schemas.microsoft.com/office/drawing/2017/decorative" val="1"/>
              </a:ext>
            </a:extLst>
          </p:cNvPr>
          <p:cNvSpPr/>
          <p:nvPr/>
        </p:nvSpPr>
        <p:spPr bwMode="auto">
          <a:xfrm>
            <a:off x="7569206" y="5428264"/>
            <a:ext cx="878590" cy="946453"/>
          </a:xfrm>
          <a:prstGeom prst="rect">
            <a:avLst/>
          </a:prstGeom>
          <a:solidFill>
            <a:srgbClr val="F2F2F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753617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E777-6C0C-5A38-85B7-C9A95C38DC49}"/>
              </a:ext>
            </a:extLst>
          </p:cNvPr>
          <p:cNvSpPr>
            <a:spLocks noGrp="1"/>
          </p:cNvSpPr>
          <p:nvPr>
            <p:ph type="title"/>
          </p:nvPr>
        </p:nvSpPr>
        <p:spPr/>
        <p:txBody>
          <a:bodyPr/>
          <a:lstStyle/>
          <a:p>
            <a:r>
              <a:rPr lang="en-US" dirty="0"/>
              <a:t>Lab 1: Create your first Custom Connector</a:t>
            </a:r>
          </a:p>
        </p:txBody>
      </p:sp>
    </p:spTree>
    <p:extLst>
      <p:ext uri="{BB962C8B-B14F-4D97-AF65-F5344CB8AC3E}">
        <p14:creationId xmlns:p14="http://schemas.microsoft.com/office/powerpoint/2010/main" val="2855032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420F-5122-A889-20CE-8858E90B6150}"/>
              </a:ext>
            </a:extLst>
          </p:cNvPr>
          <p:cNvSpPr>
            <a:spLocks noGrp="1"/>
          </p:cNvSpPr>
          <p:nvPr>
            <p:ph type="title"/>
          </p:nvPr>
        </p:nvSpPr>
        <p:spPr/>
        <p:txBody>
          <a:bodyPr/>
          <a:lstStyle/>
          <a:p>
            <a:r>
              <a:rPr lang="en-US" dirty="0"/>
              <a:t>Lab 2 result</a:t>
            </a:r>
            <a:endParaRPr lang="en-NL" dirty="0"/>
          </a:p>
        </p:txBody>
      </p:sp>
      <p:sp>
        <p:nvSpPr>
          <p:cNvPr id="5" name="Text Placeholder 4">
            <a:extLst>
              <a:ext uri="{FF2B5EF4-FFF2-40B4-BE49-F238E27FC236}">
                <a16:creationId xmlns:a16="http://schemas.microsoft.com/office/drawing/2014/main" id="{E17BBD80-61C2-C430-9A4D-F6CD17433540}"/>
              </a:ext>
            </a:extLst>
          </p:cNvPr>
          <p:cNvSpPr>
            <a:spLocks noGrp="1"/>
          </p:cNvSpPr>
          <p:nvPr>
            <p:ph type="body" sz="quarter" idx="12"/>
          </p:nvPr>
        </p:nvSpPr>
        <p:spPr>
          <a:xfrm>
            <a:off x="582042" y="3962400"/>
            <a:ext cx="4164583" cy="1015663"/>
          </a:xfrm>
        </p:spPr>
        <p:txBody>
          <a:bodyPr/>
          <a:lstStyle/>
          <a:p>
            <a:r>
              <a:rPr lang="en-US" dirty="0"/>
              <a:t>Canvas App that connects with the custom connector that has been built in Lab 1</a:t>
            </a:r>
            <a:endParaRPr lang="en-NL" dirty="0"/>
          </a:p>
        </p:txBody>
      </p:sp>
      <p:pic>
        <p:nvPicPr>
          <p:cNvPr id="4" name="Picture 3">
            <a:extLst>
              <a:ext uri="{FF2B5EF4-FFF2-40B4-BE49-F238E27FC236}">
                <a16:creationId xmlns:a16="http://schemas.microsoft.com/office/drawing/2014/main" id="{18B7BCA0-ABDE-0B02-5990-8613229E5C1E}"/>
              </a:ext>
            </a:extLst>
          </p:cNvPr>
          <p:cNvPicPr>
            <a:picLocks noChangeAspect="1"/>
          </p:cNvPicPr>
          <p:nvPr/>
        </p:nvPicPr>
        <p:blipFill>
          <a:blip r:embed="rId2"/>
          <a:stretch>
            <a:fillRect/>
          </a:stretch>
        </p:blipFill>
        <p:spPr>
          <a:xfrm>
            <a:off x="6002441" y="1532614"/>
            <a:ext cx="5762959" cy="3792772"/>
          </a:xfrm>
          <a:prstGeom prst="rect">
            <a:avLst/>
          </a:prstGeom>
        </p:spPr>
      </p:pic>
    </p:spTree>
    <p:extLst>
      <p:ext uri="{BB962C8B-B14F-4D97-AF65-F5344CB8AC3E}">
        <p14:creationId xmlns:p14="http://schemas.microsoft.com/office/powerpoint/2010/main" val="548926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r>
              <a:rPr lang="en-US" dirty="0"/>
              <a:t>Welcome &amp; Introductions</a:t>
            </a:r>
          </a:p>
          <a:p>
            <a:r>
              <a:rPr lang="en-US" dirty="0"/>
              <a:t>Introduction to the Power Platform</a:t>
            </a:r>
          </a:p>
          <a:p>
            <a:r>
              <a:rPr lang="en-US" dirty="0"/>
              <a:t>Introduction to Custom Connectors</a:t>
            </a:r>
          </a:p>
          <a:p>
            <a:r>
              <a:rPr lang="en-US" dirty="0"/>
              <a:t>Lab 1: Create your first Custom Connector</a:t>
            </a:r>
          </a:p>
          <a:p>
            <a:r>
              <a:rPr lang="en-US" dirty="0"/>
              <a:t>Introduction to Power Apps &amp; </a:t>
            </a:r>
            <a:br>
              <a:rPr lang="en-US" dirty="0"/>
            </a:br>
            <a:r>
              <a:rPr lang="en-US" dirty="0"/>
              <a:t>Canvas Apps</a:t>
            </a:r>
          </a:p>
          <a:p>
            <a:r>
              <a:rPr lang="en-US" dirty="0"/>
              <a:t>Lab 2: Use Mixed Reality (MR) in </a:t>
            </a:r>
            <a:br>
              <a:rPr lang="en-US" dirty="0"/>
            </a:br>
            <a:r>
              <a:rPr lang="en-US" dirty="0"/>
              <a:t>Canvas Apps</a:t>
            </a:r>
          </a:p>
        </p:txBody>
      </p:sp>
    </p:spTree>
    <p:extLst>
      <p:ext uri="{BB962C8B-B14F-4D97-AF65-F5344CB8AC3E}">
        <p14:creationId xmlns:p14="http://schemas.microsoft.com/office/powerpoint/2010/main" val="261190805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E777-6C0C-5A38-85B7-C9A95C38DC49}"/>
              </a:ext>
            </a:extLst>
          </p:cNvPr>
          <p:cNvSpPr>
            <a:spLocks noGrp="1"/>
          </p:cNvSpPr>
          <p:nvPr>
            <p:ph type="title"/>
          </p:nvPr>
        </p:nvSpPr>
        <p:spPr>
          <a:xfrm>
            <a:off x="585216" y="3033223"/>
            <a:ext cx="9144000" cy="498598"/>
          </a:xfrm>
        </p:spPr>
        <p:txBody>
          <a:bodyPr/>
          <a:lstStyle/>
          <a:p>
            <a:r>
              <a:rPr lang="en-US" dirty="0"/>
              <a:t>Introduction to Power Apps &amp; Canvas Apps</a:t>
            </a:r>
          </a:p>
        </p:txBody>
      </p:sp>
    </p:spTree>
    <p:extLst>
      <p:ext uri="{BB962C8B-B14F-4D97-AF65-F5344CB8AC3E}">
        <p14:creationId xmlns:p14="http://schemas.microsoft.com/office/powerpoint/2010/main" val="2824020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F2FA3-F245-4225-81B4-B22E8400E1DB}"/>
              </a:ext>
              <a:ext uri="{C183D7F6-B498-43B3-948B-1728B52AA6E4}">
                <adec:decorative xmlns:adec="http://schemas.microsoft.com/office/drawing/2017/decorative" val="0"/>
              </a:ext>
            </a:extLst>
          </p:cNvPr>
          <p:cNvSpPr>
            <a:spLocks noGrp="1"/>
          </p:cNvSpPr>
          <p:nvPr>
            <p:ph type="title"/>
          </p:nvPr>
        </p:nvSpPr>
        <p:spPr>
          <a:xfrm>
            <a:off x="580663" y="-748837"/>
            <a:ext cx="11043248" cy="748837"/>
          </a:xfrm>
        </p:spPr>
        <p:txBody>
          <a:bodyPr vert="horz" wrap="square" lIns="0" tIns="164592" rIns="0" bIns="0" rtlCol="0" anchor="b">
            <a:noAutofit/>
          </a:bodyPr>
          <a:lstStyle/>
          <a:p>
            <a:r>
              <a:rPr lang="en-US" dirty="0">
                <a:solidFill>
                  <a:schemeClr val="accent6">
                    <a:lumMod val="10000"/>
                    <a:lumOff val="90000"/>
                  </a:schemeClr>
                </a:solidFill>
              </a:rPr>
              <a:t>Microsoft Power Platform</a:t>
            </a:r>
          </a:p>
        </p:txBody>
      </p:sp>
      <p:sp>
        <p:nvSpPr>
          <p:cNvPr id="42" name="Title 1" descr="Slide Header - Microsoft Power Platform">
            <a:extLst>
              <a:ext uri="{FF2B5EF4-FFF2-40B4-BE49-F238E27FC236}">
                <a16:creationId xmlns:a16="http://schemas.microsoft.com/office/drawing/2014/main" id="{E7C58A19-7E45-1B4D-B3CB-57B0CD8953AA}"/>
              </a:ext>
            </a:extLst>
          </p:cNvPr>
          <p:cNvSpPr txBox="1">
            <a:spLocks/>
          </p:cNvSpPr>
          <p:nvPr/>
        </p:nvSpPr>
        <p:spPr>
          <a:xfrm>
            <a:off x="503979" y="251660"/>
            <a:ext cx="11052277" cy="757914"/>
          </a:xfrm>
          <a:prstGeom prst="rect">
            <a:avLst/>
          </a:prstGeom>
        </p:spPr>
        <p:txBody>
          <a:bodyPr vert="horz" wrap="square" lIns="0" tIns="161356" rIns="0" bIns="0" rtlCol="0" anchor="t">
            <a:noAutofit/>
          </a:bodyPr>
          <a:lstStyle>
            <a:lvl1pPr algn="ctr" defTabSz="932742" rtl="0" eaLnBrk="1" latinLnBrk="0" hangingPunct="1">
              <a:lnSpc>
                <a:spcPct val="100000"/>
              </a:lnSpc>
              <a:spcBef>
                <a:spcPct val="0"/>
              </a:spcBef>
              <a:buNone/>
              <a:defRPr lang="en-US" sz="2800" b="0" kern="1200" cap="none" spc="-150" baseline="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3137" b="0" i="0" u="none" strike="noStrike" kern="1200" cap="none" spc="-147" normalizeH="0" baseline="0" noProof="0" dirty="0">
                <a:ln w="3175">
                  <a:noFill/>
                </a:ln>
                <a:solidFill>
                  <a:srgbClr val="000000"/>
                </a:solidFill>
                <a:effectLst/>
                <a:uLnTx/>
                <a:uFillTx/>
                <a:latin typeface="Segoe UI Semibold"/>
                <a:ea typeface="+mn-ea"/>
                <a:cs typeface="Segoe UI" pitchFamily="34" charset="0"/>
              </a:rPr>
              <a:t>Microsoft Power Platform</a:t>
            </a:r>
          </a:p>
        </p:txBody>
      </p:sp>
      <p:sp>
        <p:nvSpPr>
          <p:cNvPr id="60" name="Text Placeholder 2" descr="Slide Text - One low-code platform that spans Office 365, Dynamics 365, Azure and standalone applications&#10;">
            <a:extLst>
              <a:ext uri="{FF2B5EF4-FFF2-40B4-BE49-F238E27FC236}">
                <a16:creationId xmlns:a16="http://schemas.microsoft.com/office/drawing/2014/main" id="{221367FB-B6E3-F54D-A3B9-558BEBBAC6BA}"/>
              </a:ext>
            </a:extLst>
          </p:cNvPr>
          <p:cNvSpPr>
            <a:spLocks noGrp="1"/>
          </p:cNvSpPr>
          <p:nvPr>
            <p:ph type="body" sz="quarter" idx="12"/>
          </p:nvPr>
        </p:nvSpPr>
        <p:spPr>
          <a:xfrm>
            <a:off x="619096" y="1037649"/>
            <a:ext cx="10926984" cy="301727"/>
          </a:xfrm>
        </p:spPr>
        <p:txBody>
          <a:bodyPr/>
          <a:lstStyle/>
          <a:p>
            <a:r>
              <a:rPr lang="en-US" dirty="0"/>
              <a:t>One low-code platform that spans Office 365, Dynamics 365, Azure and standalone applications</a:t>
            </a:r>
          </a:p>
        </p:txBody>
      </p:sp>
      <p:sp>
        <p:nvSpPr>
          <p:cNvPr id="71" name="Rectangle 70">
            <a:extLst>
              <a:ext uri="{FF2B5EF4-FFF2-40B4-BE49-F238E27FC236}">
                <a16:creationId xmlns:a16="http://schemas.microsoft.com/office/drawing/2014/main" id="{F724DD68-7824-084E-B77F-5300B319DCA5}"/>
              </a:ext>
              <a:ext uri="{C183D7F6-B498-43B3-948B-1728B52AA6E4}">
                <adec:decorative xmlns:adec="http://schemas.microsoft.com/office/drawing/2017/decorative" val="1"/>
              </a:ext>
            </a:extLst>
          </p:cNvPr>
          <p:cNvSpPr/>
          <p:nvPr/>
        </p:nvSpPr>
        <p:spPr bwMode="auto">
          <a:xfrm>
            <a:off x="0" y="3390598"/>
            <a:ext cx="12192000" cy="17722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56" name="Rectangle 55" descr="Text: Dynamics 365&#10;">
            <a:extLst>
              <a:ext uri="{FF2B5EF4-FFF2-40B4-BE49-F238E27FC236}">
                <a16:creationId xmlns:a16="http://schemas.microsoft.com/office/drawing/2014/main" id="{A09E0079-1C7C-4FA3-9C62-7C812E258D4D}"/>
              </a:ext>
            </a:extLst>
          </p:cNvPr>
          <p:cNvSpPr/>
          <p:nvPr/>
        </p:nvSpPr>
        <p:spPr>
          <a:xfrm>
            <a:off x="1643740" y="1884856"/>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Dynamics 365</a:t>
            </a:r>
          </a:p>
        </p:txBody>
      </p:sp>
      <p:grpSp>
        <p:nvGrpSpPr>
          <p:cNvPr id="48" name="Group 47" descr="Dynamics Logo">
            <a:extLst>
              <a:ext uri="{FF2B5EF4-FFF2-40B4-BE49-F238E27FC236}">
                <a16:creationId xmlns:a16="http://schemas.microsoft.com/office/drawing/2014/main" id="{35000A4B-47A5-4D59-B2C2-21980C58139B}"/>
              </a:ext>
            </a:extLst>
          </p:cNvPr>
          <p:cNvGrpSpPr/>
          <p:nvPr/>
        </p:nvGrpSpPr>
        <p:grpSpPr>
          <a:xfrm>
            <a:off x="2103956" y="2217993"/>
            <a:ext cx="798336" cy="798336"/>
            <a:chOff x="2159135" y="3360591"/>
            <a:chExt cx="920683" cy="920683"/>
          </a:xfrm>
          <a:solidFill>
            <a:srgbClr val="30E5D0"/>
          </a:solidFill>
          <a:effectLst>
            <a:outerShdw blurRad="165100" dist="228600" dir="5400000" sx="72000" sy="72000" algn="t" rotWithShape="0">
              <a:prstClr val="black">
                <a:alpha val="40000"/>
              </a:prstClr>
            </a:outerShdw>
          </a:effectLst>
        </p:grpSpPr>
        <p:sp>
          <p:nvSpPr>
            <p:cNvPr id="49" name="Oval 48">
              <a:extLst>
                <a:ext uri="{FF2B5EF4-FFF2-40B4-BE49-F238E27FC236}">
                  <a16:creationId xmlns:a16="http://schemas.microsoft.com/office/drawing/2014/main" id="{7E37F551-52AC-4963-BF6A-9A00E8C6C014}"/>
                </a:ext>
              </a:extLst>
            </p:cNvPr>
            <p:cNvSpPr/>
            <p:nvPr/>
          </p:nvSpPr>
          <p:spPr bwMode="auto">
            <a:xfrm>
              <a:off x="2159135" y="3360591"/>
              <a:ext cx="920683" cy="920683"/>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5A5B4E46-9DEA-4F77-A3B9-400E982E3980}"/>
                </a:ext>
              </a:extLst>
            </p:cNvPr>
            <p:cNvPicPr>
              <a:picLocks noChangeAspect="1"/>
            </p:cNvPicPr>
            <p:nvPr/>
          </p:nvPicPr>
          <p:blipFill rotWithShape="1">
            <a:blip r:embed="rId3"/>
            <a:srcRect l="1392" r="84595"/>
            <a:stretch/>
          </p:blipFill>
          <p:spPr>
            <a:xfrm>
              <a:off x="2409685" y="3554887"/>
              <a:ext cx="447076" cy="538007"/>
            </a:xfrm>
            <a:prstGeom prst="rect">
              <a:avLst/>
            </a:prstGeom>
            <a:solidFill>
              <a:schemeClr val="accent4"/>
            </a:solidFill>
          </p:spPr>
        </p:pic>
      </p:grpSp>
      <p:sp>
        <p:nvSpPr>
          <p:cNvPr id="57" name="Rectangle 56" descr="Text: Office 365&#10;">
            <a:extLst>
              <a:ext uri="{FF2B5EF4-FFF2-40B4-BE49-F238E27FC236}">
                <a16:creationId xmlns:a16="http://schemas.microsoft.com/office/drawing/2014/main" id="{5249C59D-AC1D-478C-8830-12922BA0301A}"/>
              </a:ext>
            </a:extLst>
          </p:cNvPr>
          <p:cNvSpPr/>
          <p:nvPr/>
        </p:nvSpPr>
        <p:spPr>
          <a:xfrm>
            <a:off x="4026005" y="1945715"/>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Office 365</a:t>
            </a:r>
          </a:p>
        </p:txBody>
      </p:sp>
      <p:grpSp>
        <p:nvGrpSpPr>
          <p:cNvPr id="45" name="Group 44" descr="Office 365 Logo">
            <a:extLst>
              <a:ext uri="{FF2B5EF4-FFF2-40B4-BE49-F238E27FC236}">
                <a16:creationId xmlns:a16="http://schemas.microsoft.com/office/drawing/2014/main" id="{E3C74FFB-F5F3-4F01-A5D5-A6FA220EEDB5}"/>
              </a:ext>
            </a:extLst>
          </p:cNvPr>
          <p:cNvGrpSpPr/>
          <p:nvPr/>
        </p:nvGrpSpPr>
        <p:grpSpPr>
          <a:xfrm>
            <a:off x="4506212" y="2261149"/>
            <a:ext cx="808233" cy="808233"/>
            <a:chOff x="5825513" y="5361671"/>
            <a:chExt cx="640080" cy="640080"/>
          </a:xfrm>
          <a:effectLst>
            <a:outerShdw blurRad="165100" dist="228600" dir="5400000" sx="72000" sy="72000" algn="t" rotWithShape="0">
              <a:prstClr val="black">
                <a:alpha val="40000"/>
              </a:prstClr>
            </a:outerShdw>
          </a:effectLst>
        </p:grpSpPr>
        <p:sp>
          <p:nvSpPr>
            <p:cNvPr id="46" name="Oval 45">
              <a:extLst>
                <a:ext uri="{FF2B5EF4-FFF2-40B4-BE49-F238E27FC236}">
                  <a16:creationId xmlns:a16="http://schemas.microsoft.com/office/drawing/2014/main" id="{426C049D-54CF-42D5-A917-2F2B91701B94}"/>
                </a:ext>
              </a:extLst>
            </p:cNvPr>
            <p:cNvSpPr/>
            <p:nvPr/>
          </p:nvSpPr>
          <p:spPr bwMode="auto">
            <a:xfrm>
              <a:off x="5825513" y="5361671"/>
              <a:ext cx="640080" cy="640080"/>
            </a:xfrm>
            <a:prstGeom prst="ellipse">
              <a:avLst/>
            </a:prstGeom>
            <a:solidFill>
              <a:srgbClr val="D93A0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a:extLst>
                <a:ext uri="{FF2B5EF4-FFF2-40B4-BE49-F238E27FC236}">
                  <a16:creationId xmlns:a16="http://schemas.microsoft.com/office/drawing/2014/main" id="{47686267-5824-424D-9B1D-326CF3F7D47C}"/>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a:ext>
              </a:extLst>
            </a:blip>
            <a:srcRect b="-7575"/>
            <a:stretch/>
          </p:blipFill>
          <p:spPr>
            <a:xfrm>
              <a:off x="5982052" y="5492600"/>
              <a:ext cx="368184" cy="398596"/>
            </a:xfrm>
            <a:prstGeom prst="rect">
              <a:avLst/>
            </a:prstGeom>
            <a:ln>
              <a:noFill/>
            </a:ln>
          </p:spPr>
        </p:pic>
      </p:grpSp>
      <p:sp>
        <p:nvSpPr>
          <p:cNvPr id="58" name="Rectangle 57" descr="Text: Azure&#10;">
            <a:extLst>
              <a:ext uri="{FF2B5EF4-FFF2-40B4-BE49-F238E27FC236}">
                <a16:creationId xmlns:a16="http://schemas.microsoft.com/office/drawing/2014/main" id="{A901AD5C-438E-4651-BD03-2EA8205E599D}"/>
              </a:ext>
            </a:extLst>
          </p:cNvPr>
          <p:cNvSpPr/>
          <p:nvPr/>
        </p:nvSpPr>
        <p:spPr>
          <a:xfrm>
            <a:off x="6309356" y="1950283"/>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Azure</a:t>
            </a:r>
          </a:p>
        </p:txBody>
      </p:sp>
      <p:grpSp>
        <p:nvGrpSpPr>
          <p:cNvPr id="52" name="Group 51" descr="Azure Logo">
            <a:extLst>
              <a:ext uri="{FF2B5EF4-FFF2-40B4-BE49-F238E27FC236}">
                <a16:creationId xmlns:a16="http://schemas.microsoft.com/office/drawing/2014/main" id="{85B90E5F-92BF-417C-AFC5-828A4375F72A}"/>
              </a:ext>
            </a:extLst>
          </p:cNvPr>
          <p:cNvGrpSpPr/>
          <p:nvPr/>
        </p:nvGrpSpPr>
        <p:grpSpPr>
          <a:xfrm>
            <a:off x="6764612" y="2211893"/>
            <a:ext cx="824529" cy="824529"/>
            <a:chOff x="9232429" y="1702433"/>
            <a:chExt cx="933186" cy="933186"/>
          </a:xfrm>
        </p:grpSpPr>
        <p:sp>
          <p:nvSpPr>
            <p:cNvPr id="53" name="Oval 52">
              <a:extLst>
                <a:ext uri="{FF2B5EF4-FFF2-40B4-BE49-F238E27FC236}">
                  <a16:creationId xmlns:a16="http://schemas.microsoft.com/office/drawing/2014/main" id="{15C781AE-88E6-4872-BEA7-FB853750F615}"/>
                </a:ext>
              </a:extLst>
            </p:cNvPr>
            <p:cNvSpPr/>
            <p:nvPr/>
          </p:nvSpPr>
          <p:spPr bwMode="auto">
            <a:xfrm>
              <a:off x="9232429" y="1702433"/>
              <a:ext cx="933186" cy="933186"/>
            </a:xfrm>
            <a:prstGeom prst="ellipse">
              <a:avLst/>
            </a:prstGeom>
            <a:solidFill>
              <a:srgbClr val="206CA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AB6E0B9E-4651-443F-93C1-89C3E4CCDC1E}"/>
                </a:ext>
              </a:extLst>
            </p:cNvPr>
            <p:cNvPicPr>
              <a:picLocks noChangeAspect="1"/>
            </p:cNvPicPr>
            <p:nvPr/>
          </p:nvPicPr>
          <p:blipFill rotWithShape="1">
            <a:blip r:embed="rId5">
              <a:alphaModFix amt="97000"/>
            </a:blip>
            <a:srcRect l="12876" t="13975" r="11167" b="6950"/>
            <a:stretch/>
          </p:blipFill>
          <p:spPr>
            <a:xfrm>
              <a:off x="9439575" y="1866860"/>
              <a:ext cx="584563" cy="614955"/>
            </a:xfrm>
            <a:prstGeom prst="rect">
              <a:avLst/>
            </a:prstGeom>
          </p:spPr>
        </p:pic>
      </p:grpSp>
      <p:sp>
        <p:nvSpPr>
          <p:cNvPr id="59" name="Rectangle 58" descr="Text: Your business apps &amp; data&#10;">
            <a:extLst>
              <a:ext uri="{FF2B5EF4-FFF2-40B4-BE49-F238E27FC236}">
                <a16:creationId xmlns:a16="http://schemas.microsoft.com/office/drawing/2014/main" id="{DBE9C2AA-5C4E-421C-AA7F-04659A32D2EC}"/>
              </a:ext>
            </a:extLst>
          </p:cNvPr>
          <p:cNvSpPr/>
          <p:nvPr/>
        </p:nvSpPr>
        <p:spPr>
          <a:xfrm>
            <a:off x="7931448" y="1935755"/>
            <a:ext cx="3014036"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Your business apps &amp; data</a:t>
            </a:r>
          </a:p>
        </p:txBody>
      </p:sp>
      <p:pic>
        <p:nvPicPr>
          <p:cNvPr id="55" name="Graphic 54" descr="Database">
            <a:extLst>
              <a:ext uri="{FF2B5EF4-FFF2-40B4-BE49-F238E27FC236}">
                <a16:creationId xmlns:a16="http://schemas.microsoft.com/office/drawing/2014/main" id="{B6C7A8CD-A423-4E31-A7FF-46384E3CD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14512" y="2679509"/>
            <a:ext cx="647908" cy="647908"/>
          </a:xfrm>
          <a:prstGeom prst="rect">
            <a:avLst/>
          </a:prstGeom>
        </p:spPr>
      </p:pic>
      <p:sp>
        <p:nvSpPr>
          <p:cNvPr id="73" name="Rectangle 1231" descr="Text: Power BI&#10;Business analytics&#10;">
            <a:extLst>
              <a:ext uri="{FF2B5EF4-FFF2-40B4-BE49-F238E27FC236}">
                <a16:creationId xmlns:a16="http://schemas.microsoft.com/office/drawing/2014/main" id="{9864D296-EF37-6E4C-ABC4-1C21C2CB7922}"/>
              </a:ext>
            </a:extLst>
          </p:cNvPr>
          <p:cNvSpPr/>
          <p:nvPr/>
        </p:nvSpPr>
        <p:spPr>
          <a:xfrm>
            <a:off x="234281" y="4527760"/>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BI</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Business analytics</a:t>
            </a:r>
          </a:p>
          <a:p>
            <a:pPr marL="0" marR="0" lvl="0" indent="0" algn="ctr" defTabSz="861251"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8" name="Picture 7" descr="Power BI icon">
            <a:extLst>
              <a:ext uri="{FF2B5EF4-FFF2-40B4-BE49-F238E27FC236}">
                <a16:creationId xmlns:a16="http://schemas.microsoft.com/office/drawing/2014/main" id="{0E3F4865-C06D-4E89-88C4-B1903B6587DD}"/>
              </a:ext>
            </a:extLst>
          </p:cNvPr>
          <p:cNvPicPr>
            <a:picLocks noChangeAspect="1"/>
          </p:cNvPicPr>
          <p:nvPr/>
        </p:nvPicPr>
        <p:blipFill>
          <a:blip r:embed="rId8"/>
          <a:stretch>
            <a:fillRect/>
          </a:stretch>
        </p:blipFill>
        <p:spPr>
          <a:xfrm>
            <a:off x="619096" y="3466147"/>
            <a:ext cx="1015873" cy="1015873"/>
          </a:xfrm>
          <a:prstGeom prst="rect">
            <a:avLst/>
          </a:prstGeom>
        </p:spPr>
      </p:pic>
      <p:sp>
        <p:nvSpPr>
          <p:cNvPr id="109" name="Rectangle 1231" descr="Text: Power Apps&#10;Application development&#10;">
            <a:extLst>
              <a:ext uri="{FF2B5EF4-FFF2-40B4-BE49-F238E27FC236}">
                <a16:creationId xmlns:a16="http://schemas.microsoft.com/office/drawing/2014/main" id="{170DAF96-85E8-FC47-888E-7F7EFA028D72}"/>
              </a:ext>
            </a:extLst>
          </p:cNvPr>
          <p:cNvSpPr/>
          <p:nvPr/>
        </p:nvSpPr>
        <p:spPr>
          <a:xfrm>
            <a:off x="2705918" y="4487944"/>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Apps</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Application development</a:t>
            </a:r>
          </a:p>
          <a:p>
            <a:pPr marL="0" marR="0" lvl="0" indent="0" algn="ctr" defTabSz="861251"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descr="Power Apps icon">
            <a:extLst>
              <a:ext uri="{FF2B5EF4-FFF2-40B4-BE49-F238E27FC236}">
                <a16:creationId xmlns:a16="http://schemas.microsoft.com/office/drawing/2014/main" id="{02FD32AA-4976-4D81-AC7C-7BAF1CC80995}"/>
              </a:ext>
            </a:extLst>
          </p:cNvPr>
          <p:cNvPicPr>
            <a:picLocks noChangeAspect="1"/>
          </p:cNvPicPr>
          <p:nvPr/>
        </p:nvPicPr>
        <p:blipFill>
          <a:blip r:embed="rId9"/>
          <a:stretch>
            <a:fillRect/>
          </a:stretch>
        </p:blipFill>
        <p:spPr>
          <a:xfrm>
            <a:off x="3144284" y="3457168"/>
            <a:ext cx="1015873" cy="1015873"/>
          </a:xfrm>
          <a:prstGeom prst="rect">
            <a:avLst/>
          </a:prstGeom>
        </p:spPr>
      </p:pic>
      <p:sp>
        <p:nvSpPr>
          <p:cNvPr id="110" name="Rectangle 1231" descr="Text: Power Automate&#10;Workflow automation&#10;">
            <a:extLst>
              <a:ext uri="{FF2B5EF4-FFF2-40B4-BE49-F238E27FC236}">
                <a16:creationId xmlns:a16="http://schemas.microsoft.com/office/drawing/2014/main" id="{01E46375-AF5D-3B46-B2EB-3AFFFD0FA9C4}"/>
              </a:ext>
            </a:extLst>
          </p:cNvPr>
          <p:cNvSpPr/>
          <p:nvPr/>
        </p:nvSpPr>
        <p:spPr>
          <a:xfrm>
            <a:off x="5286886" y="4527760"/>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Automate</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Workflow automation</a:t>
            </a: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descr="Power automate icon">
            <a:extLst>
              <a:ext uri="{FF2B5EF4-FFF2-40B4-BE49-F238E27FC236}">
                <a16:creationId xmlns:a16="http://schemas.microsoft.com/office/drawing/2014/main" id="{F5B3916F-42C6-4DD5-8036-87B258AC6FC9}"/>
              </a:ext>
            </a:extLst>
          </p:cNvPr>
          <p:cNvPicPr>
            <a:picLocks noChangeAspect="1"/>
          </p:cNvPicPr>
          <p:nvPr/>
        </p:nvPicPr>
        <p:blipFill>
          <a:blip r:embed="rId10"/>
          <a:stretch>
            <a:fillRect/>
          </a:stretch>
        </p:blipFill>
        <p:spPr>
          <a:xfrm>
            <a:off x="5665661" y="3478798"/>
            <a:ext cx="1015873" cy="1015873"/>
          </a:xfrm>
          <a:prstGeom prst="rect">
            <a:avLst/>
          </a:prstGeom>
        </p:spPr>
      </p:pic>
      <p:pic>
        <p:nvPicPr>
          <p:cNvPr id="10" name="Picture 9" descr="Power Virtual Agent icon">
            <a:extLst>
              <a:ext uri="{FF2B5EF4-FFF2-40B4-BE49-F238E27FC236}">
                <a16:creationId xmlns:a16="http://schemas.microsoft.com/office/drawing/2014/main" id="{1FD67DEF-E568-468B-BD83-3315F2AC2993}"/>
              </a:ext>
            </a:extLst>
          </p:cNvPr>
          <p:cNvPicPr>
            <a:picLocks noChangeAspect="1"/>
          </p:cNvPicPr>
          <p:nvPr/>
        </p:nvPicPr>
        <p:blipFill>
          <a:blip r:embed="rId11"/>
          <a:stretch>
            <a:fillRect/>
          </a:stretch>
        </p:blipFill>
        <p:spPr>
          <a:xfrm>
            <a:off x="8183841" y="3486565"/>
            <a:ext cx="1015873" cy="1015873"/>
          </a:xfrm>
          <a:prstGeom prst="rect">
            <a:avLst/>
          </a:prstGeom>
        </p:spPr>
      </p:pic>
      <p:sp>
        <p:nvSpPr>
          <p:cNvPr id="100" name="Rectangle 1236" descr="Text: Power Virtual Agents&#10;Intelligent virtual agents&#10;">
            <a:extLst>
              <a:ext uri="{FF2B5EF4-FFF2-40B4-BE49-F238E27FC236}">
                <a16:creationId xmlns:a16="http://schemas.microsoft.com/office/drawing/2014/main" id="{243D1E1E-9AE5-5B41-B2CD-D5FDA6829E12}"/>
              </a:ext>
            </a:extLst>
          </p:cNvPr>
          <p:cNvSpPr/>
          <p:nvPr/>
        </p:nvSpPr>
        <p:spPr>
          <a:xfrm>
            <a:off x="7682715" y="4502785"/>
            <a:ext cx="2018126"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Virtual Agents</a:t>
            </a: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Intelligent virtual agents</a:t>
            </a:r>
          </a:p>
        </p:txBody>
      </p:sp>
      <p:sp>
        <p:nvSpPr>
          <p:cNvPr id="88" name="Rectangle 1243">
            <a:extLst>
              <a:ext uri="{FF2B5EF4-FFF2-40B4-BE49-F238E27FC236}">
                <a16:creationId xmlns:a16="http://schemas.microsoft.com/office/drawing/2014/main" id="{C2739AB8-3B13-FD4F-8E7F-874AFAB824C6}"/>
              </a:ext>
            </a:extLst>
          </p:cNvPr>
          <p:cNvSpPr/>
          <p:nvPr/>
        </p:nvSpPr>
        <p:spPr bwMode="auto">
          <a:xfrm>
            <a:off x="3795764" y="6111937"/>
            <a:ext cx="790023" cy="1900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861251" rtl="0" eaLnBrk="1" fontAlgn="base" latinLnBrk="0" hangingPunct="1">
              <a:lnSpc>
                <a:spcPct val="90000"/>
              </a:lnSpc>
              <a:spcBef>
                <a:spcPct val="0"/>
              </a:spcBef>
              <a:spcAft>
                <a:spcPts val="392"/>
              </a:spcAft>
              <a:buClrTx/>
              <a:buSzTx/>
              <a:buFontTx/>
              <a:buNone/>
              <a:tabLst/>
              <a:defRPr/>
            </a:pPr>
            <a:r>
              <a:rPr kumimoji="0" lang="en-US" sz="1372"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Dataverse</a:t>
            </a:r>
          </a:p>
        </p:txBody>
      </p:sp>
      <p:sp>
        <p:nvSpPr>
          <p:cNvPr id="89" name="Rectangle 1244">
            <a:extLst>
              <a:ext uri="{FF2B5EF4-FFF2-40B4-BE49-F238E27FC236}">
                <a16:creationId xmlns:a16="http://schemas.microsoft.com/office/drawing/2014/main" id="{00C88612-77E8-7A47-ADF5-D850E96AA853}"/>
              </a:ext>
            </a:extLst>
          </p:cNvPr>
          <p:cNvSpPr/>
          <p:nvPr/>
        </p:nvSpPr>
        <p:spPr bwMode="auto">
          <a:xfrm>
            <a:off x="5738624" y="6111937"/>
            <a:ext cx="878589" cy="380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ts val="392"/>
              </a:spcAft>
              <a:buClrTx/>
              <a:buSzTx/>
              <a:buFontTx/>
              <a:buNone/>
              <a:tabLst/>
              <a:defRPr/>
            </a:pPr>
            <a: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Data</a:t>
            </a:r>
            <a:b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connectors</a:t>
            </a:r>
          </a:p>
        </p:txBody>
      </p:sp>
      <p:sp>
        <p:nvSpPr>
          <p:cNvPr id="44" name="Org_ECA6" descr="Icon of three boxes in a bracket chart (Data Connectors Icon)">
            <a:extLst>
              <a:ext uri="{FF2B5EF4-FFF2-40B4-BE49-F238E27FC236}">
                <a16:creationId xmlns:a16="http://schemas.microsoft.com/office/drawing/2014/main" id="{4930BE64-D053-EA40-9ACE-CD77D6E64901}"/>
              </a:ext>
            </a:extLst>
          </p:cNvPr>
          <p:cNvSpPr>
            <a:spLocks noChangeAspect="1" noEditPoints="1"/>
          </p:cNvSpPr>
          <p:nvPr/>
        </p:nvSpPr>
        <p:spPr bwMode="auto">
          <a:xfrm>
            <a:off x="5981807" y="5647859"/>
            <a:ext cx="358395"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1" name="Rectangle 1259">
            <a:extLst>
              <a:ext uri="{FF2B5EF4-FFF2-40B4-BE49-F238E27FC236}">
                <a16:creationId xmlns:a16="http://schemas.microsoft.com/office/drawing/2014/main" id="{CD95FF71-F989-094D-A3F6-69561291D8AF}"/>
              </a:ext>
            </a:extLst>
          </p:cNvPr>
          <p:cNvSpPr/>
          <p:nvPr/>
        </p:nvSpPr>
        <p:spPr bwMode="auto">
          <a:xfrm>
            <a:off x="7623034" y="6169091"/>
            <a:ext cx="788905" cy="18173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61251" rtl="0" eaLnBrk="1" fontAlgn="base" latinLnBrk="0" hangingPunct="1">
              <a:lnSpc>
                <a:spcPct val="90000"/>
              </a:lnSpc>
              <a:spcBef>
                <a:spcPct val="0"/>
              </a:spcBef>
              <a:spcAft>
                <a:spcPts val="392"/>
              </a:spcAft>
              <a:buClrTx/>
              <a:buSzTx/>
              <a:buFontTx/>
              <a:buNone/>
              <a:tabLst/>
              <a:defRPr/>
            </a:pPr>
            <a: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AI B</a:t>
            </a:r>
            <a:r>
              <a:rPr kumimoji="0" lang="en-US" sz="1372" b="1"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rPr>
              <a:t>uilder</a:t>
            </a:r>
            <a:endPar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93" name="Graphic 1248" descr="AI Builder Icon">
            <a:extLst>
              <a:ext uri="{FF2B5EF4-FFF2-40B4-BE49-F238E27FC236}">
                <a16:creationId xmlns:a16="http://schemas.microsoft.com/office/drawing/2014/main" id="{63CA3F62-9B64-EC48-90D7-74361C04559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794446" y="5561733"/>
            <a:ext cx="468883" cy="481442"/>
          </a:xfrm>
          <a:prstGeom prst="rect">
            <a:avLst/>
          </a:prstGeom>
        </p:spPr>
      </p:pic>
      <p:cxnSp>
        <p:nvCxnSpPr>
          <p:cNvPr id="94" name="Straight Connector 1253">
            <a:extLst>
              <a:ext uri="{FF2B5EF4-FFF2-40B4-BE49-F238E27FC236}">
                <a16:creationId xmlns:a16="http://schemas.microsoft.com/office/drawing/2014/main" id="{D19BA52C-7F83-7A4F-913D-8C75B9253C47}"/>
              </a:ext>
              <a:ext uri="{C183D7F6-B498-43B3-948B-1728B52AA6E4}">
                <adec:decorative xmlns:adec="http://schemas.microsoft.com/office/drawing/2017/decorative" val="1"/>
              </a:ext>
            </a:extLst>
          </p:cNvPr>
          <p:cNvCxnSpPr/>
          <p:nvPr/>
        </p:nvCxnSpPr>
        <p:spPr>
          <a:xfrm flipH="1">
            <a:off x="8035384"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5" name="Straight Connector 1253">
            <a:extLst>
              <a:ext uri="{FF2B5EF4-FFF2-40B4-BE49-F238E27FC236}">
                <a16:creationId xmlns:a16="http://schemas.microsoft.com/office/drawing/2014/main" id="{A71B5FBB-502B-7B4E-8903-7D78D52068AB}"/>
              </a:ext>
              <a:ext uri="{C183D7F6-B498-43B3-948B-1728B52AA6E4}">
                <adec:decorative xmlns:adec="http://schemas.microsoft.com/office/drawing/2017/decorative" val="1"/>
              </a:ext>
            </a:extLst>
          </p:cNvPr>
          <p:cNvCxnSpPr/>
          <p:nvPr/>
        </p:nvCxnSpPr>
        <p:spPr>
          <a:xfrm flipH="1">
            <a:off x="6161004"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6" name="Straight Connector 1253">
            <a:extLst>
              <a:ext uri="{FF2B5EF4-FFF2-40B4-BE49-F238E27FC236}">
                <a16:creationId xmlns:a16="http://schemas.microsoft.com/office/drawing/2014/main" id="{63101269-A7D5-3943-8E50-DCCB1997F60D}"/>
              </a:ext>
              <a:ext uri="{C183D7F6-B498-43B3-948B-1728B52AA6E4}">
                <adec:decorative xmlns:adec="http://schemas.microsoft.com/office/drawing/2017/decorative" val="1"/>
              </a:ext>
            </a:extLst>
          </p:cNvPr>
          <p:cNvCxnSpPr/>
          <p:nvPr/>
        </p:nvCxnSpPr>
        <p:spPr>
          <a:xfrm flipH="1">
            <a:off x="4175679"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51" name="Straight Connector 50">
            <a:extLst>
              <a:ext uri="{FF2B5EF4-FFF2-40B4-BE49-F238E27FC236}">
                <a16:creationId xmlns:a16="http://schemas.microsoft.com/office/drawing/2014/main" id="{DBA56530-4E22-44DD-85B3-523C750C09D4}"/>
              </a:ext>
              <a:ext uri="{C183D7F6-B498-43B3-948B-1728B52AA6E4}">
                <adec:decorative xmlns:adec="http://schemas.microsoft.com/office/drawing/2017/decorative" val="1"/>
              </a:ext>
            </a:extLst>
          </p:cNvPr>
          <p:cNvCxnSpPr>
            <a:cxnSpLocks/>
          </p:cNvCxnSpPr>
          <p:nvPr/>
        </p:nvCxnSpPr>
        <p:spPr>
          <a:xfrm flipH="1">
            <a:off x="2680739" y="3042189"/>
            <a:ext cx="6839030" cy="11978"/>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sp>
        <p:nvSpPr>
          <p:cNvPr id="61" name="Oval 60">
            <a:extLst>
              <a:ext uri="{FF2B5EF4-FFF2-40B4-BE49-F238E27FC236}">
                <a16:creationId xmlns:a16="http://schemas.microsoft.com/office/drawing/2014/main" id="{ABAFE278-2F19-45E9-9113-2BF8101B9CB1}"/>
              </a:ext>
              <a:ext uri="{C183D7F6-B498-43B3-948B-1728B52AA6E4}">
                <adec:decorative xmlns:adec="http://schemas.microsoft.com/office/drawing/2017/decorative" val="1"/>
              </a:ext>
            </a:extLst>
          </p:cNvPr>
          <p:cNvSpPr/>
          <p:nvPr/>
        </p:nvSpPr>
        <p:spPr bwMode="auto">
          <a:xfrm>
            <a:off x="8903344" y="2213267"/>
            <a:ext cx="824529" cy="824529"/>
          </a:xfrm>
          <a:prstGeom prst="ellipse">
            <a:avLst/>
          </a:prstGeom>
          <a:solidFill>
            <a:schemeClr val="accent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Graphic 61">
            <a:extLst>
              <a:ext uri="{FF2B5EF4-FFF2-40B4-BE49-F238E27FC236}">
                <a16:creationId xmlns:a16="http://schemas.microsoft.com/office/drawing/2014/main" id="{1D3559BE-FCBF-43C3-8314-DE0FBF50641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1654" y="2280172"/>
            <a:ext cx="647908" cy="647908"/>
          </a:xfrm>
          <a:prstGeom prst="rect">
            <a:avLst/>
          </a:prstGeom>
        </p:spPr>
      </p:pic>
      <p:pic>
        <p:nvPicPr>
          <p:cNvPr id="5" name="Picture 4" descr="Dataverse logo">
            <a:extLst>
              <a:ext uri="{FF2B5EF4-FFF2-40B4-BE49-F238E27FC236}">
                <a16:creationId xmlns:a16="http://schemas.microsoft.com/office/drawing/2014/main" id="{8872662D-90F1-4EFA-ABBB-A10B3DFBCAB0}"/>
              </a:ext>
            </a:extLst>
          </p:cNvPr>
          <p:cNvPicPr>
            <a:picLocks noChangeAspect="1"/>
          </p:cNvPicPr>
          <p:nvPr/>
        </p:nvPicPr>
        <p:blipFill>
          <a:blip r:embed="rId14"/>
          <a:stretch>
            <a:fillRect/>
          </a:stretch>
        </p:blipFill>
        <p:spPr>
          <a:xfrm>
            <a:off x="3874932" y="5469351"/>
            <a:ext cx="609524" cy="609524"/>
          </a:xfrm>
          <a:prstGeom prst="rect">
            <a:avLst/>
          </a:prstGeom>
        </p:spPr>
      </p:pic>
      <p:sp>
        <p:nvSpPr>
          <p:cNvPr id="63" name="Rectangle 1231" descr="Text: Power Automate&#10;Workflow automation&#10;">
            <a:extLst>
              <a:ext uri="{FF2B5EF4-FFF2-40B4-BE49-F238E27FC236}">
                <a16:creationId xmlns:a16="http://schemas.microsoft.com/office/drawing/2014/main" id="{70583870-B74F-0805-E3C8-0271E84336EF}"/>
              </a:ext>
            </a:extLst>
          </p:cNvPr>
          <p:cNvSpPr/>
          <p:nvPr/>
        </p:nvSpPr>
        <p:spPr>
          <a:xfrm>
            <a:off x="10087949" y="4482020"/>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Pages</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Build websites</a:t>
            </a: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64" name="Picture 63" descr="Power Pages product icon">
            <a:extLst>
              <a:ext uri="{FF2B5EF4-FFF2-40B4-BE49-F238E27FC236}">
                <a16:creationId xmlns:a16="http://schemas.microsoft.com/office/drawing/2014/main" id="{6862394E-C0D3-3598-48B6-0BE2B07EF754}"/>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0454697" y="3475782"/>
            <a:ext cx="1015873" cy="1015873"/>
          </a:xfrm>
          <a:prstGeom prst="rect">
            <a:avLst/>
          </a:prstGeom>
        </p:spPr>
      </p:pic>
      <p:sp>
        <p:nvSpPr>
          <p:cNvPr id="43" name="Rectangle 42">
            <a:extLst>
              <a:ext uri="{FF2B5EF4-FFF2-40B4-BE49-F238E27FC236}">
                <a16:creationId xmlns:a16="http://schemas.microsoft.com/office/drawing/2014/main" id="{79C0BF6B-5F0A-1A00-DE0A-7CA66A97AD03}"/>
              </a:ext>
              <a:ext uri="{C183D7F6-B498-43B3-948B-1728B52AA6E4}">
                <adec:decorative xmlns:adec="http://schemas.microsoft.com/office/drawing/2017/decorative" val="1"/>
              </a:ext>
            </a:extLst>
          </p:cNvPr>
          <p:cNvSpPr/>
          <p:nvPr/>
        </p:nvSpPr>
        <p:spPr bwMode="auto">
          <a:xfrm>
            <a:off x="355601" y="3443651"/>
            <a:ext cx="1614370" cy="1529431"/>
          </a:xfrm>
          <a:prstGeom prst="rect">
            <a:avLst/>
          </a:prstGeom>
          <a:solidFill>
            <a:srgbClr val="F2F2F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A40B27F7-6B26-F0B8-6BAB-5497778BFC07}"/>
              </a:ext>
              <a:ext uri="{C183D7F6-B498-43B3-948B-1728B52AA6E4}">
                <adec:decorative xmlns:adec="http://schemas.microsoft.com/office/drawing/2017/decorative" val="1"/>
              </a:ext>
            </a:extLst>
          </p:cNvPr>
          <p:cNvSpPr/>
          <p:nvPr/>
        </p:nvSpPr>
        <p:spPr bwMode="auto">
          <a:xfrm>
            <a:off x="5059476" y="3433154"/>
            <a:ext cx="6911832" cy="1529431"/>
          </a:xfrm>
          <a:prstGeom prst="rect">
            <a:avLst/>
          </a:prstGeom>
          <a:solidFill>
            <a:srgbClr val="F2F2F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7935702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E777-6C0C-5A38-85B7-C9A95C38DC49}"/>
              </a:ext>
            </a:extLst>
          </p:cNvPr>
          <p:cNvSpPr>
            <a:spLocks noGrp="1"/>
          </p:cNvSpPr>
          <p:nvPr>
            <p:ph type="title"/>
          </p:nvPr>
        </p:nvSpPr>
        <p:spPr>
          <a:xfrm>
            <a:off x="585216" y="2534625"/>
            <a:ext cx="10204704" cy="997196"/>
          </a:xfrm>
        </p:spPr>
        <p:txBody>
          <a:bodyPr/>
          <a:lstStyle/>
          <a:p>
            <a:r>
              <a:rPr lang="en-US" dirty="0"/>
              <a:t>Lab 2: Use Mixed Reality (MR) in Canvas Apps</a:t>
            </a:r>
          </a:p>
        </p:txBody>
      </p:sp>
    </p:spTree>
    <p:extLst>
      <p:ext uri="{BB962C8B-B14F-4D97-AF65-F5344CB8AC3E}">
        <p14:creationId xmlns:p14="http://schemas.microsoft.com/office/powerpoint/2010/main" val="29200434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B420F-5122-A889-20CE-8858E90B6150}"/>
              </a:ext>
            </a:extLst>
          </p:cNvPr>
          <p:cNvSpPr>
            <a:spLocks noGrp="1"/>
          </p:cNvSpPr>
          <p:nvPr>
            <p:ph type="title"/>
          </p:nvPr>
        </p:nvSpPr>
        <p:spPr/>
        <p:txBody>
          <a:bodyPr/>
          <a:lstStyle/>
          <a:p>
            <a:r>
              <a:rPr lang="en-US" dirty="0"/>
              <a:t>Lab 2 result</a:t>
            </a:r>
            <a:endParaRPr lang="en-NL" dirty="0"/>
          </a:p>
        </p:txBody>
      </p:sp>
      <p:sp>
        <p:nvSpPr>
          <p:cNvPr id="5" name="Text Placeholder 4">
            <a:extLst>
              <a:ext uri="{FF2B5EF4-FFF2-40B4-BE49-F238E27FC236}">
                <a16:creationId xmlns:a16="http://schemas.microsoft.com/office/drawing/2014/main" id="{E17BBD80-61C2-C430-9A4D-F6CD17433540}"/>
              </a:ext>
            </a:extLst>
          </p:cNvPr>
          <p:cNvSpPr>
            <a:spLocks noGrp="1"/>
          </p:cNvSpPr>
          <p:nvPr>
            <p:ph type="body" sz="quarter" idx="12"/>
          </p:nvPr>
        </p:nvSpPr>
        <p:spPr>
          <a:xfrm>
            <a:off x="582042" y="3962400"/>
            <a:ext cx="4164583" cy="1015663"/>
          </a:xfrm>
        </p:spPr>
        <p:txBody>
          <a:bodyPr/>
          <a:lstStyle/>
          <a:p>
            <a:r>
              <a:rPr lang="en-US" dirty="0"/>
              <a:t>Canvas App that connects with the custom connector that has been built in Lab 1</a:t>
            </a:r>
            <a:endParaRPr lang="en-NL" dirty="0"/>
          </a:p>
        </p:txBody>
      </p:sp>
      <p:pic>
        <p:nvPicPr>
          <p:cNvPr id="8" name="Picture 7" descr="A picture containing a view of the Power App that is going to be built in this lab">
            <a:extLst>
              <a:ext uri="{FF2B5EF4-FFF2-40B4-BE49-F238E27FC236}">
                <a16:creationId xmlns:a16="http://schemas.microsoft.com/office/drawing/2014/main" id="{8FEBA877-E121-3800-FA42-6EA342553F0F}"/>
              </a:ext>
            </a:extLst>
          </p:cNvPr>
          <p:cNvPicPr>
            <a:picLocks noChangeAspect="1"/>
          </p:cNvPicPr>
          <p:nvPr/>
        </p:nvPicPr>
        <p:blipFill>
          <a:blip r:embed="rId2"/>
          <a:stretch>
            <a:fillRect/>
          </a:stretch>
        </p:blipFill>
        <p:spPr>
          <a:xfrm>
            <a:off x="8489518" y="878619"/>
            <a:ext cx="2871361" cy="5100762"/>
          </a:xfrm>
          <a:prstGeom prst="rect">
            <a:avLst/>
          </a:prstGeom>
          <a:ln>
            <a:solidFill>
              <a:schemeClr val="tx1"/>
            </a:solidFill>
          </a:ln>
        </p:spPr>
      </p:pic>
    </p:spTree>
    <p:extLst>
      <p:ext uri="{BB962C8B-B14F-4D97-AF65-F5344CB8AC3E}">
        <p14:creationId xmlns:p14="http://schemas.microsoft.com/office/powerpoint/2010/main" val="70197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DD827-D8FC-5879-C911-1C7A7D9F13E5}"/>
              </a:ext>
            </a:extLst>
          </p:cNvPr>
          <p:cNvSpPr>
            <a:spLocks noGrp="1"/>
          </p:cNvSpPr>
          <p:nvPr>
            <p:ph type="title"/>
          </p:nvPr>
        </p:nvSpPr>
        <p:spPr/>
        <p:txBody>
          <a:bodyPr/>
          <a:lstStyle/>
          <a:p>
            <a:r>
              <a:rPr lang="en-US" dirty="0"/>
              <a:t>Thank you</a:t>
            </a:r>
            <a:endParaRPr lang="en-NL" dirty="0"/>
          </a:p>
        </p:txBody>
      </p:sp>
      <p:sp>
        <p:nvSpPr>
          <p:cNvPr id="4" name="Picture Placeholder 3">
            <a:extLst>
              <a:ext uri="{FF2B5EF4-FFF2-40B4-BE49-F238E27FC236}">
                <a16:creationId xmlns:a16="http://schemas.microsoft.com/office/drawing/2014/main" id="{BF538575-4B4D-9D28-837D-08967BFFDDB7}"/>
              </a:ext>
            </a:extLst>
          </p:cNvPr>
          <p:cNvSpPr>
            <a:spLocks noGrp="1"/>
          </p:cNvSpPr>
          <p:nvPr>
            <p:ph type="pic" sz="quarter" idx="13"/>
          </p:nvPr>
        </p:nvSpPr>
        <p:spPr/>
      </p:sp>
    </p:spTree>
    <p:extLst>
      <p:ext uri="{BB962C8B-B14F-4D97-AF65-F5344CB8AC3E}">
        <p14:creationId xmlns:p14="http://schemas.microsoft.com/office/powerpoint/2010/main" val="60654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E777-6C0C-5A38-85B7-C9A95C38DC49}"/>
              </a:ext>
            </a:extLst>
          </p:cNvPr>
          <p:cNvSpPr>
            <a:spLocks noGrp="1"/>
          </p:cNvSpPr>
          <p:nvPr>
            <p:ph type="title"/>
          </p:nvPr>
        </p:nvSpPr>
        <p:spPr/>
        <p:txBody>
          <a:bodyPr/>
          <a:lstStyle/>
          <a:p>
            <a:r>
              <a:rPr lang="en-US" dirty="0"/>
              <a:t>Welcome &amp; Introductions</a:t>
            </a:r>
            <a:endParaRPr lang="en-NL" dirty="0"/>
          </a:p>
        </p:txBody>
      </p:sp>
    </p:spTree>
    <p:extLst>
      <p:ext uri="{BB962C8B-B14F-4D97-AF65-F5344CB8AC3E}">
        <p14:creationId xmlns:p14="http://schemas.microsoft.com/office/powerpoint/2010/main" val="1119637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403AF-EEBA-F60C-A0F4-B42C540FF955}"/>
              </a:ext>
            </a:extLst>
          </p:cNvPr>
          <p:cNvSpPr>
            <a:spLocks noGrp="1"/>
          </p:cNvSpPr>
          <p:nvPr>
            <p:ph type="title"/>
          </p:nvPr>
        </p:nvSpPr>
        <p:spPr>
          <a:xfrm>
            <a:off x="588263" y="2979539"/>
            <a:ext cx="4167887" cy="553998"/>
          </a:xfrm>
        </p:spPr>
        <p:txBody>
          <a:bodyPr/>
          <a:lstStyle/>
          <a:p>
            <a:r>
              <a:rPr lang="en-US" dirty="0"/>
              <a:t>Speaker name</a:t>
            </a:r>
            <a:endParaRPr lang="en-NL" dirty="0"/>
          </a:p>
        </p:txBody>
      </p:sp>
      <p:sp>
        <p:nvSpPr>
          <p:cNvPr id="3" name="Text Placeholder 2">
            <a:extLst>
              <a:ext uri="{FF2B5EF4-FFF2-40B4-BE49-F238E27FC236}">
                <a16:creationId xmlns:a16="http://schemas.microsoft.com/office/drawing/2014/main" id="{A090E29C-834E-A271-BC1E-320C3DD418A5}"/>
              </a:ext>
            </a:extLst>
          </p:cNvPr>
          <p:cNvSpPr>
            <a:spLocks noGrp="1"/>
          </p:cNvSpPr>
          <p:nvPr>
            <p:ph type="body" sz="quarter" idx="12"/>
          </p:nvPr>
        </p:nvSpPr>
        <p:spPr/>
        <p:txBody>
          <a:bodyPr/>
          <a:lstStyle/>
          <a:p>
            <a:r>
              <a:rPr lang="en-US" dirty="0"/>
              <a:t>Speaker details</a:t>
            </a:r>
            <a:endParaRPr lang="en-NL" dirty="0"/>
          </a:p>
        </p:txBody>
      </p:sp>
      <p:sp>
        <p:nvSpPr>
          <p:cNvPr id="4" name="Picture Placeholder 3">
            <a:extLst>
              <a:ext uri="{FF2B5EF4-FFF2-40B4-BE49-F238E27FC236}">
                <a16:creationId xmlns:a16="http://schemas.microsoft.com/office/drawing/2014/main" id="{0510B03A-7CDC-43AF-E9B3-037E6E844802}"/>
              </a:ext>
            </a:extLst>
          </p:cNvPr>
          <p:cNvSpPr>
            <a:spLocks noGrp="1"/>
          </p:cNvSpPr>
          <p:nvPr>
            <p:ph type="pic" sz="quarter" idx="13"/>
          </p:nvPr>
        </p:nvSpPr>
        <p:spPr/>
      </p:sp>
    </p:spTree>
    <p:extLst>
      <p:ext uri="{BB962C8B-B14F-4D97-AF65-F5344CB8AC3E}">
        <p14:creationId xmlns:p14="http://schemas.microsoft.com/office/powerpoint/2010/main" val="33410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8A868-4D85-2710-4F6D-C993A96B1524}"/>
              </a:ext>
            </a:extLst>
          </p:cNvPr>
          <p:cNvSpPr>
            <a:spLocks noGrp="1"/>
          </p:cNvSpPr>
          <p:nvPr>
            <p:ph type="title"/>
          </p:nvPr>
        </p:nvSpPr>
        <p:spPr/>
        <p:txBody>
          <a:bodyPr/>
          <a:lstStyle/>
          <a:p>
            <a:r>
              <a:rPr lang="en-US" dirty="0"/>
              <a:t>Welcome &amp; Introductions</a:t>
            </a:r>
            <a:endParaRPr lang="en-NL" dirty="0"/>
          </a:p>
        </p:txBody>
      </p:sp>
      <p:sp>
        <p:nvSpPr>
          <p:cNvPr id="3" name="Text Placeholder 2">
            <a:extLst>
              <a:ext uri="{FF2B5EF4-FFF2-40B4-BE49-F238E27FC236}">
                <a16:creationId xmlns:a16="http://schemas.microsoft.com/office/drawing/2014/main" id="{A773FDB4-97AF-3C76-5922-A5EE1700E445}"/>
              </a:ext>
            </a:extLst>
          </p:cNvPr>
          <p:cNvSpPr>
            <a:spLocks noGrp="1"/>
          </p:cNvSpPr>
          <p:nvPr>
            <p:ph type="body" sz="quarter" idx="11"/>
          </p:nvPr>
        </p:nvSpPr>
        <p:spPr/>
        <p:txBody>
          <a:bodyPr/>
          <a:lstStyle/>
          <a:p>
            <a:r>
              <a:rPr lang="en-US" dirty="0"/>
              <a:t>What is your name?</a:t>
            </a:r>
          </a:p>
          <a:p>
            <a:r>
              <a:rPr lang="en-US" dirty="0"/>
              <a:t>What is your role?</a:t>
            </a:r>
          </a:p>
          <a:p>
            <a:r>
              <a:rPr lang="en-US" dirty="0"/>
              <a:t>What are your expectations of this workshop?</a:t>
            </a:r>
            <a:endParaRPr lang="en-NL" dirty="0"/>
          </a:p>
        </p:txBody>
      </p:sp>
    </p:spTree>
    <p:extLst>
      <p:ext uri="{BB962C8B-B14F-4D97-AF65-F5344CB8AC3E}">
        <p14:creationId xmlns:p14="http://schemas.microsoft.com/office/powerpoint/2010/main" val="33866685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5E777-6C0C-5A38-85B7-C9A95C38DC49}"/>
              </a:ext>
            </a:extLst>
          </p:cNvPr>
          <p:cNvSpPr>
            <a:spLocks noGrp="1"/>
          </p:cNvSpPr>
          <p:nvPr>
            <p:ph type="title"/>
          </p:nvPr>
        </p:nvSpPr>
        <p:spPr/>
        <p:txBody>
          <a:bodyPr/>
          <a:lstStyle/>
          <a:p>
            <a:r>
              <a:rPr lang="en-US" dirty="0"/>
              <a:t>Introduction to the Power Platform</a:t>
            </a:r>
            <a:endParaRPr lang="en-NL" dirty="0"/>
          </a:p>
        </p:txBody>
      </p:sp>
    </p:spTree>
    <p:extLst>
      <p:ext uri="{BB962C8B-B14F-4D97-AF65-F5344CB8AC3E}">
        <p14:creationId xmlns:p14="http://schemas.microsoft.com/office/powerpoint/2010/main" val="362412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F2FA3-F245-4225-81B4-B22E8400E1DB}"/>
              </a:ext>
              <a:ext uri="{C183D7F6-B498-43B3-948B-1728B52AA6E4}">
                <adec:decorative xmlns:adec="http://schemas.microsoft.com/office/drawing/2017/decorative" val="0"/>
              </a:ext>
            </a:extLst>
          </p:cNvPr>
          <p:cNvSpPr>
            <a:spLocks noGrp="1"/>
          </p:cNvSpPr>
          <p:nvPr>
            <p:ph type="title"/>
          </p:nvPr>
        </p:nvSpPr>
        <p:spPr>
          <a:xfrm>
            <a:off x="580663" y="-748837"/>
            <a:ext cx="11043248" cy="748837"/>
          </a:xfrm>
        </p:spPr>
        <p:txBody>
          <a:bodyPr vert="horz" wrap="square" lIns="0" tIns="164592" rIns="0" bIns="0" rtlCol="0" anchor="b">
            <a:noAutofit/>
          </a:bodyPr>
          <a:lstStyle/>
          <a:p>
            <a:r>
              <a:rPr lang="en-US" dirty="0">
                <a:solidFill>
                  <a:schemeClr val="accent6">
                    <a:lumMod val="10000"/>
                    <a:lumOff val="90000"/>
                  </a:schemeClr>
                </a:solidFill>
              </a:rPr>
              <a:t>Microsoft Power Platform</a:t>
            </a:r>
          </a:p>
        </p:txBody>
      </p:sp>
      <p:sp>
        <p:nvSpPr>
          <p:cNvPr id="42" name="Title 1" descr="Slide Header - Microsoft Power Platform">
            <a:extLst>
              <a:ext uri="{FF2B5EF4-FFF2-40B4-BE49-F238E27FC236}">
                <a16:creationId xmlns:a16="http://schemas.microsoft.com/office/drawing/2014/main" id="{E7C58A19-7E45-1B4D-B3CB-57B0CD8953AA}"/>
              </a:ext>
            </a:extLst>
          </p:cNvPr>
          <p:cNvSpPr txBox="1">
            <a:spLocks/>
          </p:cNvSpPr>
          <p:nvPr/>
        </p:nvSpPr>
        <p:spPr>
          <a:xfrm>
            <a:off x="503979" y="251660"/>
            <a:ext cx="11052277" cy="757914"/>
          </a:xfrm>
          <a:prstGeom prst="rect">
            <a:avLst/>
          </a:prstGeom>
        </p:spPr>
        <p:txBody>
          <a:bodyPr vert="horz" wrap="square" lIns="0" tIns="161356" rIns="0" bIns="0" rtlCol="0" anchor="t">
            <a:noAutofit/>
          </a:bodyPr>
          <a:lstStyle>
            <a:lvl1pPr algn="ctr" defTabSz="932742" rtl="0" eaLnBrk="1" latinLnBrk="0" hangingPunct="1">
              <a:lnSpc>
                <a:spcPct val="100000"/>
              </a:lnSpc>
              <a:spcBef>
                <a:spcPct val="0"/>
              </a:spcBef>
              <a:buNone/>
              <a:defRPr lang="en-US" sz="2800" b="0" kern="1200" cap="none" spc="-150" baseline="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3137" b="0" i="0" u="none" strike="noStrike" kern="1200" cap="none" spc="-147" normalizeH="0" baseline="0" noProof="0" dirty="0">
                <a:ln w="3175">
                  <a:noFill/>
                </a:ln>
                <a:solidFill>
                  <a:srgbClr val="000000"/>
                </a:solidFill>
                <a:effectLst/>
                <a:uLnTx/>
                <a:uFillTx/>
                <a:latin typeface="Segoe UI Semibold"/>
                <a:ea typeface="+mn-ea"/>
                <a:cs typeface="Segoe UI" pitchFamily="34" charset="0"/>
              </a:rPr>
              <a:t>Microsoft Power Platform</a:t>
            </a:r>
          </a:p>
        </p:txBody>
      </p:sp>
      <p:sp>
        <p:nvSpPr>
          <p:cNvPr id="60" name="Text Placeholder 2" descr="Slide Text - One low-code platform that spans Office 365, Dynamics 365, Azure and standalone applications&#10;">
            <a:extLst>
              <a:ext uri="{FF2B5EF4-FFF2-40B4-BE49-F238E27FC236}">
                <a16:creationId xmlns:a16="http://schemas.microsoft.com/office/drawing/2014/main" id="{221367FB-B6E3-F54D-A3B9-558BEBBAC6BA}"/>
              </a:ext>
            </a:extLst>
          </p:cNvPr>
          <p:cNvSpPr>
            <a:spLocks noGrp="1"/>
          </p:cNvSpPr>
          <p:nvPr>
            <p:ph type="body" sz="quarter" idx="12"/>
          </p:nvPr>
        </p:nvSpPr>
        <p:spPr>
          <a:xfrm>
            <a:off x="619096" y="1037649"/>
            <a:ext cx="10926984" cy="301727"/>
          </a:xfrm>
        </p:spPr>
        <p:txBody>
          <a:bodyPr/>
          <a:lstStyle/>
          <a:p>
            <a:r>
              <a:rPr lang="en-US" dirty="0"/>
              <a:t>One low-code platform that spans Office 365, Dynamics 365, Azure and standalone applications</a:t>
            </a:r>
          </a:p>
        </p:txBody>
      </p:sp>
      <p:sp>
        <p:nvSpPr>
          <p:cNvPr id="71" name="Rectangle 70">
            <a:extLst>
              <a:ext uri="{FF2B5EF4-FFF2-40B4-BE49-F238E27FC236}">
                <a16:creationId xmlns:a16="http://schemas.microsoft.com/office/drawing/2014/main" id="{F724DD68-7824-084E-B77F-5300B319DCA5}"/>
              </a:ext>
              <a:ext uri="{C183D7F6-B498-43B3-948B-1728B52AA6E4}">
                <adec:decorative xmlns:adec="http://schemas.microsoft.com/office/drawing/2017/decorative" val="1"/>
              </a:ext>
            </a:extLst>
          </p:cNvPr>
          <p:cNvSpPr/>
          <p:nvPr/>
        </p:nvSpPr>
        <p:spPr bwMode="auto">
          <a:xfrm>
            <a:off x="0" y="3390598"/>
            <a:ext cx="12192000" cy="17722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p>
        </p:txBody>
      </p:sp>
      <p:sp>
        <p:nvSpPr>
          <p:cNvPr id="56" name="Rectangle 55" descr="Text: Dynamics 365&#10;">
            <a:extLst>
              <a:ext uri="{FF2B5EF4-FFF2-40B4-BE49-F238E27FC236}">
                <a16:creationId xmlns:a16="http://schemas.microsoft.com/office/drawing/2014/main" id="{A09E0079-1C7C-4FA3-9C62-7C812E258D4D}"/>
              </a:ext>
            </a:extLst>
          </p:cNvPr>
          <p:cNvSpPr/>
          <p:nvPr/>
        </p:nvSpPr>
        <p:spPr>
          <a:xfrm>
            <a:off x="1643740" y="1884856"/>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Dynamics 365</a:t>
            </a:r>
          </a:p>
        </p:txBody>
      </p:sp>
      <p:grpSp>
        <p:nvGrpSpPr>
          <p:cNvPr id="48" name="Group 47" descr="Dynamics Logo">
            <a:extLst>
              <a:ext uri="{FF2B5EF4-FFF2-40B4-BE49-F238E27FC236}">
                <a16:creationId xmlns:a16="http://schemas.microsoft.com/office/drawing/2014/main" id="{35000A4B-47A5-4D59-B2C2-21980C58139B}"/>
              </a:ext>
            </a:extLst>
          </p:cNvPr>
          <p:cNvGrpSpPr/>
          <p:nvPr/>
        </p:nvGrpSpPr>
        <p:grpSpPr>
          <a:xfrm>
            <a:off x="2103956" y="2217993"/>
            <a:ext cx="798336" cy="798336"/>
            <a:chOff x="2159135" y="3360591"/>
            <a:chExt cx="920683" cy="920683"/>
          </a:xfrm>
          <a:solidFill>
            <a:srgbClr val="30E5D0"/>
          </a:solidFill>
          <a:effectLst>
            <a:outerShdw blurRad="165100" dist="228600" dir="5400000" sx="72000" sy="72000" algn="t" rotWithShape="0">
              <a:prstClr val="black">
                <a:alpha val="40000"/>
              </a:prstClr>
            </a:outerShdw>
          </a:effectLst>
        </p:grpSpPr>
        <p:sp>
          <p:nvSpPr>
            <p:cNvPr id="49" name="Oval 48">
              <a:extLst>
                <a:ext uri="{FF2B5EF4-FFF2-40B4-BE49-F238E27FC236}">
                  <a16:creationId xmlns:a16="http://schemas.microsoft.com/office/drawing/2014/main" id="{7E37F551-52AC-4963-BF6A-9A00E8C6C014}"/>
                </a:ext>
              </a:extLst>
            </p:cNvPr>
            <p:cNvSpPr/>
            <p:nvPr/>
          </p:nvSpPr>
          <p:spPr bwMode="auto">
            <a:xfrm>
              <a:off x="2159135" y="3360591"/>
              <a:ext cx="920683" cy="920683"/>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5A5B4E46-9DEA-4F77-A3B9-400E982E3980}"/>
                </a:ext>
              </a:extLst>
            </p:cNvPr>
            <p:cNvPicPr>
              <a:picLocks noChangeAspect="1"/>
            </p:cNvPicPr>
            <p:nvPr/>
          </p:nvPicPr>
          <p:blipFill rotWithShape="1">
            <a:blip r:embed="rId3"/>
            <a:srcRect l="1392" r="84595"/>
            <a:stretch/>
          </p:blipFill>
          <p:spPr>
            <a:xfrm>
              <a:off x="2409685" y="3554887"/>
              <a:ext cx="447076" cy="538007"/>
            </a:xfrm>
            <a:prstGeom prst="rect">
              <a:avLst/>
            </a:prstGeom>
            <a:solidFill>
              <a:schemeClr val="accent4"/>
            </a:solidFill>
          </p:spPr>
        </p:pic>
      </p:grpSp>
      <p:sp>
        <p:nvSpPr>
          <p:cNvPr id="57" name="Rectangle 56" descr="Text: Office 365&#10;">
            <a:extLst>
              <a:ext uri="{FF2B5EF4-FFF2-40B4-BE49-F238E27FC236}">
                <a16:creationId xmlns:a16="http://schemas.microsoft.com/office/drawing/2014/main" id="{5249C59D-AC1D-478C-8830-12922BA0301A}"/>
              </a:ext>
            </a:extLst>
          </p:cNvPr>
          <p:cNvSpPr/>
          <p:nvPr/>
        </p:nvSpPr>
        <p:spPr>
          <a:xfrm>
            <a:off x="4026005" y="1945715"/>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Office 365</a:t>
            </a:r>
          </a:p>
        </p:txBody>
      </p:sp>
      <p:grpSp>
        <p:nvGrpSpPr>
          <p:cNvPr id="45" name="Group 44" descr="Office 365 Logo">
            <a:extLst>
              <a:ext uri="{FF2B5EF4-FFF2-40B4-BE49-F238E27FC236}">
                <a16:creationId xmlns:a16="http://schemas.microsoft.com/office/drawing/2014/main" id="{E3C74FFB-F5F3-4F01-A5D5-A6FA220EEDB5}"/>
              </a:ext>
            </a:extLst>
          </p:cNvPr>
          <p:cNvGrpSpPr/>
          <p:nvPr/>
        </p:nvGrpSpPr>
        <p:grpSpPr>
          <a:xfrm>
            <a:off x="4506212" y="2261149"/>
            <a:ext cx="808233" cy="808233"/>
            <a:chOff x="5825513" y="5361671"/>
            <a:chExt cx="640080" cy="640080"/>
          </a:xfrm>
          <a:effectLst>
            <a:outerShdw blurRad="165100" dist="228600" dir="5400000" sx="72000" sy="72000" algn="t" rotWithShape="0">
              <a:prstClr val="black">
                <a:alpha val="40000"/>
              </a:prstClr>
            </a:outerShdw>
          </a:effectLst>
        </p:grpSpPr>
        <p:sp>
          <p:nvSpPr>
            <p:cNvPr id="46" name="Oval 45">
              <a:extLst>
                <a:ext uri="{FF2B5EF4-FFF2-40B4-BE49-F238E27FC236}">
                  <a16:creationId xmlns:a16="http://schemas.microsoft.com/office/drawing/2014/main" id="{426C049D-54CF-42D5-A917-2F2B91701B94}"/>
                </a:ext>
              </a:extLst>
            </p:cNvPr>
            <p:cNvSpPr/>
            <p:nvPr/>
          </p:nvSpPr>
          <p:spPr bwMode="auto">
            <a:xfrm>
              <a:off x="5825513" y="5361671"/>
              <a:ext cx="640080" cy="640080"/>
            </a:xfrm>
            <a:prstGeom prst="ellipse">
              <a:avLst/>
            </a:prstGeom>
            <a:solidFill>
              <a:srgbClr val="D93A00"/>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7" name="Picture 46">
              <a:extLst>
                <a:ext uri="{FF2B5EF4-FFF2-40B4-BE49-F238E27FC236}">
                  <a16:creationId xmlns:a16="http://schemas.microsoft.com/office/drawing/2014/main" id="{47686267-5824-424D-9B1D-326CF3F7D47C}"/>
                </a:ext>
              </a:extLst>
            </p:cNvPr>
            <p:cNvPicPr>
              <a:picLocks noChangeAspect="1"/>
            </p:cNvPicPr>
            <p:nvPr/>
          </p:nvPicPr>
          <p:blipFill rotWithShape="1">
            <a:blip r:embed="rId4" cstate="print">
              <a:lum bright="70000" contrast="-70000"/>
              <a:extLst>
                <a:ext uri="{28A0092B-C50C-407E-A947-70E740481C1C}">
                  <a14:useLocalDpi xmlns:a14="http://schemas.microsoft.com/office/drawing/2010/main"/>
                </a:ext>
              </a:extLst>
            </a:blip>
            <a:srcRect b="-7575"/>
            <a:stretch/>
          </p:blipFill>
          <p:spPr>
            <a:xfrm>
              <a:off x="5982052" y="5492600"/>
              <a:ext cx="368184" cy="398596"/>
            </a:xfrm>
            <a:prstGeom prst="rect">
              <a:avLst/>
            </a:prstGeom>
            <a:ln>
              <a:noFill/>
            </a:ln>
          </p:spPr>
        </p:pic>
      </p:grpSp>
      <p:sp>
        <p:nvSpPr>
          <p:cNvPr id="58" name="Rectangle 57" descr="Text: Azure&#10;">
            <a:extLst>
              <a:ext uri="{FF2B5EF4-FFF2-40B4-BE49-F238E27FC236}">
                <a16:creationId xmlns:a16="http://schemas.microsoft.com/office/drawing/2014/main" id="{A901AD5C-438E-4651-BD03-2EA8205E599D}"/>
              </a:ext>
            </a:extLst>
          </p:cNvPr>
          <p:cNvSpPr/>
          <p:nvPr/>
        </p:nvSpPr>
        <p:spPr>
          <a:xfrm>
            <a:off x="6309356" y="1950283"/>
            <a:ext cx="1718768"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Azure</a:t>
            </a:r>
          </a:p>
        </p:txBody>
      </p:sp>
      <p:grpSp>
        <p:nvGrpSpPr>
          <p:cNvPr id="52" name="Group 51" descr="Azure Logo">
            <a:extLst>
              <a:ext uri="{FF2B5EF4-FFF2-40B4-BE49-F238E27FC236}">
                <a16:creationId xmlns:a16="http://schemas.microsoft.com/office/drawing/2014/main" id="{85B90E5F-92BF-417C-AFC5-828A4375F72A}"/>
              </a:ext>
            </a:extLst>
          </p:cNvPr>
          <p:cNvGrpSpPr/>
          <p:nvPr/>
        </p:nvGrpSpPr>
        <p:grpSpPr>
          <a:xfrm>
            <a:off x="6764612" y="2211893"/>
            <a:ext cx="824529" cy="824529"/>
            <a:chOff x="9232429" y="1702433"/>
            <a:chExt cx="933186" cy="933186"/>
          </a:xfrm>
        </p:grpSpPr>
        <p:sp>
          <p:nvSpPr>
            <p:cNvPr id="53" name="Oval 52">
              <a:extLst>
                <a:ext uri="{FF2B5EF4-FFF2-40B4-BE49-F238E27FC236}">
                  <a16:creationId xmlns:a16="http://schemas.microsoft.com/office/drawing/2014/main" id="{15C781AE-88E6-4872-BEA7-FB853750F615}"/>
                </a:ext>
              </a:extLst>
            </p:cNvPr>
            <p:cNvSpPr/>
            <p:nvPr/>
          </p:nvSpPr>
          <p:spPr bwMode="auto">
            <a:xfrm>
              <a:off x="9232429" y="1702433"/>
              <a:ext cx="933186" cy="933186"/>
            </a:xfrm>
            <a:prstGeom prst="ellipse">
              <a:avLst/>
            </a:prstGeom>
            <a:solidFill>
              <a:srgbClr val="206CA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AB6E0B9E-4651-443F-93C1-89C3E4CCDC1E}"/>
                </a:ext>
              </a:extLst>
            </p:cNvPr>
            <p:cNvPicPr>
              <a:picLocks noChangeAspect="1"/>
            </p:cNvPicPr>
            <p:nvPr/>
          </p:nvPicPr>
          <p:blipFill rotWithShape="1">
            <a:blip r:embed="rId5">
              <a:alphaModFix amt="97000"/>
            </a:blip>
            <a:srcRect l="12876" t="13975" r="11167" b="6950"/>
            <a:stretch/>
          </p:blipFill>
          <p:spPr>
            <a:xfrm>
              <a:off x="9439575" y="1866860"/>
              <a:ext cx="584563" cy="614955"/>
            </a:xfrm>
            <a:prstGeom prst="rect">
              <a:avLst/>
            </a:prstGeom>
          </p:spPr>
        </p:pic>
      </p:grpSp>
      <p:sp>
        <p:nvSpPr>
          <p:cNvPr id="59" name="Rectangle 58" descr="Text: Your business apps &amp; data&#10;">
            <a:extLst>
              <a:ext uri="{FF2B5EF4-FFF2-40B4-BE49-F238E27FC236}">
                <a16:creationId xmlns:a16="http://schemas.microsoft.com/office/drawing/2014/main" id="{DBE9C2AA-5C4E-421C-AA7F-04659A32D2EC}"/>
              </a:ext>
            </a:extLst>
          </p:cNvPr>
          <p:cNvSpPr/>
          <p:nvPr/>
        </p:nvSpPr>
        <p:spPr>
          <a:xfrm>
            <a:off x="7931448" y="1935755"/>
            <a:ext cx="3014036" cy="261610"/>
          </a:xfrm>
          <a:prstGeom prst="rect">
            <a:avLst/>
          </a:prstGeom>
        </p:spPr>
        <p:txBody>
          <a:bodyPr wrap="square" lIns="0" tIns="0" rIns="0" bIns="0">
            <a:spAutoFit/>
          </a:bodyPr>
          <a:lstStyle/>
          <a:p>
            <a:pPr marL="0" marR="0" lvl="0" indent="0" algn="ctr" defTabSz="878559"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Your business apps &amp; data</a:t>
            </a:r>
          </a:p>
        </p:txBody>
      </p:sp>
      <p:pic>
        <p:nvPicPr>
          <p:cNvPr id="55" name="Graphic 54" descr="Database">
            <a:extLst>
              <a:ext uri="{FF2B5EF4-FFF2-40B4-BE49-F238E27FC236}">
                <a16:creationId xmlns:a16="http://schemas.microsoft.com/office/drawing/2014/main" id="{B6C7A8CD-A423-4E31-A7FF-46384E3CD6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14512" y="2679509"/>
            <a:ext cx="647908" cy="647908"/>
          </a:xfrm>
          <a:prstGeom prst="rect">
            <a:avLst/>
          </a:prstGeom>
        </p:spPr>
      </p:pic>
      <p:sp>
        <p:nvSpPr>
          <p:cNvPr id="73" name="Rectangle 1231" descr="Text: Power BI&#10;Business analytics&#10;">
            <a:extLst>
              <a:ext uri="{FF2B5EF4-FFF2-40B4-BE49-F238E27FC236}">
                <a16:creationId xmlns:a16="http://schemas.microsoft.com/office/drawing/2014/main" id="{9864D296-EF37-6E4C-ABC4-1C21C2CB7922}"/>
              </a:ext>
            </a:extLst>
          </p:cNvPr>
          <p:cNvSpPr/>
          <p:nvPr/>
        </p:nvSpPr>
        <p:spPr>
          <a:xfrm>
            <a:off x="234281" y="4527760"/>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BI</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Business analytics</a:t>
            </a:r>
          </a:p>
          <a:p>
            <a:pPr marL="0" marR="0" lvl="0" indent="0" algn="ctr" defTabSz="861251"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8" name="Picture 7" descr="Power BI icon">
            <a:extLst>
              <a:ext uri="{FF2B5EF4-FFF2-40B4-BE49-F238E27FC236}">
                <a16:creationId xmlns:a16="http://schemas.microsoft.com/office/drawing/2014/main" id="{0E3F4865-C06D-4E89-88C4-B1903B6587DD}"/>
              </a:ext>
            </a:extLst>
          </p:cNvPr>
          <p:cNvPicPr>
            <a:picLocks noChangeAspect="1"/>
          </p:cNvPicPr>
          <p:nvPr/>
        </p:nvPicPr>
        <p:blipFill>
          <a:blip r:embed="rId8"/>
          <a:stretch>
            <a:fillRect/>
          </a:stretch>
        </p:blipFill>
        <p:spPr>
          <a:xfrm>
            <a:off x="619096" y="3466147"/>
            <a:ext cx="1015873" cy="1015873"/>
          </a:xfrm>
          <a:prstGeom prst="rect">
            <a:avLst/>
          </a:prstGeom>
        </p:spPr>
      </p:pic>
      <p:sp>
        <p:nvSpPr>
          <p:cNvPr id="109" name="Rectangle 1231" descr="Text: Power Apps&#10;Application development&#10;">
            <a:extLst>
              <a:ext uri="{FF2B5EF4-FFF2-40B4-BE49-F238E27FC236}">
                <a16:creationId xmlns:a16="http://schemas.microsoft.com/office/drawing/2014/main" id="{170DAF96-85E8-FC47-888E-7F7EFA028D72}"/>
              </a:ext>
            </a:extLst>
          </p:cNvPr>
          <p:cNvSpPr/>
          <p:nvPr/>
        </p:nvSpPr>
        <p:spPr>
          <a:xfrm>
            <a:off x="2705918" y="4487944"/>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Apps</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Application development</a:t>
            </a:r>
          </a:p>
          <a:p>
            <a:pPr marL="0" marR="0" lvl="0" indent="0" algn="ctr" defTabSz="861251"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4" name="Picture 3" descr="Power Apps icon">
            <a:extLst>
              <a:ext uri="{FF2B5EF4-FFF2-40B4-BE49-F238E27FC236}">
                <a16:creationId xmlns:a16="http://schemas.microsoft.com/office/drawing/2014/main" id="{02FD32AA-4976-4D81-AC7C-7BAF1CC80995}"/>
              </a:ext>
            </a:extLst>
          </p:cNvPr>
          <p:cNvPicPr>
            <a:picLocks noChangeAspect="1"/>
          </p:cNvPicPr>
          <p:nvPr/>
        </p:nvPicPr>
        <p:blipFill>
          <a:blip r:embed="rId9"/>
          <a:stretch>
            <a:fillRect/>
          </a:stretch>
        </p:blipFill>
        <p:spPr>
          <a:xfrm>
            <a:off x="3144284" y="3457168"/>
            <a:ext cx="1015873" cy="1015873"/>
          </a:xfrm>
          <a:prstGeom prst="rect">
            <a:avLst/>
          </a:prstGeom>
        </p:spPr>
      </p:pic>
      <p:sp>
        <p:nvSpPr>
          <p:cNvPr id="110" name="Rectangle 1231" descr="Text: Power Automate&#10;Workflow automation&#10;">
            <a:extLst>
              <a:ext uri="{FF2B5EF4-FFF2-40B4-BE49-F238E27FC236}">
                <a16:creationId xmlns:a16="http://schemas.microsoft.com/office/drawing/2014/main" id="{01E46375-AF5D-3B46-B2EB-3AFFFD0FA9C4}"/>
              </a:ext>
            </a:extLst>
          </p:cNvPr>
          <p:cNvSpPr/>
          <p:nvPr/>
        </p:nvSpPr>
        <p:spPr>
          <a:xfrm>
            <a:off x="5286886" y="4527760"/>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Automate</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Workflow automation</a:t>
            </a: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6" name="Picture 5" descr="Power automate icon">
            <a:extLst>
              <a:ext uri="{FF2B5EF4-FFF2-40B4-BE49-F238E27FC236}">
                <a16:creationId xmlns:a16="http://schemas.microsoft.com/office/drawing/2014/main" id="{F5B3916F-42C6-4DD5-8036-87B258AC6FC9}"/>
              </a:ext>
            </a:extLst>
          </p:cNvPr>
          <p:cNvPicPr>
            <a:picLocks noChangeAspect="1"/>
          </p:cNvPicPr>
          <p:nvPr/>
        </p:nvPicPr>
        <p:blipFill>
          <a:blip r:embed="rId10"/>
          <a:stretch>
            <a:fillRect/>
          </a:stretch>
        </p:blipFill>
        <p:spPr>
          <a:xfrm>
            <a:off x="5665661" y="3478798"/>
            <a:ext cx="1015873" cy="1015873"/>
          </a:xfrm>
          <a:prstGeom prst="rect">
            <a:avLst/>
          </a:prstGeom>
        </p:spPr>
      </p:pic>
      <p:pic>
        <p:nvPicPr>
          <p:cNvPr id="10" name="Picture 9" descr="Power Virtual Agent icon">
            <a:extLst>
              <a:ext uri="{FF2B5EF4-FFF2-40B4-BE49-F238E27FC236}">
                <a16:creationId xmlns:a16="http://schemas.microsoft.com/office/drawing/2014/main" id="{1FD67DEF-E568-468B-BD83-3315F2AC2993}"/>
              </a:ext>
            </a:extLst>
          </p:cNvPr>
          <p:cNvPicPr>
            <a:picLocks noChangeAspect="1"/>
          </p:cNvPicPr>
          <p:nvPr/>
        </p:nvPicPr>
        <p:blipFill>
          <a:blip r:embed="rId11"/>
          <a:stretch>
            <a:fillRect/>
          </a:stretch>
        </p:blipFill>
        <p:spPr>
          <a:xfrm>
            <a:off x="8183841" y="3486565"/>
            <a:ext cx="1015873" cy="1015873"/>
          </a:xfrm>
          <a:prstGeom prst="rect">
            <a:avLst/>
          </a:prstGeom>
        </p:spPr>
      </p:pic>
      <p:sp>
        <p:nvSpPr>
          <p:cNvPr id="100" name="Rectangle 1236" descr="Text: Power Virtual Agents&#10;Intelligent virtual agents&#10;">
            <a:extLst>
              <a:ext uri="{FF2B5EF4-FFF2-40B4-BE49-F238E27FC236}">
                <a16:creationId xmlns:a16="http://schemas.microsoft.com/office/drawing/2014/main" id="{243D1E1E-9AE5-5B41-B2CD-D5FDA6829E12}"/>
              </a:ext>
            </a:extLst>
          </p:cNvPr>
          <p:cNvSpPr/>
          <p:nvPr/>
        </p:nvSpPr>
        <p:spPr>
          <a:xfrm>
            <a:off x="7682715" y="4502785"/>
            <a:ext cx="2018126"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Virtual Agents</a:t>
            </a: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Intelligent virtual agents</a:t>
            </a:r>
          </a:p>
        </p:txBody>
      </p:sp>
      <p:sp>
        <p:nvSpPr>
          <p:cNvPr id="88" name="Rectangle 1243">
            <a:extLst>
              <a:ext uri="{FF2B5EF4-FFF2-40B4-BE49-F238E27FC236}">
                <a16:creationId xmlns:a16="http://schemas.microsoft.com/office/drawing/2014/main" id="{C2739AB8-3B13-FD4F-8E7F-874AFAB824C6}"/>
              </a:ext>
            </a:extLst>
          </p:cNvPr>
          <p:cNvSpPr/>
          <p:nvPr/>
        </p:nvSpPr>
        <p:spPr bwMode="auto">
          <a:xfrm>
            <a:off x="3795764" y="6111937"/>
            <a:ext cx="790023" cy="19005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861251" rtl="0" eaLnBrk="1" fontAlgn="base" latinLnBrk="0" hangingPunct="1">
              <a:lnSpc>
                <a:spcPct val="90000"/>
              </a:lnSpc>
              <a:spcBef>
                <a:spcPct val="0"/>
              </a:spcBef>
              <a:spcAft>
                <a:spcPts val="392"/>
              </a:spcAft>
              <a:buClrTx/>
              <a:buSzTx/>
              <a:buFontTx/>
              <a:buNone/>
              <a:tabLst/>
              <a:defRPr/>
            </a:pPr>
            <a:r>
              <a:rPr kumimoji="0" lang="en-US" sz="1372" b="1"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Dataverse</a:t>
            </a:r>
          </a:p>
        </p:txBody>
      </p:sp>
      <p:sp>
        <p:nvSpPr>
          <p:cNvPr id="89" name="Rectangle 1244">
            <a:extLst>
              <a:ext uri="{FF2B5EF4-FFF2-40B4-BE49-F238E27FC236}">
                <a16:creationId xmlns:a16="http://schemas.microsoft.com/office/drawing/2014/main" id="{00C88612-77E8-7A47-ADF5-D850E96AA853}"/>
              </a:ext>
            </a:extLst>
          </p:cNvPr>
          <p:cNvSpPr/>
          <p:nvPr/>
        </p:nvSpPr>
        <p:spPr bwMode="auto">
          <a:xfrm>
            <a:off x="5738624" y="6111937"/>
            <a:ext cx="878589" cy="3801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102" rtl="0" eaLnBrk="1" fontAlgn="base" latinLnBrk="0" hangingPunct="1">
              <a:lnSpc>
                <a:spcPct val="90000"/>
              </a:lnSpc>
              <a:spcBef>
                <a:spcPct val="0"/>
              </a:spcBef>
              <a:spcAft>
                <a:spcPts val="392"/>
              </a:spcAft>
              <a:buClrTx/>
              <a:buSzTx/>
              <a:buFontTx/>
              <a:buNone/>
              <a:tabLst/>
              <a:defRPr/>
            </a:pPr>
            <a: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Data</a:t>
            </a:r>
            <a:b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connectors</a:t>
            </a:r>
          </a:p>
        </p:txBody>
      </p:sp>
      <p:sp>
        <p:nvSpPr>
          <p:cNvPr id="44" name="Org_ECA6" descr="Icon of three boxes in a bracket chart (Data Connectors Icon)">
            <a:extLst>
              <a:ext uri="{FF2B5EF4-FFF2-40B4-BE49-F238E27FC236}">
                <a16:creationId xmlns:a16="http://schemas.microsoft.com/office/drawing/2014/main" id="{4930BE64-D053-EA40-9ACE-CD77D6E64901}"/>
              </a:ext>
            </a:extLst>
          </p:cNvPr>
          <p:cNvSpPr>
            <a:spLocks noChangeAspect="1" noEditPoints="1"/>
          </p:cNvSpPr>
          <p:nvPr/>
        </p:nvSpPr>
        <p:spPr bwMode="auto">
          <a:xfrm>
            <a:off x="5981807" y="5647859"/>
            <a:ext cx="358395"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1" name="Rectangle 1259">
            <a:extLst>
              <a:ext uri="{FF2B5EF4-FFF2-40B4-BE49-F238E27FC236}">
                <a16:creationId xmlns:a16="http://schemas.microsoft.com/office/drawing/2014/main" id="{CD95FF71-F989-094D-A3F6-69561291D8AF}"/>
              </a:ext>
            </a:extLst>
          </p:cNvPr>
          <p:cNvSpPr/>
          <p:nvPr/>
        </p:nvSpPr>
        <p:spPr bwMode="auto">
          <a:xfrm>
            <a:off x="7623034" y="6169091"/>
            <a:ext cx="788905" cy="18173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61251" rtl="0" eaLnBrk="1" fontAlgn="base" latinLnBrk="0" hangingPunct="1">
              <a:lnSpc>
                <a:spcPct val="90000"/>
              </a:lnSpc>
              <a:spcBef>
                <a:spcPct val="0"/>
              </a:spcBef>
              <a:spcAft>
                <a:spcPts val="392"/>
              </a:spcAft>
              <a:buClrTx/>
              <a:buSzTx/>
              <a:buFontTx/>
              <a:buNone/>
              <a:tabLst/>
              <a:defRPr/>
            </a:pPr>
            <a:r>
              <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AI B</a:t>
            </a:r>
            <a:r>
              <a:rPr kumimoji="0" lang="en-US" sz="1372" b="1" i="0" u="none" strike="noStrike" kern="1200" cap="none" spc="0" normalizeH="0" baseline="0" noProof="0" err="1">
                <a:ln>
                  <a:noFill/>
                </a:ln>
                <a:solidFill>
                  <a:srgbClr val="1A1A1A"/>
                </a:solidFill>
                <a:effectLst/>
                <a:uLnTx/>
                <a:uFillTx/>
                <a:latin typeface="Segoe UI Semibold" panose="020B0702040204020203" pitchFamily="34" charset="0"/>
                <a:ea typeface="+mn-ea"/>
                <a:cs typeface="Segoe UI Semibold" panose="020B0702040204020203" pitchFamily="34" charset="0"/>
              </a:rPr>
              <a:t>uilder</a:t>
            </a:r>
            <a:endParaRPr kumimoji="0" lang="en-US" sz="1372" b="1"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cxnSp>
        <p:nvCxnSpPr>
          <p:cNvPr id="94" name="Straight Connector 1253">
            <a:extLst>
              <a:ext uri="{FF2B5EF4-FFF2-40B4-BE49-F238E27FC236}">
                <a16:creationId xmlns:a16="http://schemas.microsoft.com/office/drawing/2014/main" id="{D19BA52C-7F83-7A4F-913D-8C75B9253C47}"/>
              </a:ext>
              <a:ext uri="{C183D7F6-B498-43B3-948B-1728B52AA6E4}">
                <adec:decorative xmlns:adec="http://schemas.microsoft.com/office/drawing/2017/decorative" val="1"/>
              </a:ext>
            </a:extLst>
          </p:cNvPr>
          <p:cNvCxnSpPr/>
          <p:nvPr/>
        </p:nvCxnSpPr>
        <p:spPr>
          <a:xfrm flipH="1">
            <a:off x="8035384"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5" name="Straight Connector 1253">
            <a:extLst>
              <a:ext uri="{FF2B5EF4-FFF2-40B4-BE49-F238E27FC236}">
                <a16:creationId xmlns:a16="http://schemas.microsoft.com/office/drawing/2014/main" id="{A71B5FBB-502B-7B4E-8903-7D78D52068AB}"/>
              </a:ext>
              <a:ext uri="{C183D7F6-B498-43B3-948B-1728B52AA6E4}">
                <adec:decorative xmlns:adec="http://schemas.microsoft.com/office/drawing/2017/decorative" val="1"/>
              </a:ext>
            </a:extLst>
          </p:cNvPr>
          <p:cNvCxnSpPr/>
          <p:nvPr/>
        </p:nvCxnSpPr>
        <p:spPr>
          <a:xfrm flipH="1">
            <a:off x="6161004"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96" name="Straight Connector 1253">
            <a:extLst>
              <a:ext uri="{FF2B5EF4-FFF2-40B4-BE49-F238E27FC236}">
                <a16:creationId xmlns:a16="http://schemas.microsoft.com/office/drawing/2014/main" id="{63101269-A7D5-3943-8E50-DCCB1997F60D}"/>
              </a:ext>
              <a:ext uri="{C183D7F6-B498-43B3-948B-1728B52AA6E4}">
                <adec:decorative xmlns:adec="http://schemas.microsoft.com/office/drawing/2017/decorative" val="1"/>
              </a:ext>
            </a:extLst>
          </p:cNvPr>
          <p:cNvCxnSpPr/>
          <p:nvPr/>
        </p:nvCxnSpPr>
        <p:spPr>
          <a:xfrm flipH="1">
            <a:off x="4175679" y="5166623"/>
            <a:ext cx="0" cy="261641"/>
          </a:xfrm>
          <a:prstGeom prst="line">
            <a:avLst/>
          </a:prstGeom>
          <a:noFill/>
          <a:ln w="22225" cap="flat" cmpd="sng" algn="ctr">
            <a:solidFill>
              <a:schemeClr val="bg1">
                <a:lumMod val="85000"/>
              </a:schemeClr>
            </a:solidFill>
            <a:prstDash val="sysDot"/>
            <a:miter lim="800000"/>
            <a:headEnd type="none" w="lg" len="med"/>
            <a:tailEnd type="none" w="lg" len="med"/>
          </a:ln>
          <a:effectLst/>
        </p:spPr>
      </p:cxnSp>
      <p:cxnSp>
        <p:nvCxnSpPr>
          <p:cNvPr id="51" name="Straight Connector 50">
            <a:extLst>
              <a:ext uri="{FF2B5EF4-FFF2-40B4-BE49-F238E27FC236}">
                <a16:creationId xmlns:a16="http://schemas.microsoft.com/office/drawing/2014/main" id="{DBA56530-4E22-44DD-85B3-523C750C09D4}"/>
              </a:ext>
              <a:ext uri="{C183D7F6-B498-43B3-948B-1728B52AA6E4}">
                <adec:decorative xmlns:adec="http://schemas.microsoft.com/office/drawing/2017/decorative" val="1"/>
              </a:ext>
            </a:extLst>
          </p:cNvPr>
          <p:cNvCxnSpPr>
            <a:cxnSpLocks/>
          </p:cNvCxnSpPr>
          <p:nvPr/>
        </p:nvCxnSpPr>
        <p:spPr>
          <a:xfrm flipH="1">
            <a:off x="2680739" y="3042189"/>
            <a:ext cx="6839030" cy="11978"/>
          </a:xfrm>
          <a:prstGeom prst="line">
            <a:avLst/>
          </a:prstGeom>
          <a:noFill/>
          <a:ln w="15875" cap="flat" cmpd="sng" algn="ctr">
            <a:solidFill>
              <a:srgbClr val="1A1A1A">
                <a:lumMod val="50000"/>
                <a:lumOff val="50000"/>
              </a:srgbClr>
            </a:solidFill>
            <a:prstDash val="solid"/>
            <a:miter lim="800000"/>
            <a:headEnd type="none" w="lg" len="med"/>
            <a:tailEnd type="none" w="lg" len="med"/>
          </a:ln>
          <a:effectLst/>
        </p:spPr>
      </p:cxnSp>
      <p:sp>
        <p:nvSpPr>
          <p:cNvPr id="61" name="Oval 60">
            <a:extLst>
              <a:ext uri="{FF2B5EF4-FFF2-40B4-BE49-F238E27FC236}">
                <a16:creationId xmlns:a16="http://schemas.microsoft.com/office/drawing/2014/main" id="{ABAFE278-2F19-45E9-9113-2BF8101B9CB1}"/>
              </a:ext>
              <a:ext uri="{C183D7F6-B498-43B3-948B-1728B52AA6E4}">
                <adec:decorative xmlns:adec="http://schemas.microsoft.com/office/drawing/2017/decorative" val="1"/>
              </a:ext>
            </a:extLst>
          </p:cNvPr>
          <p:cNvSpPr/>
          <p:nvPr/>
        </p:nvSpPr>
        <p:spPr bwMode="auto">
          <a:xfrm>
            <a:off x="8903344" y="2213267"/>
            <a:ext cx="824529" cy="824529"/>
          </a:xfrm>
          <a:prstGeom prst="ellipse">
            <a:avLst/>
          </a:prstGeom>
          <a:solidFill>
            <a:schemeClr val="accent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Graphic 61">
            <a:extLst>
              <a:ext uri="{FF2B5EF4-FFF2-40B4-BE49-F238E27FC236}">
                <a16:creationId xmlns:a16="http://schemas.microsoft.com/office/drawing/2014/main" id="{1D3559BE-FCBF-43C3-8314-DE0FBF50641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91654" y="2280172"/>
            <a:ext cx="647908" cy="647908"/>
          </a:xfrm>
          <a:prstGeom prst="rect">
            <a:avLst/>
          </a:prstGeom>
        </p:spPr>
      </p:pic>
      <p:pic>
        <p:nvPicPr>
          <p:cNvPr id="5" name="Picture 4" descr="Dataverse logo">
            <a:extLst>
              <a:ext uri="{FF2B5EF4-FFF2-40B4-BE49-F238E27FC236}">
                <a16:creationId xmlns:a16="http://schemas.microsoft.com/office/drawing/2014/main" id="{8872662D-90F1-4EFA-ABBB-A10B3DFBCAB0}"/>
              </a:ext>
            </a:extLst>
          </p:cNvPr>
          <p:cNvPicPr>
            <a:picLocks noChangeAspect="1"/>
          </p:cNvPicPr>
          <p:nvPr/>
        </p:nvPicPr>
        <p:blipFill>
          <a:blip r:embed="rId12"/>
          <a:stretch>
            <a:fillRect/>
          </a:stretch>
        </p:blipFill>
        <p:spPr>
          <a:xfrm>
            <a:off x="3855395" y="5502413"/>
            <a:ext cx="609524" cy="609524"/>
          </a:xfrm>
          <a:prstGeom prst="rect">
            <a:avLst/>
          </a:prstGeom>
        </p:spPr>
      </p:pic>
      <p:sp>
        <p:nvSpPr>
          <p:cNvPr id="63" name="Rectangle 1231" descr="Text: Power Automate&#10;Workflow automation&#10;">
            <a:extLst>
              <a:ext uri="{FF2B5EF4-FFF2-40B4-BE49-F238E27FC236}">
                <a16:creationId xmlns:a16="http://schemas.microsoft.com/office/drawing/2014/main" id="{70583870-B74F-0805-E3C8-0271E84336EF}"/>
              </a:ext>
            </a:extLst>
          </p:cNvPr>
          <p:cNvSpPr/>
          <p:nvPr/>
        </p:nvSpPr>
        <p:spPr>
          <a:xfrm>
            <a:off x="10087949" y="4482020"/>
            <a:ext cx="1845021" cy="484060"/>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rPr>
              <a:t>Power Pages</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176"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Build websites</a:t>
            </a:r>
            <a:endParaRPr kumimoji="0" lang="en-US" sz="1176" b="0" i="0" u="none" strike="noStrike" kern="1200" cap="none" spc="0" normalizeH="0" baseline="0" noProof="0" dirty="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p:txBody>
      </p:sp>
      <p:pic>
        <p:nvPicPr>
          <p:cNvPr id="64" name="Picture 63" descr="Power Pages product icon">
            <a:extLst>
              <a:ext uri="{FF2B5EF4-FFF2-40B4-BE49-F238E27FC236}">
                <a16:creationId xmlns:a16="http://schemas.microsoft.com/office/drawing/2014/main" id="{6862394E-C0D3-3598-48B6-0BE2B07EF754}"/>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0454697" y="3475782"/>
            <a:ext cx="1015873" cy="1015873"/>
          </a:xfrm>
          <a:prstGeom prst="rect">
            <a:avLst/>
          </a:prstGeom>
        </p:spPr>
      </p:pic>
      <p:pic>
        <p:nvPicPr>
          <p:cNvPr id="7" name="Graphic 6" descr="AI Builder icon">
            <a:extLst>
              <a:ext uri="{FF2B5EF4-FFF2-40B4-BE49-F238E27FC236}">
                <a16:creationId xmlns:a16="http://schemas.microsoft.com/office/drawing/2014/main" id="{79217B5D-0A96-87E5-885F-9AC39096628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721800" y="5514027"/>
            <a:ext cx="612648" cy="612648"/>
          </a:xfrm>
          <a:prstGeom prst="rect">
            <a:avLst/>
          </a:prstGeom>
        </p:spPr>
      </p:pic>
    </p:spTree>
    <p:extLst>
      <p:ext uri="{BB962C8B-B14F-4D97-AF65-F5344CB8AC3E}">
        <p14:creationId xmlns:p14="http://schemas.microsoft.com/office/powerpoint/2010/main" val="29206505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378B4-6522-1B4E-BCE2-B52BCEC04033}"/>
              </a:ext>
            </a:extLst>
          </p:cNvPr>
          <p:cNvSpPr>
            <a:spLocks noGrp="1"/>
          </p:cNvSpPr>
          <p:nvPr>
            <p:ph type="title"/>
          </p:nvPr>
        </p:nvSpPr>
        <p:spPr>
          <a:xfrm>
            <a:off x="588263" y="457200"/>
            <a:ext cx="11018520" cy="1107996"/>
          </a:xfrm>
        </p:spPr>
        <p:txBody>
          <a:bodyPr/>
          <a:lstStyle/>
          <a:p>
            <a:r>
              <a:rPr lang="en-US" dirty="0"/>
              <a:t>Power Platform: the world’s most complete </a:t>
            </a:r>
            <a:br>
              <a:rPr lang="en-US" dirty="0"/>
            </a:br>
            <a:r>
              <a:rPr lang="en-US" dirty="0"/>
              <a:t>low-code platform</a:t>
            </a:r>
          </a:p>
        </p:txBody>
      </p:sp>
      <p:pic>
        <p:nvPicPr>
          <p:cNvPr id="9" name="Picture 8">
            <a:extLst>
              <a:ext uri="{FF2B5EF4-FFF2-40B4-BE49-F238E27FC236}">
                <a16:creationId xmlns:a16="http://schemas.microsoft.com/office/drawing/2014/main" id="{06A32887-DADC-D54C-82EB-D0A68EA87C6F}"/>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409786" y="2125362"/>
            <a:ext cx="5241725" cy="3308241"/>
          </a:xfrm>
          <a:prstGeom prst="rect">
            <a:avLst/>
          </a:prstGeom>
        </p:spPr>
      </p:pic>
      <p:grpSp>
        <p:nvGrpSpPr>
          <p:cNvPr id="85" name="Group 84" descr="efficiency icon">
            <a:extLst>
              <a:ext uri="{FF2B5EF4-FFF2-40B4-BE49-F238E27FC236}">
                <a16:creationId xmlns:a16="http://schemas.microsoft.com/office/drawing/2014/main" id="{D6A6F680-3849-4507-8C8F-8BBEF5F73D50}"/>
              </a:ext>
            </a:extLst>
          </p:cNvPr>
          <p:cNvGrpSpPr/>
          <p:nvPr/>
        </p:nvGrpSpPr>
        <p:grpSpPr>
          <a:xfrm>
            <a:off x="540489" y="1920808"/>
            <a:ext cx="548640" cy="548640"/>
            <a:chOff x="4607552" y="3123954"/>
            <a:chExt cx="393700" cy="393700"/>
          </a:xfrm>
        </p:grpSpPr>
        <p:sp>
          <p:nvSpPr>
            <p:cNvPr id="86" name="Freeform 105">
              <a:extLst>
                <a:ext uri="{FF2B5EF4-FFF2-40B4-BE49-F238E27FC236}">
                  <a16:creationId xmlns:a16="http://schemas.microsoft.com/office/drawing/2014/main" id="{42491C8E-273C-4181-9E9E-4D078992ADD2}"/>
                </a:ext>
              </a:extLst>
            </p:cNvPr>
            <p:cNvSpPr>
              <a:spLocks/>
            </p:cNvSpPr>
            <p:nvPr/>
          </p:nvSpPr>
          <p:spPr bwMode="auto">
            <a:xfrm>
              <a:off x="4607552" y="3123954"/>
              <a:ext cx="393700" cy="393700"/>
            </a:xfrm>
            <a:custGeom>
              <a:avLst/>
              <a:gdLst>
                <a:gd name="T0" fmla="*/ 200 w 400"/>
                <a:gd name="T1" fmla="*/ 0 h 400"/>
                <a:gd name="T2" fmla="*/ 200 w 400"/>
                <a:gd name="T3" fmla="*/ 0 h 400"/>
                <a:gd name="T4" fmla="*/ 253 w 400"/>
                <a:gd name="T5" fmla="*/ 7 h 400"/>
                <a:gd name="T6" fmla="*/ 301 w 400"/>
                <a:gd name="T7" fmla="*/ 28 h 400"/>
                <a:gd name="T8" fmla="*/ 341 w 400"/>
                <a:gd name="T9" fmla="*/ 59 h 400"/>
                <a:gd name="T10" fmla="*/ 372 w 400"/>
                <a:gd name="T11" fmla="*/ 99 h 400"/>
                <a:gd name="T12" fmla="*/ 393 w 400"/>
                <a:gd name="T13" fmla="*/ 147 h 400"/>
                <a:gd name="T14" fmla="*/ 400 w 400"/>
                <a:gd name="T15" fmla="*/ 200 h 400"/>
                <a:gd name="T16" fmla="*/ 393 w 400"/>
                <a:gd name="T17" fmla="*/ 253 h 400"/>
                <a:gd name="T18" fmla="*/ 372 w 400"/>
                <a:gd name="T19" fmla="*/ 301 h 400"/>
                <a:gd name="T20" fmla="*/ 341 w 400"/>
                <a:gd name="T21" fmla="*/ 342 h 400"/>
                <a:gd name="T22" fmla="*/ 301 w 400"/>
                <a:gd name="T23" fmla="*/ 373 h 400"/>
                <a:gd name="T24" fmla="*/ 253 w 400"/>
                <a:gd name="T25" fmla="*/ 393 h 400"/>
                <a:gd name="T26" fmla="*/ 200 w 400"/>
                <a:gd name="T27" fmla="*/ 400 h 400"/>
                <a:gd name="T28" fmla="*/ 147 w 400"/>
                <a:gd name="T29" fmla="*/ 393 h 400"/>
                <a:gd name="T30" fmla="*/ 99 w 400"/>
                <a:gd name="T31" fmla="*/ 373 h 400"/>
                <a:gd name="T32" fmla="*/ 58 w 400"/>
                <a:gd name="T33" fmla="*/ 342 h 400"/>
                <a:gd name="T34" fmla="*/ 27 w 400"/>
                <a:gd name="T35" fmla="*/ 301 h 400"/>
                <a:gd name="T36" fmla="*/ 7 w 400"/>
                <a:gd name="T37" fmla="*/ 253 h 400"/>
                <a:gd name="T38" fmla="*/ 0 w 400"/>
                <a:gd name="T39" fmla="*/ 200 h 400"/>
                <a:gd name="T40" fmla="*/ 7 w 400"/>
                <a:gd name="T41" fmla="*/ 147 h 400"/>
                <a:gd name="T42" fmla="*/ 27 w 400"/>
                <a:gd name="T43" fmla="*/ 99 h 400"/>
                <a:gd name="T44" fmla="*/ 58 w 400"/>
                <a:gd name="T45" fmla="*/ 59 h 400"/>
                <a:gd name="T46" fmla="*/ 99 w 400"/>
                <a:gd name="T47" fmla="*/ 28 h 400"/>
                <a:gd name="T48" fmla="*/ 147 w 400"/>
                <a:gd name="T49" fmla="*/ 7 h 400"/>
                <a:gd name="T50" fmla="*/ 200 w 400"/>
                <a:gd name="T5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400">
                  <a:moveTo>
                    <a:pt x="200" y="0"/>
                  </a:moveTo>
                  <a:lnTo>
                    <a:pt x="200" y="0"/>
                  </a:lnTo>
                  <a:cubicBezTo>
                    <a:pt x="218" y="0"/>
                    <a:pt x="236" y="3"/>
                    <a:pt x="253" y="7"/>
                  </a:cubicBezTo>
                  <a:cubicBezTo>
                    <a:pt x="270" y="12"/>
                    <a:pt x="286" y="19"/>
                    <a:pt x="301" y="28"/>
                  </a:cubicBezTo>
                  <a:cubicBezTo>
                    <a:pt x="316" y="36"/>
                    <a:pt x="329" y="47"/>
                    <a:pt x="341" y="59"/>
                  </a:cubicBezTo>
                  <a:cubicBezTo>
                    <a:pt x="353" y="71"/>
                    <a:pt x="364" y="84"/>
                    <a:pt x="372" y="99"/>
                  </a:cubicBezTo>
                  <a:cubicBezTo>
                    <a:pt x="381" y="114"/>
                    <a:pt x="388" y="130"/>
                    <a:pt x="393" y="147"/>
                  </a:cubicBezTo>
                  <a:cubicBezTo>
                    <a:pt x="397" y="164"/>
                    <a:pt x="400" y="182"/>
                    <a:pt x="400" y="200"/>
                  </a:cubicBezTo>
                  <a:cubicBezTo>
                    <a:pt x="400" y="219"/>
                    <a:pt x="397" y="236"/>
                    <a:pt x="393" y="253"/>
                  </a:cubicBezTo>
                  <a:cubicBezTo>
                    <a:pt x="388" y="270"/>
                    <a:pt x="381" y="286"/>
                    <a:pt x="372" y="301"/>
                  </a:cubicBezTo>
                  <a:cubicBezTo>
                    <a:pt x="364" y="316"/>
                    <a:pt x="353" y="329"/>
                    <a:pt x="341" y="342"/>
                  </a:cubicBezTo>
                  <a:cubicBezTo>
                    <a:pt x="329" y="354"/>
                    <a:pt x="316" y="364"/>
                    <a:pt x="301" y="373"/>
                  </a:cubicBezTo>
                  <a:cubicBezTo>
                    <a:pt x="286" y="381"/>
                    <a:pt x="270" y="388"/>
                    <a:pt x="253" y="393"/>
                  </a:cubicBezTo>
                  <a:cubicBezTo>
                    <a:pt x="236" y="398"/>
                    <a:pt x="218" y="400"/>
                    <a:pt x="200" y="400"/>
                  </a:cubicBezTo>
                  <a:cubicBezTo>
                    <a:pt x="181" y="400"/>
                    <a:pt x="164" y="398"/>
                    <a:pt x="147" y="393"/>
                  </a:cubicBezTo>
                  <a:cubicBezTo>
                    <a:pt x="130" y="388"/>
                    <a:pt x="114" y="381"/>
                    <a:pt x="99" y="373"/>
                  </a:cubicBezTo>
                  <a:cubicBezTo>
                    <a:pt x="84" y="364"/>
                    <a:pt x="71" y="354"/>
                    <a:pt x="58" y="342"/>
                  </a:cubicBezTo>
                  <a:cubicBezTo>
                    <a:pt x="46" y="329"/>
                    <a:pt x="36" y="316"/>
                    <a:pt x="27" y="301"/>
                  </a:cubicBezTo>
                  <a:cubicBezTo>
                    <a:pt x="19" y="286"/>
                    <a:pt x="12" y="270"/>
                    <a:pt x="7" y="253"/>
                  </a:cubicBezTo>
                  <a:cubicBezTo>
                    <a:pt x="2" y="236"/>
                    <a:pt x="0" y="219"/>
                    <a:pt x="0" y="200"/>
                  </a:cubicBezTo>
                  <a:cubicBezTo>
                    <a:pt x="0" y="182"/>
                    <a:pt x="2" y="164"/>
                    <a:pt x="7" y="147"/>
                  </a:cubicBezTo>
                  <a:cubicBezTo>
                    <a:pt x="12" y="130"/>
                    <a:pt x="19" y="114"/>
                    <a:pt x="27" y="99"/>
                  </a:cubicBezTo>
                  <a:cubicBezTo>
                    <a:pt x="36" y="84"/>
                    <a:pt x="46" y="71"/>
                    <a:pt x="58" y="59"/>
                  </a:cubicBezTo>
                  <a:cubicBezTo>
                    <a:pt x="71" y="47"/>
                    <a:pt x="84" y="36"/>
                    <a:pt x="99" y="28"/>
                  </a:cubicBezTo>
                  <a:cubicBezTo>
                    <a:pt x="114" y="19"/>
                    <a:pt x="130" y="12"/>
                    <a:pt x="147" y="7"/>
                  </a:cubicBezTo>
                  <a:cubicBezTo>
                    <a:pt x="164" y="3"/>
                    <a:pt x="181" y="0"/>
                    <a:pt x="200" y="0"/>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7" name="Freeform 106">
              <a:extLst>
                <a:ext uri="{FF2B5EF4-FFF2-40B4-BE49-F238E27FC236}">
                  <a16:creationId xmlns:a16="http://schemas.microsoft.com/office/drawing/2014/main" id="{4FEE4B18-4E3B-4CB3-9CD6-5BC955830F4F}"/>
                </a:ext>
              </a:extLst>
            </p:cNvPr>
            <p:cNvSpPr>
              <a:spLocks/>
            </p:cNvSpPr>
            <p:nvPr/>
          </p:nvSpPr>
          <p:spPr bwMode="auto">
            <a:xfrm>
              <a:off x="4764715" y="3209679"/>
              <a:ext cx="150813" cy="150813"/>
            </a:xfrm>
            <a:custGeom>
              <a:avLst/>
              <a:gdLst>
                <a:gd name="T0" fmla="*/ 76 w 153"/>
                <a:gd name="T1" fmla="*/ 96 h 153"/>
                <a:gd name="T2" fmla="*/ 76 w 153"/>
                <a:gd name="T3" fmla="*/ 96 h 153"/>
                <a:gd name="T4" fmla="*/ 80 w 153"/>
                <a:gd name="T5" fmla="*/ 113 h 153"/>
                <a:gd name="T6" fmla="*/ 77 w 153"/>
                <a:gd name="T7" fmla="*/ 129 h 153"/>
                <a:gd name="T8" fmla="*/ 68 w 153"/>
                <a:gd name="T9" fmla="*/ 142 h 153"/>
                <a:gd name="T10" fmla="*/ 55 w 153"/>
                <a:gd name="T11" fmla="*/ 150 h 153"/>
                <a:gd name="T12" fmla="*/ 40 w 153"/>
                <a:gd name="T13" fmla="*/ 153 h 153"/>
                <a:gd name="T14" fmla="*/ 24 w 153"/>
                <a:gd name="T15" fmla="*/ 150 h 153"/>
                <a:gd name="T16" fmla="*/ 12 w 153"/>
                <a:gd name="T17" fmla="*/ 142 h 153"/>
                <a:gd name="T18" fmla="*/ 3 w 153"/>
                <a:gd name="T19" fmla="*/ 129 h 153"/>
                <a:gd name="T20" fmla="*/ 0 w 153"/>
                <a:gd name="T21" fmla="*/ 113 h 153"/>
                <a:gd name="T22" fmla="*/ 3 w 153"/>
                <a:gd name="T23" fmla="*/ 98 h 153"/>
                <a:gd name="T24" fmla="*/ 12 w 153"/>
                <a:gd name="T25" fmla="*/ 85 h 153"/>
                <a:gd name="T26" fmla="*/ 24 w 153"/>
                <a:gd name="T27" fmla="*/ 76 h 153"/>
                <a:gd name="T28" fmla="*/ 40 w 153"/>
                <a:gd name="T29" fmla="*/ 73 h 153"/>
                <a:gd name="T30" fmla="*/ 57 w 153"/>
                <a:gd name="T31" fmla="*/ 77 h 153"/>
                <a:gd name="T32" fmla="*/ 57 w 153"/>
                <a:gd name="T33" fmla="*/ 77 h 153"/>
                <a:gd name="T34" fmla="*/ 134 w 153"/>
                <a:gd name="T35" fmla="*/ 0 h 153"/>
                <a:gd name="T36" fmla="*/ 153 w 153"/>
                <a:gd name="T37" fmla="*/ 19 h 153"/>
                <a:gd name="T38" fmla="*/ 76 w 153"/>
                <a:gd name="T39" fmla="*/ 96 h 153"/>
                <a:gd name="T40" fmla="*/ 76 w 153"/>
                <a:gd name="T41"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3">
                  <a:moveTo>
                    <a:pt x="76" y="96"/>
                  </a:moveTo>
                  <a:lnTo>
                    <a:pt x="76" y="96"/>
                  </a:lnTo>
                  <a:cubicBezTo>
                    <a:pt x="78" y="101"/>
                    <a:pt x="80" y="107"/>
                    <a:pt x="80" y="113"/>
                  </a:cubicBezTo>
                  <a:cubicBezTo>
                    <a:pt x="80" y="119"/>
                    <a:pt x="79" y="124"/>
                    <a:pt x="77" y="129"/>
                  </a:cubicBezTo>
                  <a:cubicBezTo>
                    <a:pt x="75" y="134"/>
                    <a:pt x="72" y="138"/>
                    <a:pt x="68" y="142"/>
                  </a:cubicBezTo>
                  <a:cubicBezTo>
                    <a:pt x="65" y="145"/>
                    <a:pt x="60" y="148"/>
                    <a:pt x="55" y="150"/>
                  </a:cubicBezTo>
                  <a:cubicBezTo>
                    <a:pt x="51" y="152"/>
                    <a:pt x="45" y="153"/>
                    <a:pt x="40" y="153"/>
                  </a:cubicBezTo>
                  <a:cubicBezTo>
                    <a:pt x="34" y="153"/>
                    <a:pt x="29" y="152"/>
                    <a:pt x="24" y="150"/>
                  </a:cubicBezTo>
                  <a:cubicBezTo>
                    <a:pt x="19" y="148"/>
                    <a:pt x="15" y="145"/>
                    <a:pt x="12" y="142"/>
                  </a:cubicBezTo>
                  <a:cubicBezTo>
                    <a:pt x="8" y="138"/>
                    <a:pt x="5" y="134"/>
                    <a:pt x="3" y="129"/>
                  </a:cubicBezTo>
                  <a:cubicBezTo>
                    <a:pt x="1" y="124"/>
                    <a:pt x="0" y="119"/>
                    <a:pt x="0" y="113"/>
                  </a:cubicBezTo>
                  <a:cubicBezTo>
                    <a:pt x="0" y="108"/>
                    <a:pt x="1" y="102"/>
                    <a:pt x="3" y="98"/>
                  </a:cubicBezTo>
                  <a:cubicBezTo>
                    <a:pt x="5" y="93"/>
                    <a:pt x="8" y="88"/>
                    <a:pt x="12" y="85"/>
                  </a:cubicBezTo>
                  <a:cubicBezTo>
                    <a:pt x="15" y="81"/>
                    <a:pt x="19" y="78"/>
                    <a:pt x="24" y="76"/>
                  </a:cubicBezTo>
                  <a:cubicBezTo>
                    <a:pt x="29" y="74"/>
                    <a:pt x="34" y="73"/>
                    <a:pt x="40" y="73"/>
                  </a:cubicBezTo>
                  <a:cubicBezTo>
                    <a:pt x="46" y="73"/>
                    <a:pt x="52" y="75"/>
                    <a:pt x="57" y="77"/>
                  </a:cubicBezTo>
                  <a:lnTo>
                    <a:pt x="57" y="77"/>
                  </a:lnTo>
                  <a:lnTo>
                    <a:pt x="134" y="0"/>
                  </a:lnTo>
                  <a:lnTo>
                    <a:pt x="153" y="19"/>
                  </a:lnTo>
                  <a:lnTo>
                    <a:pt x="76" y="96"/>
                  </a:lnTo>
                  <a:lnTo>
                    <a:pt x="76" y="96"/>
                  </a:lnTo>
                  <a:close/>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8" name="Freeform 107">
              <a:extLst>
                <a:ext uri="{FF2B5EF4-FFF2-40B4-BE49-F238E27FC236}">
                  <a16:creationId xmlns:a16="http://schemas.microsoft.com/office/drawing/2014/main" id="{5E909B71-E48A-41DB-9932-E7C4CAF97556}"/>
                </a:ext>
              </a:extLst>
            </p:cNvPr>
            <p:cNvSpPr>
              <a:spLocks/>
            </p:cNvSpPr>
            <p:nvPr/>
          </p:nvSpPr>
          <p:spPr bwMode="auto">
            <a:xfrm>
              <a:off x="4659940" y="3176341"/>
              <a:ext cx="203200" cy="247650"/>
            </a:xfrm>
            <a:custGeom>
              <a:avLst/>
              <a:gdLst>
                <a:gd name="T0" fmla="*/ 196 w 207"/>
                <a:gd name="T1" fmla="*/ 37 h 250"/>
                <a:gd name="T2" fmla="*/ 196 w 207"/>
                <a:gd name="T3" fmla="*/ 37 h 250"/>
                <a:gd name="T4" fmla="*/ 146 w 207"/>
                <a:gd name="T5" fmla="*/ 26 h 250"/>
                <a:gd name="T6" fmla="*/ 115 w 207"/>
                <a:gd name="T7" fmla="*/ 30 h 250"/>
                <a:gd name="T8" fmla="*/ 86 w 207"/>
                <a:gd name="T9" fmla="*/ 43 h 250"/>
                <a:gd name="T10" fmla="*/ 62 w 207"/>
                <a:gd name="T11" fmla="*/ 61 h 250"/>
                <a:gd name="T12" fmla="*/ 43 w 207"/>
                <a:gd name="T13" fmla="*/ 86 h 250"/>
                <a:gd name="T14" fmla="*/ 31 w 207"/>
                <a:gd name="T15" fmla="*/ 114 h 250"/>
                <a:gd name="T16" fmla="*/ 27 w 207"/>
                <a:gd name="T17" fmla="*/ 146 h 250"/>
                <a:gd name="T18" fmla="*/ 36 w 207"/>
                <a:gd name="T19" fmla="*/ 192 h 250"/>
                <a:gd name="T20" fmla="*/ 62 w 207"/>
                <a:gd name="T21" fmla="*/ 231 h 250"/>
                <a:gd name="T22" fmla="*/ 43 w 207"/>
                <a:gd name="T23" fmla="*/ 250 h 250"/>
                <a:gd name="T24" fmla="*/ 11 w 207"/>
                <a:gd name="T25" fmla="*/ 202 h 250"/>
                <a:gd name="T26" fmla="*/ 0 w 207"/>
                <a:gd name="T27" fmla="*/ 146 h 250"/>
                <a:gd name="T28" fmla="*/ 5 w 207"/>
                <a:gd name="T29" fmla="*/ 107 h 250"/>
                <a:gd name="T30" fmla="*/ 20 w 207"/>
                <a:gd name="T31" fmla="*/ 72 h 250"/>
                <a:gd name="T32" fmla="*/ 43 w 207"/>
                <a:gd name="T33" fmla="*/ 43 h 250"/>
                <a:gd name="T34" fmla="*/ 73 w 207"/>
                <a:gd name="T35" fmla="*/ 20 h 250"/>
                <a:gd name="T36" fmla="*/ 108 w 207"/>
                <a:gd name="T37" fmla="*/ 5 h 250"/>
                <a:gd name="T38" fmla="*/ 147 w 207"/>
                <a:gd name="T39" fmla="*/ 0 h 250"/>
                <a:gd name="T40" fmla="*/ 178 w 207"/>
                <a:gd name="T41" fmla="*/ 3 h 250"/>
                <a:gd name="T42" fmla="*/ 207 w 207"/>
                <a:gd name="T43" fmla="*/ 13 h 250"/>
                <a:gd name="T44" fmla="*/ 196 w 207"/>
                <a:gd name="T45" fmla="*/ 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50">
                  <a:moveTo>
                    <a:pt x="196" y="37"/>
                  </a:moveTo>
                  <a:lnTo>
                    <a:pt x="196" y="37"/>
                  </a:lnTo>
                  <a:cubicBezTo>
                    <a:pt x="180" y="30"/>
                    <a:pt x="163" y="26"/>
                    <a:pt x="146" y="26"/>
                  </a:cubicBezTo>
                  <a:cubicBezTo>
                    <a:pt x="135" y="26"/>
                    <a:pt x="125" y="28"/>
                    <a:pt x="115" y="30"/>
                  </a:cubicBezTo>
                  <a:cubicBezTo>
                    <a:pt x="104" y="33"/>
                    <a:pt x="95" y="37"/>
                    <a:pt x="86" y="43"/>
                  </a:cubicBezTo>
                  <a:cubicBezTo>
                    <a:pt x="77" y="48"/>
                    <a:pt x="69" y="54"/>
                    <a:pt x="62" y="61"/>
                  </a:cubicBezTo>
                  <a:cubicBezTo>
                    <a:pt x="55" y="69"/>
                    <a:pt x="48" y="77"/>
                    <a:pt x="43" y="86"/>
                  </a:cubicBezTo>
                  <a:cubicBezTo>
                    <a:pt x="38" y="95"/>
                    <a:pt x="34" y="104"/>
                    <a:pt x="31" y="114"/>
                  </a:cubicBezTo>
                  <a:cubicBezTo>
                    <a:pt x="28" y="125"/>
                    <a:pt x="27" y="135"/>
                    <a:pt x="27" y="146"/>
                  </a:cubicBezTo>
                  <a:cubicBezTo>
                    <a:pt x="27" y="162"/>
                    <a:pt x="30" y="177"/>
                    <a:pt x="36" y="192"/>
                  </a:cubicBezTo>
                  <a:cubicBezTo>
                    <a:pt x="42" y="207"/>
                    <a:pt x="51" y="220"/>
                    <a:pt x="62" y="231"/>
                  </a:cubicBezTo>
                  <a:lnTo>
                    <a:pt x="43" y="250"/>
                  </a:lnTo>
                  <a:cubicBezTo>
                    <a:pt x="29" y="236"/>
                    <a:pt x="19" y="220"/>
                    <a:pt x="11" y="202"/>
                  </a:cubicBezTo>
                  <a:cubicBezTo>
                    <a:pt x="4" y="184"/>
                    <a:pt x="0" y="166"/>
                    <a:pt x="0" y="146"/>
                  </a:cubicBezTo>
                  <a:cubicBezTo>
                    <a:pt x="0" y="133"/>
                    <a:pt x="2" y="120"/>
                    <a:pt x="5" y="107"/>
                  </a:cubicBezTo>
                  <a:cubicBezTo>
                    <a:pt x="9" y="95"/>
                    <a:pt x="14" y="83"/>
                    <a:pt x="20" y="72"/>
                  </a:cubicBezTo>
                  <a:cubicBezTo>
                    <a:pt x="27" y="61"/>
                    <a:pt x="34" y="52"/>
                    <a:pt x="43" y="43"/>
                  </a:cubicBezTo>
                  <a:cubicBezTo>
                    <a:pt x="52" y="34"/>
                    <a:pt x="62" y="26"/>
                    <a:pt x="73" y="20"/>
                  </a:cubicBezTo>
                  <a:cubicBezTo>
                    <a:pt x="83" y="13"/>
                    <a:pt x="95" y="9"/>
                    <a:pt x="108" y="5"/>
                  </a:cubicBezTo>
                  <a:cubicBezTo>
                    <a:pt x="120" y="2"/>
                    <a:pt x="133" y="0"/>
                    <a:pt x="147" y="0"/>
                  </a:cubicBezTo>
                  <a:cubicBezTo>
                    <a:pt x="157" y="0"/>
                    <a:pt x="167" y="1"/>
                    <a:pt x="178" y="3"/>
                  </a:cubicBezTo>
                  <a:cubicBezTo>
                    <a:pt x="188" y="5"/>
                    <a:pt x="197" y="9"/>
                    <a:pt x="207" y="13"/>
                  </a:cubicBezTo>
                  <a:lnTo>
                    <a:pt x="196" y="3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89" name="Freeform 108">
              <a:extLst>
                <a:ext uri="{FF2B5EF4-FFF2-40B4-BE49-F238E27FC236}">
                  <a16:creationId xmlns:a16="http://schemas.microsoft.com/office/drawing/2014/main" id="{A10DFF08-44FB-4195-8185-193258A2AEE2}"/>
                </a:ext>
              </a:extLst>
            </p:cNvPr>
            <p:cNvSpPr>
              <a:spLocks/>
            </p:cNvSpPr>
            <p:nvPr/>
          </p:nvSpPr>
          <p:spPr bwMode="auto">
            <a:xfrm>
              <a:off x="4888540" y="3262066"/>
              <a:ext cx="60325" cy="161925"/>
            </a:xfrm>
            <a:custGeom>
              <a:avLst/>
              <a:gdLst>
                <a:gd name="T0" fmla="*/ 48 w 61"/>
                <a:gd name="T1" fmla="*/ 0 h 164"/>
                <a:gd name="T2" fmla="*/ 48 w 61"/>
                <a:gd name="T3" fmla="*/ 0 h 164"/>
                <a:gd name="T4" fmla="*/ 58 w 61"/>
                <a:gd name="T5" fmla="*/ 29 h 164"/>
                <a:gd name="T6" fmla="*/ 61 w 61"/>
                <a:gd name="T7" fmla="*/ 60 h 164"/>
                <a:gd name="T8" fmla="*/ 50 w 61"/>
                <a:gd name="T9" fmla="*/ 116 h 164"/>
                <a:gd name="T10" fmla="*/ 19 w 61"/>
                <a:gd name="T11" fmla="*/ 164 h 164"/>
                <a:gd name="T12" fmla="*/ 0 w 61"/>
                <a:gd name="T13" fmla="*/ 145 h 164"/>
                <a:gd name="T14" fmla="*/ 26 w 61"/>
                <a:gd name="T15" fmla="*/ 106 h 164"/>
                <a:gd name="T16" fmla="*/ 35 w 61"/>
                <a:gd name="T17" fmla="*/ 61 h 164"/>
                <a:gd name="T18" fmla="*/ 24 w 61"/>
                <a:gd name="T19" fmla="*/ 11 h 164"/>
                <a:gd name="T20" fmla="*/ 48 w 61"/>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4">
                  <a:moveTo>
                    <a:pt x="48" y="0"/>
                  </a:moveTo>
                  <a:lnTo>
                    <a:pt x="48" y="0"/>
                  </a:lnTo>
                  <a:cubicBezTo>
                    <a:pt x="52" y="10"/>
                    <a:pt x="56" y="19"/>
                    <a:pt x="58" y="29"/>
                  </a:cubicBezTo>
                  <a:cubicBezTo>
                    <a:pt x="60" y="40"/>
                    <a:pt x="61" y="50"/>
                    <a:pt x="61" y="60"/>
                  </a:cubicBezTo>
                  <a:cubicBezTo>
                    <a:pt x="61" y="80"/>
                    <a:pt x="57" y="98"/>
                    <a:pt x="50" y="116"/>
                  </a:cubicBezTo>
                  <a:cubicBezTo>
                    <a:pt x="43" y="134"/>
                    <a:pt x="32" y="150"/>
                    <a:pt x="19" y="164"/>
                  </a:cubicBezTo>
                  <a:lnTo>
                    <a:pt x="0" y="145"/>
                  </a:lnTo>
                  <a:cubicBezTo>
                    <a:pt x="11" y="134"/>
                    <a:pt x="20" y="121"/>
                    <a:pt x="26" y="106"/>
                  </a:cubicBezTo>
                  <a:cubicBezTo>
                    <a:pt x="32" y="92"/>
                    <a:pt x="35" y="77"/>
                    <a:pt x="35" y="61"/>
                  </a:cubicBezTo>
                  <a:cubicBezTo>
                    <a:pt x="35" y="44"/>
                    <a:pt x="31" y="27"/>
                    <a:pt x="24" y="11"/>
                  </a:cubicBezTo>
                  <a:lnTo>
                    <a:pt x="4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90" name="Freeform 109">
              <a:extLst>
                <a:ext uri="{FF2B5EF4-FFF2-40B4-BE49-F238E27FC236}">
                  <a16:creationId xmlns:a16="http://schemas.microsoft.com/office/drawing/2014/main" id="{CD1CD7CF-AC5F-4F24-AEFE-61A2B9E94F96}"/>
                </a:ext>
              </a:extLst>
            </p:cNvPr>
            <p:cNvSpPr>
              <a:spLocks/>
            </p:cNvSpPr>
            <p:nvPr/>
          </p:nvSpPr>
          <p:spPr bwMode="auto">
            <a:xfrm>
              <a:off x="4764715" y="3281116"/>
              <a:ext cx="79375" cy="80963"/>
            </a:xfrm>
            <a:custGeom>
              <a:avLst/>
              <a:gdLst>
                <a:gd name="T0" fmla="*/ 41 w 81"/>
                <a:gd name="T1" fmla="*/ 81 h 81"/>
                <a:gd name="T2" fmla="*/ 41 w 81"/>
                <a:gd name="T3" fmla="*/ 81 h 81"/>
                <a:gd name="T4" fmla="*/ 69 w 81"/>
                <a:gd name="T5" fmla="*/ 69 h 81"/>
                <a:gd name="T6" fmla="*/ 81 w 81"/>
                <a:gd name="T7" fmla="*/ 40 h 81"/>
                <a:gd name="T8" fmla="*/ 69 w 81"/>
                <a:gd name="T9" fmla="*/ 12 h 81"/>
                <a:gd name="T10" fmla="*/ 41 w 81"/>
                <a:gd name="T11" fmla="*/ 0 h 81"/>
                <a:gd name="T12" fmla="*/ 12 w 81"/>
                <a:gd name="T13" fmla="*/ 12 h 81"/>
                <a:gd name="T14" fmla="*/ 0 w 81"/>
                <a:gd name="T15" fmla="*/ 40 h 81"/>
                <a:gd name="T16" fmla="*/ 12 w 81"/>
                <a:gd name="T17" fmla="*/ 69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lnTo>
                    <a:pt x="41" y="81"/>
                  </a:lnTo>
                  <a:cubicBezTo>
                    <a:pt x="52" y="81"/>
                    <a:pt x="61" y="77"/>
                    <a:pt x="69" y="69"/>
                  </a:cubicBezTo>
                  <a:cubicBezTo>
                    <a:pt x="77" y="61"/>
                    <a:pt x="81" y="51"/>
                    <a:pt x="81" y="40"/>
                  </a:cubicBezTo>
                  <a:cubicBezTo>
                    <a:pt x="81" y="29"/>
                    <a:pt x="77" y="20"/>
                    <a:pt x="69" y="12"/>
                  </a:cubicBezTo>
                  <a:cubicBezTo>
                    <a:pt x="61" y="4"/>
                    <a:pt x="52" y="0"/>
                    <a:pt x="41" y="0"/>
                  </a:cubicBezTo>
                  <a:cubicBezTo>
                    <a:pt x="30" y="0"/>
                    <a:pt x="20" y="4"/>
                    <a:pt x="12" y="12"/>
                  </a:cubicBezTo>
                  <a:cubicBezTo>
                    <a:pt x="4" y="20"/>
                    <a:pt x="0" y="29"/>
                    <a:pt x="0" y="40"/>
                  </a:cubicBezTo>
                  <a:cubicBezTo>
                    <a:pt x="0" y="51"/>
                    <a:pt x="4" y="61"/>
                    <a:pt x="12" y="69"/>
                  </a:cubicBezTo>
                  <a:cubicBezTo>
                    <a:pt x="20" y="77"/>
                    <a:pt x="30" y="81"/>
                    <a:pt x="41" y="81"/>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10" name="Text Placeholder 6">
            <a:extLst>
              <a:ext uri="{FF2B5EF4-FFF2-40B4-BE49-F238E27FC236}">
                <a16:creationId xmlns:a16="http://schemas.microsoft.com/office/drawing/2014/main" id="{3F3800C7-A104-E24D-8637-56FC7ABDDC0B}"/>
              </a:ext>
            </a:extLst>
          </p:cNvPr>
          <p:cNvSpPr txBox="1">
            <a:spLocks/>
          </p:cNvSpPr>
          <p:nvPr/>
        </p:nvSpPr>
        <p:spPr>
          <a:xfrm>
            <a:off x="1353671" y="1788079"/>
            <a:ext cx="4572000" cy="814098"/>
          </a:xfrm>
          <a:prstGeom prst="rect">
            <a:avLst/>
          </a:prstGeom>
        </p:spPr>
        <p:txBody>
          <a:bodyPr lIns="0" tIns="0" rIns="0"/>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Build business apps faster, easier</a:t>
            </a:r>
          </a:p>
          <a:p>
            <a:pPr marL="0" marR="0" lvl="0" indent="0" algn="l" defTabSz="914102" rtl="0" eaLnBrk="1" fontAlgn="base" latinLnBrk="0" hangingPunct="1">
              <a:lnSpc>
                <a:spcPct val="100000"/>
              </a:lnSpc>
              <a:spcBef>
                <a:spcPts val="600"/>
              </a:spcBef>
              <a:spcAft>
                <a:spcPts val="600"/>
              </a:spcAft>
              <a:buClrTx/>
              <a:buSzTx/>
              <a:buFont typeface="Arial" panose="020B0604020202020204" pitchFamily="34" charset="0"/>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Light" panose="020B0502040204020203" pitchFamily="34" charset="0"/>
              </a:rPr>
              <a:t>Empower everyone to create impactful business </a:t>
            </a:r>
            <a:b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Light" panose="020B0502040204020203" pitchFamily="34" charset="0"/>
              </a:rPr>
            </a:b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Light" panose="020B0502040204020203" pitchFamily="34" charset="0"/>
              </a:rPr>
              <a:t>solutions in hours - not months – with familiar tools. </a:t>
            </a:r>
          </a:p>
        </p:txBody>
      </p:sp>
      <p:grpSp>
        <p:nvGrpSpPr>
          <p:cNvPr id="55" name="Group 54" descr="growth, gain icon">
            <a:extLst>
              <a:ext uri="{FF2B5EF4-FFF2-40B4-BE49-F238E27FC236}">
                <a16:creationId xmlns:a16="http://schemas.microsoft.com/office/drawing/2014/main" id="{A76962E1-7EB4-4401-AB90-F9A7C0628372}"/>
              </a:ext>
            </a:extLst>
          </p:cNvPr>
          <p:cNvGrpSpPr/>
          <p:nvPr/>
        </p:nvGrpSpPr>
        <p:grpSpPr>
          <a:xfrm>
            <a:off x="582336" y="3015064"/>
            <a:ext cx="464946" cy="464949"/>
            <a:chOff x="852215" y="4202879"/>
            <a:chExt cx="505172" cy="505175"/>
          </a:xfrm>
          <a:solidFill>
            <a:schemeClr val="accent5"/>
          </a:solidFill>
        </p:grpSpPr>
        <p:sp>
          <p:nvSpPr>
            <p:cNvPr id="56" name="Freeform 1074">
              <a:extLst>
                <a:ext uri="{FF2B5EF4-FFF2-40B4-BE49-F238E27FC236}">
                  <a16:creationId xmlns:a16="http://schemas.microsoft.com/office/drawing/2014/main" id="{9B5D23DF-C947-4EBC-91EA-897CBE87DA8C}"/>
                </a:ext>
              </a:extLst>
            </p:cNvPr>
            <p:cNvSpPr>
              <a:spLocks/>
            </p:cNvSpPr>
            <p:nvPr/>
          </p:nvSpPr>
          <p:spPr bwMode="auto">
            <a:xfrm>
              <a:off x="989032" y="4444940"/>
              <a:ext cx="31573" cy="263110"/>
            </a:xfrm>
            <a:custGeom>
              <a:avLst/>
              <a:gdLst>
                <a:gd name="T0" fmla="*/ 0 w 6"/>
                <a:gd name="T1" fmla="*/ 7 h 50"/>
                <a:gd name="T2" fmla="*/ 0 w 6"/>
                <a:gd name="T3" fmla="*/ 50 h 50"/>
                <a:gd name="T4" fmla="*/ 6 w 6"/>
                <a:gd name="T5" fmla="*/ 50 h 50"/>
                <a:gd name="T6" fmla="*/ 6 w 6"/>
                <a:gd name="T7" fmla="*/ 0 h 50"/>
                <a:gd name="T8" fmla="*/ 0 w 6"/>
                <a:gd name="T9" fmla="*/ 7 h 50"/>
              </a:gdLst>
              <a:ahLst/>
              <a:cxnLst>
                <a:cxn ang="0">
                  <a:pos x="T0" y="T1"/>
                </a:cxn>
                <a:cxn ang="0">
                  <a:pos x="T2" y="T3"/>
                </a:cxn>
                <a:cxn ang="0">
                  <a:pos x="T4" y="T5"/>
                </a:cxn>
                <a:cxn ang="0">
                  <a:pos x="T6" y="T7"/>
                </a:cxn>
                <a:cxn ang="0">
                  <a:pos x="T8" y="T9"/>
                </a:cxn>
              </a:cxnLst>
              <a:rect l="0" t="0" r="r" b="b"/>
              <a:pathLst>
                <a:path w="6" h="50">
                  <a:moveTo>
                    <a:pt x="0" y="7"/>
                  </a:moveTo>
                  <a:lnTo>
                    <a:pt x="0" y="50"/>
                  </a:lnTo>
                  <a:lnTo>
                    <a:pt x="6" y="50"/>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57" name="Freeform 1075">
              <a:extLst>
                <a:ext uri="{FF2B5EF4-FFF2-40B4-BE49-F238E27FC236}">
                  <a16:creationId xmlns:a16="http://schemas.microsoft.com/office/drawing/2014/main" id="{9C12448D-4858-4B6B-BB7F-B60B27D33054}"/>
                </a:ext>
              </a:extLst>
            </p:cNvPr>
            <p:cNvSpPr>
              <a:spLocks/>
            </p:cNvSpPr>
            <p:nvPr/>
          </p:nvSpPr>
          <p:spPr bwMode="auto">
            <a:xfrm>
              <a:off x="852215" y="4581758"/>
              <a:ext cx="36837" cy="126293"/>
            </a:xfrm>
            <a:custGeom>
              <a:avLst/>
              <a:gdLst>
                <a:gd name="T0" fmla="*/ 0 w 7"/>
                <a:gd name="T1" fmla="*/ 6 h 24"/>
                <a:gd name="T2" fmla="*/ 0 w 7"/>
                <a:gd name="T3" fmla="*/ 24 h 24"/>
                <a:gd name="T4" fmla="*/ 7 w 7"/>
                <a:gd name="T5" fmla="*/ 24 h 24"/>
                <a:gd name="T6" fmla="*/ 7 w 7"/>
                <a:gd name="T7" fmla="*/ 0 h 24"/>
                <a:gd name="T8" fmla="*/ 0 w 7"/>
                <a:gd name="T9" fmla="*/ 6 h 24"/>
              </a:gdLst>
              <a:ahLst/>
              <a:cxnLst>
                <a:cxn ang="0">
                  <a:pos x="T0" y="T1"/>
                </a:cxn>
                <a:cxn ang="0">
                  <a:pos x="T2" y="T3"/>
                </a:cxn>
                <a:cxn ang="0">
                  <a:pos x="T4" y="T5"/>
                </a:cxn>
                <a:cxn ang="0">
                  <a:pos x="T6" y="T7"/>
                </a:cxn>
                <a:cxn ang="0">
                  <a:pos x="T8" y="T9"/>
                </a:cxn>
              </a:cxnLst>
              <a:rect l="0" t="0" r="r" b="b"/>
              <a:pathLst>
                <a:path w="7" h="24">
                  <a:moveTo>
                    <a:pt x="0" y="6"/>
                  </a:moveTo>
                  <a:lnTo>
                    <a:pt x="0" y="24"/>
                  </a:lnTo>
                  <a:lnTo>
                    <a:pt x="7" y="24"/>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58" name="Freeform 1076">
              <a:extLst>
                <a:ext uri="{FF2B5EF4-FFF2-40B4-BE49-F238E27FC236}">
                  <a16:creationId xmlns:a16="http://schemas.microsoft.com/office/drawing/2014/main" id="{5DCB8A12-238B-4E0F-9F80-71370787936D}"/>
                </a:ext>
              </a:extLst>
            </p:cNvPr>
            <p:cNvSpPr>
              <a:spLocks/>
            </p:cNvSpPr>
            <p:nvPr/>
          </p:nvSpPr>
          <p:spPr bwMode="auto">
            <a:xfrm>
              <a:off x="1052179" y="4381794"/>
              <a:ext cx="36837" cy="326257"/>
            </a:xfrm>
            <a:custGeom>
              <a:avLst/>
              <a:gdLst>
                <a:gd name="T0" fmla="*/ 0 w 7"/>
                <a:gd name="T1" fmla="*/ 6 h 62"/>
                <a:gd name="T2" fmla="*/ 0 w 7"/>
                <a:gd name="T3" fmla="*/ 62 h 62"/>
                <a:gd name="T4" fmla="*/ 7 w 7"/>
                <a:gd name="T5" fmla="*/ 62 h 62"/>
                <a:gd name="T6" fmla="*/ 7 w 7"/>
                <a:gd name="T7" fmla="*/ 0 h 62"/>
                <a:gd name="T8" fmla="*/ 0 w 7"/>
                <a:gd name="T9" fmla="*/ 6 h 62"/>
              </a:gdLst>
              <a:ahLst/>
              <a:cxnLst>
                <a:cxn ang="0">
                  <a:pos x="T0" y="T1"/>
                </a:cxn>
                <a:cxn ang="0">
                  <a:pos x="T2" y="T3"/>
                </a:cxn>
                <a:cxn ang="0">
                  <a:pos x="T4" y="T5"/>
                </a:cxn>
                <a:cxn ang="0">
                  <a:pos x="T6" y="T7"/>
                </a:cxn>
                <a:cxn ang="0">
                  <a:pos x="T8" y="T9"/>
                </a:cxn>
              </a:cxnLst>
              <a:rect l="0" t="0" r="r" b="b"/>
              <a:pathLst>
                <a:path w="7" h="62">
                  <a:moveTo>
                    <a:pt x="0" y="6"/>
                  </a:moveTo>
                  <a:lnTo>
                    <a:pt x="0" y="62"/>
                  </a:lnTo>
                  <a:lnTo>
                    <a:pt x="7" y="62"/>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59" name="Freeform 1077">
              <a:extLst>
                <a:ext uri="{FF2B5EF4-FFF2-40B4-BE49-F238E27FC236}">
                  <a16:creationId xmlns:a16="http://schemas.microsoft.com/office/drawing/2014/main" id="{59D6CD08-47EC-4FBD-A8A1-D294512728C2}"/>
                </a:ext>
              </a:extLst>
            </p:cNvPr>
            <p:cNvSpPr>
              <a:spLocks/>
            </p:cNvSpPr>
            <p:nvPr/>
          </p:nvSpPr>
          <p:spPr bwMode="auto">
            <a:xfrm>
              <a:off x="920622" y="4513351"/>
              <a:ext cx="31573" cy="194703"/>
            </a:xfrm>
            <a:custGeom>
              <a:avLst/>
              <a:gdLst>
                <a:gd name="T0" fmla="*/ 0 w 6"/>
                <a:gd name="T1" fmla="*/ 7 h 37"/>
                <a:gd name="T2" fmla="*/ 0 w 6"/>
                <a:gd name="T3" fmla="*/ 37 h 37"/>
                <a:gd name="T4" fmla="*/ 6 w 6"/>
                <a:gd name="T5" fmla="*/ 37 h 37"/>
                <a:gd name="T6" fmla="*/ 6 w 6"/>
                <a:gd name="T7" fmla="*/ 0 h 37"/>
                <a:gd name="T8" fmla="*/ 0 w 6"/>
                <a:gd name="T9" fmla="*/ 7 h 37"/>
              </a:gdLst>
              <a:ahLst/>
              <a:cxnLst>
                <a:cxn ang="0">
                  <a:pos x="T0" y="T1"/>
                </a:cxn>
                <a:cxn ang="0">
                  <a:pos x="T2" y="T3"/>
                </a:cxn>
                <a:cxn ang="0">
                  <a:pos x="T4" y="T5"/>
                </a:cxn>
                <a:cxn ang="0">
                  <a:pos x="T6" y="T7"/>
                </a:cxn>
                <a:cxn ang="0">
                  <a:pos x="T8" y="T9"/>
                </a:cxn>
              </a:cxnLst>
              <a:rect l="0" t="0" r="r" b="b"/>
              <a:pathLst>
                <a:path w="6" h="37">
                  <a:moveTo>
                    <a:pt x="0" y="7"/>
                  </a:moveTo>
                  <a:lnTo>
                    <a:pt x="0" y="37"/>
                  </a:lnTo>
                  <a:lnTo>
                    <a:pt x="6" y="37"/>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60" name="Freeform 1078">
              <a:extLst>
                <a:ext uri="{FF2B5EF4-FFF2-40B4-BE49-F238E27FC236}">
                  <a16:creationId xmlns:a16="http://schemas.microsoft.com/office/drawing/2014/main" id="{46422B55-5400-4F95-A821-32431791F582}"/>
                </a:ext>
              </a:extLst>
            </p:cNvPr>
            <p:cNvSpPr>
              <a:spLocks/>
            </p:cNvSpPr>
            <p:nvPr/>
          </p:nvSpPr>
          <p:spPr bwMode="auto">
            <a:xfrm>
              <a:off x="1257403" y="4344960"/>
              <a:ext cx="31573" cy="363094"/>
            </a:xfrm>
            <a:custGeom>
              <a:avLst/>
              <a:gdLst>
                <a:gd name="T0" fmla="*/ 0 w 6"/>
                <a:gd name="T1" fmla="*/ 7 h 69"/>
                <a:gd name="T2" fmla="*/ 0 w 6"/>
                <a:gd name="T3" fmla="*/ 69 h 69"/>
                <a:gd name="T4" fmla="*/ 6 w 6"/>
                <a:gd name="T5" fmla="*/ 69 h 69"/>
                <a:gd name="T6" fmla="*/ 6 w 6"/>
                <a:gd name="T7" fmla="*/ 0 h 69"/>
                <a:gd name="T8" fmla="*/ 0 w 6"/>
                <a:gd name="T9" fmla="*/ 7 h 69"/>
              </a:gdLst>
              <a:ahLst/>
              <a:cxnLst>
                <a:cxn ang="0">
                  <a:pos x="T0" y="T1"/>
                </a:cxn>
                <a:cxn ang="0">
                  <a:pos x="T2" y="T3"/>
                </a:cxn>
                <a:cxn ang="0">
                  <a:pos x="T4" y="T5"/>
                </a:cxn>
                <a:cxn ang="0">
                  <a:pos x="T6" y="T7"/>
                </a:cxn>
                <a:cxn ang="0">
                  <a:pos x="T8" y="T9"/>
                </a:cxn>
              </a:cxnLst>
              <a:rect l="0" t="0" r="r" b="b"/>
              <a:pathLst>
                <a:path w="6" h="69">
                  <a:moveTo>
                    <a:pt x="0" y="7"/>
                  </a:moveTo>
                  <a:lnTo>
                    <a:pt x="0" y="69"/>
                  </a:lnTo>
                  <a:lnTo>
                    <a:pt x="6" y="69"/>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61" name="Freeform 1079">
              <a:extLst>
                <a:ext uri="{FF2B5EF4-FFF2-40B4-BE49-F238E27FC236}">
                  <a16:creationId xmlns:a16="http://schemas.microsoft.com/office/drawing/2014/main" id="{F5BFCF61-098E-4B7F-9CCC-42C0CD728F44}"/>
                </a:ext>
              </a:extLst>
            </p:cNvPr>
            <p:cNvSpPr>
              <a:spLocks/>
            </p:cNvSpPr>
            <p:nvPr/>
          </p:nvSpPr>
          <p:spPr bwMode="auto">
            <a:xfrm>
              <a:off x="1188996" y="4413367"/>
              <a:ext cx="31573" cy="294684"/>
            </a:xfrm>
            <a:custGeom>
              <a:avLst/>
              <a:gdLst>
                <a:gd name="T0" fmla="*/ 0 w 6"/>
                <a:gd name="T1" fmla="*/ 6 h 56"/>
                <a:gd name="T2" fmla="*/ 0 w 6"/>
                <a:gd name="T3" fmla="*/ 56 h 56"/>
                <a:gd name="T4" fmla="*/ 6 w 6"/>
                <a:gd name="T5" fmla="*/ 56 h 56"/>
                <a:gd name="T6" fmla="*/ 6 w 6"/>
                <a:gd name="T7" fmla="*/ 0 h 56"/>
                <a:gd name="T8" fmla="*/ 0 w 6"/>
                <a:gd name="T9" fmla="*/ 6 h 56"/>
              </a:gdLst>
              <a:ahLst/>
              <a:cxnLst>
                <a:cxn ang="0">
                  <a:pos x="T0" y="T1"/>
                </a:cxn>
                <a:cxn ang="0">
                  <a:pos x="T2" y="T3"/>
                </a:cxn>
                <a:cxn ang="0">
                  <a:pos x="T4" y="T5"/>
                </a:cxn>
                <a:cxn ang="0">
                  <a:pos x="T6" y="T7"/>
                </a:cxn>
                <a:cxn ang="0">
                  <a:pos x="T8" y="T9"/>
                </a:cxn>
              </a:cxnLst>
              <a:rect l="0" t="0" r="r" b="b"/>
              <a:pathLst>
                <a:path w="6" h="56">
                  <a:moveTo>
                    <a:pt x="0" y="6"/>
                  </a:moveTo>
                  <a:lnTo>
                    <a:pt x="0" y="56"/>
                  </a:lnTo>
                  <a:lnTo>
                    <a:pt x="6" y="56"/>
                  </a:lnTo>
                  <a:lnTo>
                    <a:pt x="6"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62" name="Freeform 1080">
              <a:extLst>
                <a:ext uri="{FF2B5EF4-FFF2-40B4-BE49-F238E27FC236}">
                  <a16:creationId xmlns:a16="http://schemas.microsoft.com/office/drawing/2014/main" id="{2D97DBFE-5A50-4439-B5CB-39294731E75C}"/>
                </a:ext>
              </a:extLst>
            </p:cNvPr>
            <p:cNvSpPr>
              <a:spLocks/>
            </p:cNvSpPr>
            <p:nvPr/>
          </p:nvSpPr>
          <p:spPr bwMode="auto">
            <a:xfrm>
              <a:off x="1120586" y="4381794"/>
              <a:ext cx="31573" cy="326257"/>
            </a:xfrm>
            <a:custGeom>
              <a:avLst/>
              <a:gdLst>
                <a:gd name="T0" fmla="*/ 0 w 6"/>
                <a:gd name="T1" fmla="*/ 0 h 62"/>
                <a:gd name="T2" fmla="*/ 0 w 6"/>
                <a:gd name="T3" fmla="*/ 62 h 62"/>
                <a:gd name="T4" fmla="*/ 6 w 6"/>
                <a:gd name="T5" fmla="*/ 62 h 62"/>
                <a:gd name="T6" fmla="*/ 6 w 6"/>
                <a:gd name="T7" fmla="*/ 6 h 62"/>
                <a:gd name="T8" fmla="*/ 0 w 6"/>
                <a:gd name="T9" fmla="*/ 0 h 62"/>
              </a:gdLst>
              <a:ahLst/>
              <a:cxnLst>
                <a:cxn ang="0">
                  <a:pos x="T0" y="T1"/>
                </a:cxn>
                <a:cxn ang="0">
                  <a:pos x="T2" y="T3"/>
                </a:cxn>
                <a:cxn ang="0">
                  <a:pos x="T4" y="T5"/>
                </a:cxn>
                <a:cxn ang="0">
                  <a:pos x="T6" y="T7"/>
                </a:cxn>
                <a:cxn ang="0">
                  <a:pos x="T8" y="T9"/>
                </a:cxn>
              </a:cxnLst>
              <a:rect l="0" t="0" r="r" b="b"/>
              <a:pathLst>
                <a:path w="6" h="62">
                  <a:moveTo>
                    <a:pt x="0" y="0"/>
                  </a:moveTo>
                  <a:lnTo>
                    <a:pt x="0" y="62"/>
                  </a:lnTo>
                  <a:lnTo>
                    <a:pt x="6" y="62"/>
                  </a:lnTo>
                  <a:lnTo>
                    <a:pt x="6"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63" name="Freeform 1081">
              <a:extLst>
                <a:ext uri="{FF2B5EF4-FFF2-40B4-BE49-F238E27FC236}">
                  <a16:creationId xmlns:a16="http://schemas.microsoft.com/office/drawing/2014/main" id="{7D71BBB6-CBD6-4451-8D89-62B999B2321C}"/>
                </a:ext>
              </a:extLst>
            </p:cNvPr>
            <p:cNvSpPr>
              <a:spLocks/>
            </p:cNvSpPr>
            <p:nvPr/>
          </p:nvSpPr>
          <p:spPr bwMode="auto">
            <a:xfrm>
              <a:off x="1320549" y="4339696"/>
              <a:ext cx="36837" cy="368354"/>
            </a:xfrm>
            <a:custGeom>
              <a:avLst/>
              <a:gdLst>
                <a:gd name="T0" fmla="*/ 0 w 7"/>
                <a:gd name="T1" fmla="*/ 0 h 70"/>
                <a:gd name="T2" fmla="*/ 0 w 7"/>
                <a:gd name="T3" fmla="*/ 70 h 70"/>
                <a:gd name="T4" fmla="*/ 7 w 7"/>
                <a:gd name="T5" fmla="*/ 70 h 70"/>
                <a:gd name="T6" fmla="*/ 7 w 7"/>
                <a:gd name="T7" fmla="*/ 6 h 70"/>
                <a:gd name="T8" fmla="*/ 0 w 7"/>
                <a:gd name="T9" fmla="*/ 0 h 70"/>
              </a:gdLst>
              <a:ahLst/>
              <a:cxnLst>
                <a:cxn ang="0">
                  <a:pos x="T0" y="T1"/>
                </a:cxn>
                <a:cxn ang="0">
                  <a:pos x="T2" y="T3"/>
                </a:cxn>
                <a:cxn ang="0">
                  <a:pos x="T4" y="T5"/>
                </a:cxn>
                <a:cxn ang="0">
                  <a:pos x="T6" y="T7"/>
                </a:cxn>
                <a:cxn ang="0">
                  <a:pos x="T8" y="T9"/>
                </a:cxn>
              </a:cxnLst>
              <a:rect l="0" t="0" r="r" b="b"/>
              <a:pathLst>
                <a:path w="7" h="70">
                  <a:moveTo>
                    <a:pt x="0" y="0"/>
                  </a:moveTo>
                  <a:lnTo>
                    <a:pt x="0" y="70"/>
                  </a:lnTo>
                  <a:lnTo>
                    <a:pt x="7" y="70"/>
                  </a:lnTo>
                  <a:lnTo>
                    <a:pt x="7"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64" name="Freeform 1082">
              <a:extLst>
                <a:ext uri="{FF2B5EF4-FFF2-40B4-BE49-F238E27FC236}">
                  <a16:creationId xmlns:a16="http://schemas.microsoft.com/office/drawing/2014/main" id="{43AA1FC9-13B3-488F-8276-9F6145C67A36}"/>
                </a:ext>
              </a:extLst>
            </p:cNvPr>
            <p:cNvSpPr>
              <a:spLocks/>
            </p:cNvSpPr>
            <p:nvPr/>
          </p:nvSpPr>
          <p:spPr bwMode="auto">
            <a:xfrm>
              <a:off x="852215" y="4202879"/>
              <a:ext cx="505172" cy="357830"/>
            </a:xfrm>
            <a:custGeom>
              <a:avLst/>
              <a:gdLst>
                <a:gd name="T0" fmla="*/ 96 w 96"/>
                <a:gd name="T1" fmla="*/ 0 h 68"/>
                <a:gd name="T2" fmla="*/ 73 w 96"/>
                <a:gd name="T3" fmla="*/ 0 h 68"/>
                <a:gd name="T4" fmla="*/ 82 w 96"/>
                <a:gd name="T5" fmla="*/ 9 h 68"/>
                <a:gd name="T6" fmla="*/ 64 w 96"/>
                <a:gd name="T7" fmla="*/ 27 h 68"/>
                <a:gd name="T8" fmla="*/ 48 w 96"/>
                <a:gd name="T9" fmla="*/ 11 h 68"/>
                <a:gd name="T10" fmla="*/ 0 w 96"/>
                <a:gd name="T11" fmla="*/ 59 h 68"/>
                <a:gd name="T12" fmla="*/ 0 w 96"/>
                <a:gd name="T13" fmla="*/ 68 h 68"/>
                <a:gd name="T14" fmla="*/ 48 w 96"/>
                <a:gd name="T15" fmla="*/ 20 h 68"/>
                <a:gd name="T16" fmla="*/ 64 w 96"/>
                <a:gd name="T17" fmla="*/ 37 h 68"/>
                <a:gd name="T18" fmla="*/ 87 w 96"/>
                <a:gd name="T19" fmla="*/ 14 h 68"/>
                <a:gd name="T20" fmla="*/ 96 w 96"/>
                <a:gd name="T21" fmla="*/ 23 h 68"/>
                <a:gd name="T22" fmla="*/ 96 w 96"/>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68">
                  <a:moveTo>
                    <a:pt x="96" y="0"/>
                  </a:moveTo>
                  <a:lnTo>
                    <a:pt x="73" y="0"/>
                  </a:lnTo>
                  <a:lnTo>
                    <a:pt x="82" y="9"/>
                  </a:lnTo>
                  <a:lnTo>
                    <a:pt x="64" y="27"/>
                  </a:lnTo>
                  <a:lnTo>
                    <a:pt x="48" y="11"/>
                  </a:lnTo>
                  <a:lnTo>
                    <a:pt x="0" y="59"/>
                  </a:lnTo>
                  <a:lnTo>
                    <a:pt x="0" y="68"/>
                  </a:lnTo>
                  <a:lnTo>
                    <a:pt x="48" y="20"/>
                  </a:lnTo>
                  <a:lnTo>
                    <a:pt x="64" y="37"/>
                  </a:lnTo>
                  <a:lnTo>
                    <a:pt x="87" y="14"/>
                  </a:lnTo>
                  <a:lnTo>
                    <a:pt x="96" y="23"/>
                  </a:lnTo>
                  <a:lnTo>
                    <a:pt x="96" y="0"/>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sp>
        <p:nvSpPr>
          <p:cNvPr id="11" name="Text Placeholder 6">
            <a:extLst>
              <a:ext uri="{FF2B5EF4-FFF2-40B4-BE49-F238E27FC236}">
                <a16:creationId xmlns:a16="http://schemas.microsoft.com/office/drawing/2014/main" id="{E6572E05-C339-5040-8AEC-F2376AB69430}"/>
              </a:ext>
            </a:extLst>
          </p:cNvPr>
          <p:cNvSpPr txBox="1">
            <a:spLocks/>
          </p:cNvSpPr>
          <p:nvPr/>
        </p:nvSpPr>
        <p:spPr>
          <a:xfrm>
            <a:off x="1353671" y="2840489"/>
            <a:ext cx="4572000" cy="814098"/>
          </a:xfrm>
          <a:prstGeom prst="rect">
            <a:avLst/>
          </a:prstGeom>
        </p:spPr>
        <p:txBody>
          <a:bodyPr lIns="0" tIns="0" rIns="0"/>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Take your apps to the next level</a:t>
            </a:r>
          </a:p>
          <a:p>
            <a:pPr marL="0" marR="0" lvl="0" indent="0" algn="l" defTabSz="914102" rtl="0" eaLnBrk="1" fontAlgn="base" latinLnBrk="0" hangingPunct="1">
              <a:lnSpc>
                <a:spcPct val="100000"/>
              </a:lnSpc>
              <a:spcBef>
                <a:spcPts val="600"/>
              </a:spcBef>
              <a:spcAft>
                <a:spcPts val="600"/>
              </a:spcAft>
              <a:buClrTx/>
              <a:buSzTx/>
              <a:buFont typeface="Arial" panose="020B0604020202020204" pitchFamily="34" charset="0"/>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Light" panose="020B0502040204020203" pitchFamily="34" charset="0"/>
              </a:rPr>
              <a:t>Enable citizen developers to work directly with pro developers for even more advanced solutions. </a:t>
            </a:r>
            <a:endPar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endParaRPr>
          </a:p>
        </p:txBody>
      </p:sp>
      <p:grpSp>
        <p:nvGrpSpPr>
          <p:cNvPr id="78" name="Group 77" descr="shield, security icon">
            <a:extLst>
              <a:ext uri="{FF2B5EF4-FFF2-40B4-BE49-F238E27FC236}">
                <a16:creationId xmlns:a16="http://schemas.microsoft.com/office/drawing/2014/main" id="{79C6BC5E-75B3-4C2E-ADB2-87913B1DB4EC}"/>
              </a:ext>
            </a:extLst>
          </p:cNvPr>
          <p:cNvGrpSpPr/>
          <p:nvPr/>
        </p:nvGrpSpPr>
        <p:grpSpPr>
          <a:xfrm>
            <a:off x="547081" y="4004279"/>
            <a:ext cx="535456" cy="570076"/>
            <a:chOff x="11041731" y="611461"/>
            <a:chExt cx="441960" cy="470535"/>
          </a:xfrm>
        </p:grpSpPr>
        <p:sp>
          <p:nvSpPr>
            <p:cNvPr id="79" name="Freeform 67">
              <a:extLst>
                <a:ext uri="{FF2B5EF4-FFF2-40B4-BE49-F238E27FC236}">
                  <a16:creationId xmlns:a16="http://schemas.microsoft.com/office/drawing/2014/main" id="{E3FE04B2-845B-4D72-80AE-2F4C32947BAD}"/>
                </a:ext>
              </a:extLst>
            </p:cNvPr>
            <p:cNvSpPr>
              <a:spLocks/>
            </p:cNvSpPr>
            <p:nvPr/>
          </p:nvSpPr>
          <p:spPr bwMode="auto">
            <a:xfrm>
              <a:off x="11041731" y="611461"/>
              <a:ext cx="441960" cy="470535"/>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nvGrpSpPr>
            <p:cNvPr id="80" name="Group 79">
              <a:extLst>
                <a:ext uri="{FF2B5EF4-FFF2-40B4-BE49-F238E27FC236}">
                  <a16:creationId xmlns:a16="http://schemas.microsoft.com/office/drawing/2014/main" id="{53611801-61F2-4F01-B5B0-A450F37AAA5F}"/>
                </a:ext>
              </a:extLst>
            </p:cNvPr>
            <p:cNvGrpSpPr/>
            <p:nvPr/>
          </p:nvGrpSpPr>
          <p:grpSpPr>
            <a:xfrm>
              <a:off x="11095854" y="679871"/>
              <a:ext cx="333714" cy="333714"/>
              <a:chOff x="11806839" y="1342316"/>
              <a:chExt cx="644094" cy="644094"/>
            </a:xfrm>
          </p:grpSpPr>
          <p:sp>
            <p:nvSpPr>
              <p:cNvPr id="81" name="Freeform 1086">
                <a:extLst>
                  <a:ext uri="{FF2B5EF4-FFF2-40B4-BE49-F238E27FC236}">
                    <a16:creationId xmlns:a16="http://schemas.microsoft.com/office/drawing/2014/main" id="{1B18D4A6-48BF-464C-8164-F1A6D33383D6}"/>
                  </a:ext>
                </a:extLst>
              </p:cNvPr>
              <p:cNvSpPr>
                <a:spLocks/>
              </p:cNvSpPr>
              <p:nvPr/>
            </p:nvSpPr>
            <p:spPr bwMode="auto">
              <a:xfrm>
                <a:off x="11806839" y="1550698"/>
                <a:ext cx="221015" cy="227327"/>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2" name="Freeform 1083">
                <a:extLst>
                  <a:ext uri="{FF2B5EF4-FFF2-40B4-BE49-F238E27FC236}">
                    <a16:creationId xmlns:a16="http://schemas.microsoft.com/office/drawing/2014/main" id="{476C5C81-AD6E-4607-BA60-D814224B2598}"/>
                  </a:ext>
                </a:extLst>
              </p:cNvPr>
              <p:cNvSpPr>
                <a:spLocks/>
              </p:cNvSpPr>
              <p:nvPr/>
            </p:nvSpPr>
            <p:spPr bwMode="auto">
              <a:xfrm>
                <a:off x="12229918" y="1550697"/>
                <a:ext cx="221015" cy="227327"/>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3" name="Freeform 1084">
                <a:extLst>
                  <a:ext uri="{FF2B5EF4-FFF2-40B4-BE49-F238E27FC236}">
                    <a16:creationId xmlns:a16="http://schemas.microsoft.com/office/drawing/2014/main" id="{7D854105-F1DB-4961-8821-02397F59DAD8}"/>
                  </a:ext>
                </a:extLst>
              </p:cNvPr>
              <p:cNvSpPr>
                <a:spLocks/>
              </p:cNvSpPr>
              <p:nvPr/>
            </p:nvSpPr>
            <p:spPr bwMode="auto">
              <a:xfrm>
                <a:off x="12015220" y="1342316"/>
                <a:ext cx="227327" cy="221015"/>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4" name="Freeform 1085">
                <a:extLst>
                  <a:ext uri="{FF2B5EF4-FFF2-40B4-BE49-F238E27FC236}">
                    <a16:creationId xmlns:a16="http://schemas.microsoft.com/office/drawing/2014/main" id="{936C43D8-4F5F-4C64-A47B-A19116E2A4AD}"/>
                  </a:ext>
                </a:extLst>
              </p:cNvPr>
              <p:cNvSpPr>
                <a:spLocks/>
              </p:cNvSpPr>
              <p:nvPr/>
            </p:nvSpPr>
            <p:spPr bwMode="auto">
              <a:xfrm>
                <a:off x="12015220" y="1765395"/>
                <a:ext cx="227327" cy="221015"/>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2" name="Text Placeholder 6">
            <a:extLst>
              <a:ext uri="{FF2B5EF4-FFF2-40B4-BE49-F238E27FC236}">
                <a16:creationId xmlns:a16="http://schemas.microsoft.com/office/drawing/2014/main" id="{CDE60822-BF8A-7549-AF65-0F2FA3865C35}"/>
              </a:ext>
            </a:extLst>
          </p:cNvPr>
          <p:cNvSpPr txBox="1">
            <a:spLocks/>
          </p:cNvSpPr>
          <p:nvPr/>
        </p:nvSpPr>
        <p:spPr>
          <a:xfrm>
            <a:off x="1353671" y="3892899"/>
            <a:ext cx="4572000" cy="792837"/>
          </a:xfrm>
          <a:prstGeom prst="rect">
            <a:avLst/>
          </a:prstGeom>
        </p:spPr>
        <p:txBody>
          <a:bodyPr lIns="0" tIns="0" rIns="0"/>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Scale with confidence</a:t>
            </a:r>
          </a:p>
          <a:p>
            <a:pPr marL="0" marR="0" lvl="0" indent="0" algn="l" defTabSz="914102" rtl="0" eaLnBrk="1" fontAlgn="base" latinLnBrk="0" hangingPunct="1">
              <a:lnSpc>
                <a:spcPct val="100000"/>
              </a:lnSpc>
              <a:spcBef>
                <a:spcPts val="600"/>
              </a:spcBef>
              <a:spcAft>
                <a:spcPts val="600"/>
              </a:spcAft>
              <a:buClrTx/>
              <a:buSzTx/>
              <a:buFont typeface="Arial" panose="020B0604020202020204" pitchFamily="34" charset="0"/>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Light" panose="020B0502040204020203" pitchFamily="34" charset="0"/>
              </a:rPr>
              <a:t>Build solutions at scale while maintaining governance, security and quality standards. </a:t>
            </a:r>
          </a:p>
        </p:txBody>
      </p:sp>
      <p:grpSp>
        <p:nvGrpSpPr>
          <p:cNvPr id="65" name="Group 64" descr="data, AI icon">
            <a:extLst>
              <a:ext uri="{FF2B5EF4-FFF2-40B4-BE49-F238E27FC236}">
                <a16:creationId xmlns:a16="http://schemas.microsoft.com/office/drawing/2014/main" id="{463C848E-46A7-485E-9007-C5A90BBC516E}"/>
              </a:ext>
            </a:extLst>
          </p:cNvPr>
          <p:cNvGrpSpPr/>
          <p:nvPr/>
        </p:nvGrpSpPr>
        <p:grpSpPr>
          <a:xfrm>
            <a:off x="553368" y="5169942"/>
            <a:ext cx="522882" cy="527320"/>
            <a:chOff x="10351024" y="3989686"/>
            <a:chExt cx="379641" cy="382863"/>
          </a:xfrm>
          <a:solidFill>
            <a:srgbClr val="D59DFF"/>
          </a:solidFill>
        </p:grpSpPr>
        <p:sp>
          <p:nvSpPr>
            <p:cNvPr id="66" name="Rectangle 65">
              <a:extLst>
                <a:ext uri="{FF2B5EF4-FFF2-40B4-BE49-F238E27FC236}">
                  <a16:creationId xmlns:a16="http://schemas.microsoft.com/office/drawing/2014/main" id="{9A531D16-BB98-4E62-95C9-D57E7EE12191}"/>
                </a:ext>
              </a:extLst>
            </p:cNvPr>
            <p:cNvSpPr/>
            <p:nvPr/>
          </p:nvSpPr>
          <p:spPr bwMode="auto">
            <a:xfrm rot="19125560" flipH="1">
              <a:off x="10481265" y="4049972"/>
              <a:ext cx="18288" cy="133937"/>
            </a:xfrm>
            <a:prstGeom prst="rect">
              <a:avLst/>
            </a:pr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ECCCD74-8860-4ED4-8127-CC2D0295559B}"/>
                </a:ext>
              </a:extLst>
            </p:cNvPr>
            <p:cNvSpPr/>
            <p:nvPr/>
          </p:nvSpPr>
          <p:spPr bwMode="auto">
            <a:xfrm rot="2161206" flipH="1">
              <a:off x="10595091" y="4024737"/>
              <a:ext cx="18288" cy="133937"/>
            </a:xfrm>
            <a:prstGeom prst="rect">
              <a:avLst/>
            </a:pr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739BC530-0265-421C-BF4E-9DC99216E1FC}"/>
                </a:ext>
              </a:extLst>
            </p:cNvPr>
            <p:cNvSpPr/>
            <p:nvPr/>
          </p:nvSpPr>
          <p:spPr bwMode="auto">
            <a:xfrm rot="3931757" flipH="1">
              <a:off x="10456452" y="4159000"/>
              <a:ext cx="18288" cy="133937"/>
            </a:xfrm>
            <a:prstGeom prst="rect">
              <a:avLst/>
            </a:pr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DCB772E9-DB98-43BA-B08B-31A96A0AAF64}"/>
                </a:ext>
              </a:extLst>
            </p:cNvPr>
            <p:cNvSpPr/>
            <p:nvPr/>
          </p:nvSpPr>
          <p:spPr bwMode="auto">
            <a:xfrm rot="16538738" flipH="1">
              <a:off x="10611276" y="4124704"/>
              <a:ext cx="18288" cy="133937"/>
            </a:xfrm>
            <a:prstGeom prst="rect">
              <a:avLst/>
            </a:pr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FB9B555-B8BB-4237-8CA0-CDC20EBAE107}"/>
                </a:ext>
              </a:extLst>
            </p:cNvPr>
            <p:cNvSpPr/>
            <p:nvPr/>
          </p:nvSpPr>
          <p:spPr bwMode="auto">
            <a:xfrm rot="20658908" flipH="1">
              <a:off x="10562418" y="4195199"/>
              <a:ext cx="18288" cy="133937"/>
            </a:xfrm>
            <a:prstGeom prst="rect">
              <a:avLst/>
            </a:prstGeom>
            <a:solidFill>
              <a:srgbClr val="191919"/>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1" name="Group 70">
              <a:extLst>
                <a:ext uri="{FF2B5EF4-FFF2-40B4-BE49-F238E27FC236}">
                  <a16:creationId xmlns:a16="http://schemas.microsoft.com/office/drawing/2014/main" id="{DF89D488-3A55-4FFD-860B-67EF5C939F59}"/>
                </a:ext>
              </a:extLst>
            </p:cNvPr>
            <p:cNvGrpSpPr/>
            <p:nvPr/>
          </p:nvGrpSpPr>
          <p:grpSpPr>
            <a:xfrm>
              <a:off x="10351024" y="3989686"/>
              <a:ext cx="379641" cy="382863"/>
              <a:chOff x="10351024" y="3989686"/>
              <a:chExt cx="379641" cy="382863"/>
            </a:xfrm>
            <a:grpFill/>
          </p:grpSpPr>
          <p:sp>
            <p:nvSpPr>
              <p:cNvPr id="72" name="Oval 71">
                <a:extLst>
                  <a:ext uri="{FF2B5EF4-FFF2-40B4-BE49-F238E27FC236}">
                    <a16:creationId xmlns:a16="http://schemas.microsoft.com/office/drawing/2014/main" id="{49D83125-4C3A-464C-9647-14BDBF76E33D}"/>
                  </a:ext>
                </a:extLst>
              </p:cNvPr>
              <p:cNvSpPr/>
              <p:nvPr/>
            </p:nvSpPr>
            <p:spPr bwMode="auto">
              <a:xfrm>
                <a:off x="10471034" y="4114134"/>
                <a:ext cx="139621" cy="139621"/>
              </a:xfrm>
              <a:prstGeom prst="ellipse">
                <a:avLst/>
              </a:prstGeom>
              <a:solidFill>
                <a:srgbClr val="D59DFF"/>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3D37FF12-9597-4CB1-805B-01709666B550}"/>
                  </a:ext>
                </a:extLst>
              </p:cNvPr>
              <p:cNvSpPr/>
              <p:nvPr/>
            </p:nvSpPr>
            <p:spPr bwMode="auto">
              <a:xfrm>
                <a:off x="10598471" y="3989686"/>
                <a:ext cx="85243" cy="85243"/>
              </a:xfrm>
              <a:prstGeom prst="ellipse">
                <a:avLst/>
              </a:prstGeom>
              <a:solidFill>
                <a:schemeClr val="accent5"/>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46EE7757-B156-4679-B3DB-02C23335F183}"/>
                  </a:ext>
                </a:extLst>
              </p:cNvPr>
              <p:cNvSpPr/>
              <p:nvPr/>
            </p:nvSpPr>
            <p:spPr bwMode="auto">
              <a:xfrm>
                <a:off x="10399552" y="4016582"/>
                <a:ext cx="85243" cy="85243"/>
              </a:xfrm>
              <a:prstGeom prst="ellipse">
                <a:avLst/>
              </a:prstGeom>
              <a:solidFill>
                <a:schemeClr val="accent5"/>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C5A3505E-75F3-43E3-97CC-0270ABBCFCDE}"/>
                  </a:ext>
                </a:extLst>
              </p:cNvPr>
              <p:cNvSpPr/>
              <p:nvPr/>
            </p:nvSpPr>
            <p:spPr bwMode="auto">
              <a:xfrm>
                <a:off x="10351024" y="4211133"/>
                <a:ext cx="85243" cy="85243"/>
              </a:xfrm>
              <a:prstGeom prst="ellipse">
                <a:avLst/>
              </a:prstGeom>
              <a:solidFill>
                <a:schemeClr val="accent5"/>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2E9853AC-7B6C-4842-AFCB-2D7A90A115A9}"/>
                  </a:ext>
                </a:extLst>
              </p:cNvPr>
              <p:cNvSpPr/>
              <p:nvPr/>
            </p:nvSpPr>
            <p:spPr bwMode="auto">
              <a:xfrm>
                <a:off x="10645422" y="4161163"/>
                <a:ext cx="85243" cy="85243"/>
              </a:xfrm>
              <a:prstGeom prst="ellipse">
                <a:avLst/>
              </a:prstGeom>
              <a:solidFill>
                <a:schemeClr val="accent5"/>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E068807B-2E73-44EC-B57F-4002DEEAC6F0}"/>
                  </a:ext>
                </a:extLst>
              </p:cNvPr>
              <p:cNvSpPr/>
              <p:nvPr/>
            </p:nvSpPr>
            <p:spPr bwMode="auto">
              <a:xfrm>
                <a:off x="10548422" y="4287306"/>
                <a:ext cx="85243" cy="85243"/>
              </a:xfrm>
              <a:prstGeom prst="ellipse">
                <a:avLst/>
              </a:prstGeom>
              <a:solidFill>
                <a:schemeClr val="accent5"/>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3" name="Text Placeholder 6">
            <a:extLst>
              <a:ext uri="{FF2B5EF4-FFF2-40B4-BE49-F238E27FC236}">
                <a16:creationId xmlns:a16="http://schemas.microsoft.com/office/drawing/2014/main" id="{15CADF89-E816-DE4C-AD8B-0665FA21B169}"/>
              </a:ext>
            </a:extLst>
          </p:cNvPr>
          <p:cNvSpPr txBox="1">
            <a:spLocks/>
          </p:cNvSpPr>
          <p:nvPr/>
        </p:nvSpPr>
        <p:spPr>
          <a:xfrm>
            <a:off x="1353671" y="4924047"/>
            <a:ext cx="4572000" cy="1019111"/>
          </a:xfrm>
          <a:prstGeom prst="rect">
            <a:avLst/>
          </a:prstGeom>
        </p:spPr>
        <p:txBody>
          <a:bodyPr lIns="0" tIns="0" rIns="0"/>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102"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bold" panose="020B0502040204020203" pitchFamily="34" charset="0"/>
              </a:rPr>
              <a:t>One platform, unlimited innovation</a:t>
            </a:r>
          </a:p>
          <a:p>
            <a:pPr marL="0" marR="0" lvl="0" indent="0" algn="l" defTabSz="914102" rtl="0" eaLnBrk="1" fontAlgn="base" latinLnBrk="0" hangingPunct="1">
              <a:lnSpc>
                <a:spcPct val="100000"/>
              </a:lnSpc>
              <a:spcBef>
                <a:spcPts val="6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Light" panose="020B0502040204020203" pitchFamily="34" charset="0"/>
              </a:rPr>
              <a:t>Shift your low-code apps into high gear continuously with advanced AI, analytics, bots, interactive maps, external portals, mixed reality, IoT and more</a:t>
            </a:r>
            <a:r>
              <a:rPr kumimoji="0" lang="en-US" sz="14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Segoe UI Historic"/>
                <a:cs typeface="Segoe UI Light" panose="020B0502040204020203" pitchFamily="34" charset="0"/>
              </a:rPr>
              <a:t>.</a:t>
            </a:r>
            <a:endParaRPr kumimoji="0" lang="en-US" sz="16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mn-ea"/>
              <a:cs typeface="Segoe UI Light" panose="020B0502040204020203" pitchFamily="34" charset="0"/>
            </a:endParaRPr>
          </a:p>
        </p:txBody>
      </p:sp>
    </p:spTree>
    <p:extLst>
      <p:ext uri="{BB962C8B-B14F-4D97-AF65-F5344CB8AC3E}">
        <p14:creationId xmlns:p14="http://schemas.microsoft.com/office/powerpoint/2010/main" val="278750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2FE21-D9D6-6F4F-BCC6-4B41935AC6E7}"/>
              </a:ext>
            </a:extLst>
          </p:cNvPr>
          <p:cNvSpPr>
            <a:spLocks noGrp="1"/>
          </p:cNvSpPr>
          <p:nvPr>
            <p:ph type="title"/>
          </p:nvPr>
        </p:nvSpPr>
        <p:spPr>
          <a:xfrm>
            <a:off x="588263" y="457200"/>
            <a:ext cx="11018520" cy="861774"/>
          </a:xfrm>
        </p:spPr>
        <p:txBody>
          <a:bodyPr/>
          <a:lstStyle/>
          <a:p>
            <a:r>
              <a:rPr lang="en-US"/>
              <a:t>Build business apps faster, easier </a:t>
            </a:r>
            <a:br>
              <a:rPr lang="en-US"/>
            </a:br>
            <a:r>
              <a:rPr lang="en-US" sz="2000"/>
              <a:t>Empower everyone to build apps in hours—not months—with familiar Microsoft tools </a:t>
            </a:r>
          </a:p>
        </p:txBody>
      </p:sp>
      <p:cxnSp>
        <p:nvCxnSpPr>
          <p:cNvPr id="123" name="Straight Connector 122">
            <a:extLst>
              <a:ext uri="{FF2B5EF4-FFF2-40B4-BE49-F238E27FC236}">
                <a16:creationId xmlns:a16="http://schemas.microsoft.com/office/drawing/2014/main" id="{10B87E0A-63EB-4E76-8DB1-1EC8EAE43726}"/>
              </a:ext>
              <a:ext uri="{C183D7F6-B498-43B3-948B-1728B52AA6E4}">
                <adec:decorative xmlns:adec="http://schemas.microsoft.com/office/drawing/2017/decorative" val="1"/>
              </a:ext>
            </a:extLst>
          </p:cNvPr>
          <p:cNvCxnSpPr/>
          <p:nvPr/>
        </p:nvCxnSpPr>
        <p:spPr>
          <a:xfrm>
            <a:off x="1524" y="5980830"/>
            <a:ext cx="12188952" cy="0"/>
          </a:xfrm>
          <a:prstGeom prst="line">
            <a:avLst/>
          </a:prstGeom>
          <a:noFill/>
          <a:ln w="9525" cap="flat" cmpd="sng" algn="ctr">
            <a:solidFill>
              <a:schemeClr val="bg1">
                <a:lumMod val="85000"/>
              </a:schemeClr>
            </a:solidFill>
            <a:prstDash val="solid"/>
            <a:headEnd type="none"/>
            <a:tailEnd type="none"/>
          </a:ln>
          <a:effectLst/>
        </p:spPr>
      </p:cxnSp>
      <p:sp>
        <p:nvSpPr>
          <p:cNvPr id="114" name="Rectangle 113">
            <a:extLst>
              <a:ext uri="{FF2B5EF4-FFF2-40B4-BE49-F238E27FC236}">
                <a16:creationId xmlns:a16="http://schemas.microsoft.com/office/drawing/2014/main" id="{6DC900B2-02C5-46CA-B97C-4D270947ACBD}"/>
              </a:ext>
              <a:ext uri="{C183D7F6-B498-43B3-948B-1728B52AA6E4}">
                <adec:decorative xmlns:adec="http://schemas.microsoft.com/office/drawing/2017/decorative" val="1"/>
              </a:ext>
            </a:extLst>
          </p:cNvPr>
          <p:cNvSpPr/>
          <p:nvPr/>
        </p:nvSpPr>
        <p:spPr bwMode="auto">
          <a:xfrm>
            <a:off x="58826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000000"/>
                    </a:gs>
                    <a:gs pos="100000">
                      <a:srgbClr val="000000"/>
                    </a:gs>
                  </a:gsLst>
                  <a:lin ang="5400000" scaled="0"/>
                </a:gradFill>
                <a:effectLst/>
                <a:uLnTx/>
                <a:uFillTx/>
                <a:latin typeface="Segoe UI Semibold"/>
                <a:ea typeface="+mn-ea"/>
                <a:cs typeface="Segoe UI" pitchFamily="34" charset="0"/>
              </a:rPr>
              <a:t>Build business apps faster, easier</a:t>
            </a:r>
          </a:p>
        </p:txBody>
      </p:sp>
      <p:grpSp>
        <p:nvGrpSpPr>
          <p:cNvPr id="137" name="Group 136">
            <a:extLst>
              <a:ext uri="{FF2B5EF4-FFF2-40B4-BE49-F238E27FC236}">
                <a16:creationId xmlns:a16="http://schemas.microsoft.com/office/drawing/2014/main" id="{321DE1BB-DB8D-4D81-BAF8-94A17AB4A781}"/>
              </a:ext>
              <a:ext uri="{C183D7F6-B498-43B3-948B-1728B52AA6E4}">
                <adec:decorative xmlns:adec="http://schemas.microsoft.com/office/drawing/2017/decorative" val="1"/>
              </a:ext>
            </a:extLst>
          </p:cNvPr>
          <p:cNvGrpSpPr/>
          <p:nvPr/>
        </p:nvGrpSpPr>
        <p:grpSpPr>
          <a:xfrm>
            <a:off x="588263" y="6233208"/>
            <a:ext cx="350599" cy="350599"/>
            <a:chOff x="4607552" y="3123954"/>
            <a:chExt cx="393700" cy="393700"/>
          </a:xfrm>
        </p:grpSpPr>
        <p:sp>
          <p:nvSpPr>
            <p:cNvPr id="138" name="Freeform 105">
              <a:extLst>
                <a:ext uri="{FF2B5EF4-FFF2-40B4-BE49-F238E27FC236}">
                  <a16:creationId xmlns:a16="http://schemas.microsoft.com/office/drawing/2014/main" id="{2F7C536F-AB86-4321-88ED-D0C2491D0750}"/>
                </a:ext>
              </a:extLst>
            </p:cNvPr>
            <p:cNvSpPr>
              <a:spLocks/>
            </p:cNvSpPr>
            <p:nvPr/>
          </p:nvSpPr>
          <p:spPr bwMode="auto">
            <a:xfrm>
              <a:off x="4607552" y="3123954"/>
              <a:ext cx="393700" cy="393700"/>
            </a:xfrm>
            <a:custGeom>
              <a:avLst/>
              <a:gdLst>
                <a:gd name="T0" fmla="*/ 200 w 400"/>
                <a:gd name="T1" fmla="*/ 0 h 400"/>
                <a:gd name="T2" fmla="*/ 200 w 400"/>
                <a:gd name="T3" fmla="*/ 0 h 400"/>
                <a:gd name="T4" fmla="*/ 253 w 400"/>
                <a:gd name="T5" fmla="*/ 7 h 400"/>
                <a:gd name="T6" fmla="*/ 301 w 400"/>
                <a:gd name="T7" fmla="*/ 28 h 400"/>
                <a:gd name="T8" fmla="*/ 341 w 400"/>
                <a:gd name="T9" fmla="*/ 59 h 400"/>
                <a:gd name="T10" fmla="*/ 372 w 400"/>
                <a:gd name="T11" fmla="*/ 99 h 400"/>
                <a:gd name="T12" fmla="*/ 393 w 400"/>
                <a:gd name="T13" fmla="*/ 147 h 400"/>
                <a:gd name="T14" fmla="*/ 400 w 400"/>
                <a:gd name="T15" fmla="*/ 200 h 400"/>
                <a:gd name="T16" fmla="*/ 393 w 400"/>
                <a:gd name="T17" fmla="*/ 253 h 400"/>
                <a:gd name="T18" fmla="*/ 372 w 400"/>
                <a:gd name="T19" fmla="*/ 301 h 400"/>
                <a:gd name="T20" fmla="*/ 341 w 400"/>
                <a:gd name="T21" fmla="*/ 342 h 400"/>
                <a:gd name="T22" fmla="*/ 301 w 400"/>
                <a:gd name="T23" fmla="*/ 373 h 400"/>
                <a:gd name="T24" fmla="*/ 253 w 400"/>
                <a:gd name="T25" fmla="*/ 393 h 400"/>
                <a:gd name="T26" fmla="*/ 200 w 400"/>
                <a:gd name="T27" fmla="*/ 400 h 400"/>
                <a:gd name="T28" fmla="*/ 147 w 400"/>
                <a:gd name="T29" fmla="*/ 393 h 400"/>
                <a:gd name="T30" fmla="*/ 99 w 400"/>
                <a:gd name="T31" fmla="*/ 373 h 400"/>
                <a:gd name="T32" fmla="*/ 58 w 400"/>
                <a:gd name="T33" fmla="*/ 342 h 400"/>
                <a:gd name="T34" fmla="*/ 27 w 400"/>
                <a:gd name="T35" fmla="*/ 301 h 400"/>
                <a:gd name="T36" fmla="*/ 7 w 400"/>
                <a:gd name="T37" fmla="*/ 253 h 400"/>
                <a:gd name="T38" fmla="*/ 0 w 400"/>
                <a:gd name="T39" fmla="*/ 200 h 400"/>
                <a:gd name="T40" fmla="*/ 7 w 400"/>
                <a:gd name="T41" fmla="*/ 147 h 400"/>
                <a:gd name="T42" fmla="*/ 27 w 400"/>
                <a:gd name="T43" fmla="*/ 99 h 400"/>
                <a:gd name="T44" fmla="*/ 58 w 400"/>
                <a:gd name="T45" fmla="*/ 59 h 400"/>
                <a:gd name="T46" fmla="*/ 99 w 400"/>
                <a:gd name="T47" fmla="*/ 28 h 400"/>
                <a:gd name="T48" fmla="*/ 147 w 400"/>
                <a:gd name="T49" fmla="*/ 7 h 400"/>
                <a:gd name="T50" fmla="*/ 200 w 400"/>
                <a:gd name="T5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400">
                  <a:moveTo>
                    <a:pt x="200" y="0"/>
                  </a:moveTo>
                  <a:lnTo>
                    <a:pt x="200" y="0"/>
                  </a:lnTo>
                  <a:cubicBezTo>
                    <a:pt x="218" y="0"/>
                    <a:pt x="236" y="3"/>
                    <a:pt x="253" y="7"/>
                  </a:cubicBezTo>
                  <a:cubicBezTo>
                    <a:pt x="270" y="12"/>
                    <a:pt x="286" y="19"/>
                    <a:pt x="301" y="28"/>
                  </a:cubicBezTo>
                  <a:cubicBezTo>
                    <a:pt x="316" y="36"/>
                    <a:pt x="329" y="47"/>
                    <a:pt x="341" y="59"/>
                  </a:cubicBezTo>
                  <a:cubicBezTo>
                    <a:pt x="353" y="71"/>
                    <a:pt x="364" y="84"/>
                    <a:pt x="372" y="99"/>
                  </a:cubicBezTo>
                  <a:cubicBezTo>
                    <a:pt x="381" y="114"/>
                    <a:pt x="388" y="130"/>
                    <a:pt x="393" y="147"/>
                  </a:cubicBezTo>
                  <a:cubicBezTo>
                    <a:pt x="397" y="164"/>
                    <a:pt x="400" y="182"/>
                    <a:pt x="400" y="200"/>
                  </a:cubicBezTo>
                  <a:cubicBezTo>
                    <a:pt x="400" y="219"/>
                    <a:pt x="397" y="236"/>
                    <a:pt x="393" y="253"/>
                  </a:cubicBezTo>
                  <a:cubicBezTo>
                    <a:pt x="388" y="270"/>
                    <a:pt x="381" y="286"/>
                    <a:pt x="372" y="301"/>
                  </a:cubicBezTo>
                  <a:cubicBezTo>
                    <a:pt x="364" y="316"/>
                    <a:pt x="353" y="329"/>
                    <a:pt x="341" y="342"/>
                  </a:cubicBezTo>
                  <a:cubicBezTo>
                    <a:pt x="329" y="354"/>
                    <a:pt x="316" y="364"/>
                    <a:pt x="301" y="373"/>
                  </a:cubicBezTo>
                  <a:cubicBezTo>
                    <a:pt x="286" y="381"/>
                    <a:pt x="270" y="388"/>
                    <a:pt x="253" y="393"/>
                  </a:cubicBezTo>
                  <a:cubicBezTo>
                    <a:pt x="236" y="398"/>
                    <a:pt x="218" y="400"/>
                    <a:pt x="200" y="400"/>
                  </a:cubicBezTo>
                  <a:cubicBezTo>
                    <a:pt x="181" y="400"/>
                    <a:pt x="164" y="398"/>
                    <a:pt x="147" y="393"/>
                  </a:cubicBezTo>
                  <a:cubicBezTo>
                    <a:pt x="130" y="388"/>
                    <a:pt x="114" y="381"/>
                    <a:pt x="99" y="373"/>
                  </a:cubicBezTo>
                  <a:cubicBezTo>
                    <a:pt x="84" y="364"/>
                    <a:pt x="71" y="354"/>
                    <a:pt x="58" y="342"/>
                  </a:cubicBezTo>
                  <a:cubicBezTo>
                    <a:pt x="46" y="329"/>
                    <a:pt x="36" y="316"/>
                    <a:pt x="27" y="301"/>
                  </a:cubicBezTo>
                  <a:cubicBezTo>
                    <a:pt x="19" y="286"/>
                    <a:pt x="12" y="270"/>
                    <a:pt x="7" y="253"/>
                  </a:cubicBezTo>
                  <a:cubicBezTo>
                    <a:pt x="2" y="236"/>
                    <a:pt x="0" y="219"/>
                    <a:pt x="0" y="200"/>
                  </a:cubicBezTo>
                  <a:cubicBezTo>
                    <a:pt x="0" y="182"/>
                    <a:pt x="2" y="164"/>
                    <a:pt x="7" y="147"/>
                  </a:cubicBezTo>
                  <a:cubicBezTo>
                    <a:pt x="12" y="130"/>
                    <a:pt x="19" y="114"/>
                    <a:pt x="27" y="99"/>
                  </a:cubicBezTo>
                  <a:cubicBezTo>
                    <a:pt x="36" y="84"/>
                    <a:pt x="46" y="71"/>
                    <a:pt x="58" y="59"/>
                  </a:cubicBezTo>
                  <a:cubicBezTo>
                    <a:pt x="71" y="47"/>
                    <a:pt x="84" y="36"/>
                    <a:pt x="99" y="28"/>
                  </a:cubicBezTo>
                  <a:cubicBezTo>
                    <a:pt x="114" y="19"/>
                    <a:pt x="130" y="12"/>
                    <a:pt x="147" y="7"/>
                  </a:cubicBezTo>
                  <a:cubicBezTo>
                    <a:pt x="164" y="3"/>
                    <a:pt x="181" y="0"/>
                    <a:pt x="200" y="0"/>
                  </a:cubicBez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39" name="Freeform 106">
              <a:extLst>
                <a:ext uri="{FF2B5EF4-FFF2-40B4-BE49-F238E27FC236}">
                  <a16:creationId xmlns:a16="http://schemas.microsoft.com/office/drawing/2014/main" id="{51C1ECBD-02FC-4FD0-BEC2-D23DF5AB0F2F}"/>
                </a:ext>
              </a:extLst>
            </p:cNvPr>
            <p:cNvSpPr>
              <a:spLocks/>
            </p:cNvSpPr>
            <p:nvPr/>
          </p:nvSpPr>
          <p:spPr bwMode="auto">
            <a:xfrm>
              <a:off x="4764715" y="3209679"/>
              <a:ext cx="150813" cy="150813"/>
            </a:xfrm>
            <a:custGeom>
              <a:avLst/>
              <a:gdLst>
                <a:gd name="T0" fmla="*/ 76 w 153"/>
                <a:gd name="T1" fmla="*/ 96 h 153"/>
                <a:gd name="T2" fmla="*/ 76 w 153"/>
                <a:gd name="T3" fmla="*/ 96 h 153"/>
                <a:gd name="T4" fmla="*/ 80 w 153"/>
                <a:gd name="T5" fmla="*/ 113 h 153"/>
                <a:gd name="T6" fmla="*/ 77 w 153"/>
                <a:gd name="T7" fmla="*/ 129 h 153"/>
                <a:gd name="T8" fmla="*/ 68 w 153"/>
                <a:gd name="T9" fmla="*/ 142 h 153"/>
                <a:gd name="T10" fmla="*/ 55 w 153"/>
                <a:gd name="T11" fmla="*/ 150 h 153"/>
                <a:gd name="T12" fmla="*/ 40 w 153"/>
                <a:gd name="T13" fmla="*/ 153 h 153"/>
                <a:gd name="T14" fmla="*/ 24 w 153"/>
                <a:gd name="T15" fmla="*/ 150 h 153"/>
                <a:gd name="T16" fmla="*/ 12 w 153"/>
                <a:gd name="T17" fmla="*/ 142 h 153"/>
                <a:gd name="T18" fmla="*/ 3 w 153"/>
                <a:gd name="T19" fmla="*/ 129 h 153"/>
                <a:gd name="T20" fmla="*/ 0 w 153"/>
                <a:gd name="T21" fmla="*/ 113 h 153"/>
                <a:gd name="T22" fmla="*/ 3 w 153"/>
                <a:gd name="T23" fmla="*/ 98 h 153"/>
                <a:gd name="T24" fmla="*/ 12 w 153"/>
                <a:gd name="T25" fmla="*/ 85 h 153"/>
                <a:gd name="T26" fmla="*/ 24 w 153"/>
                <a:gd name="T27" fmla="*/ 76 h 153"/>
                <a:gd name="T28" fmla="*/ 40 w 153"/>
                <a:gd name="T29" fmla="*/ 73 h 153"/>
                <a:gd name="T30" fmla="*/ 57 w 153"/>
                <a:gd name="T31" fmla="*/ 77 h 153"/>
                <a:gd name="T32" fmla="*/ 57 w 153"/>
                <a:gd name="T33" fmla="*/ 77 h 153"/>
                <a:gd name="T34" fmla="*/ 134 w 153"/>
                <a:gd name="T35" fmla="*/ 0 h 153"/>
                <a:gd name="T36" fmla="*/ 153 w 153"/>
                <a:gd name="T37" fmla="*/ 19 h 153"/>
                <a:gd name="T38" fmla="*/ 76 w 153"/>
                <a:gd name="T39" fmla="*/ 96 h 153"/>
                <a:gd name="T40" fmla="*/ 76 w 153"/>
                <a:gd name="T41"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3">
                  <a:moveTo>
                    <a:pt x="76" y="96"/>
                  </a:moveTo>
                  <a:lnTo>
                    <a:pt x="76" y="96"/>
                  </a:lnTo>
                  <a:cubicBezTo>
                    <a:pt x="78" y="101"/>
                    <a:pt x="80" y="107"/>
                    <a:pt x="80" y="113"/>
                  </a:cubicBezTo>
                  <a:cubicBezTo>
                    <a:pt x="80" y="119"/>
                    <a:pt x="79" y="124"/>
                    <a:pt x="77" y="129"/>
                  </a:cubicBezTo>
                  <a:cubicBezTo>
                    <a:pt x="75" y="134"/>
                    <a:pt x="72" y="138"/>
                    <a:pt x="68" y="142"/>
                  </a:cubicBezTo>
                  <a:cubicBezTo>
                    <a:pt x="65" y="145"/>
                    <a:pt x="60" y="148"/>
                    <a:pt x="55" y="150"/>
                  </a:cubicBezTo>
                  <a:cubicBezTo>
                    <a:pt x="51" y="152"/>
                    <a:pt x="45" y="153"/>
                    <a:pt x="40" y="153"/>
                  </a:cubicBezTo>
                  <a:cubicBezTo>
                    <a:pt x="34" y="153"/>
                    <a:pt x="29" y="152"/>
                    <a:pt x="24" y="150"/>
                  </a:cubicBezTo>
                  <a:cubicBezTo>
                    <a:pt x="19" y="148"/>
                    <a:pt x="15" y="145"/>
                    <a:pt x="12" y="142"/>
                  </a:cubicBezTo>
                  <a:cubicBezTo>
                    <a:pt x="8" y="138"/>
                    <a:pt x="5" y="134"/>
                    <a:pt x="3" y="129"/>
                  </a:cubicBezTo>
                  <a:cubicBezTo>
                    <a:pt x="1" y="124"/>
                    <a:pt x="0" y="119"/>
                    <a:pt x="0" y="113"/>
                  </a:cubicBezTo>
                  <a:cubicBezTo>
                    <a:pt x="0" y="108"/>
                    <a:pt x="1" y="102"/>
                    <a:pt x="3" y="98"/>
                  </a:cubicBezTo>
                  <a:cubicBezTo>
                    <a:pt x="5" y="93"/>
                    <a:pt x="8" y="88"/>
                    <a:pt x="12" y="85"/>
                  </a:cubicBezTo>
                  <a:cubicBezTo>
                    <a:pt x="15" y="81"/>
                    <a:pt x="19" y="78"/>
                    <a:pt x="24" y="76"/>
                  </a:cubicBezTo>
                  <a:cubicBezTo>
                    <a:pt x="29" y="74"/>
                    <a:pt x="34" y="73"/>
                    <a:pt x="40" y="73"/>
                  </a:cubicBezTo>
                  <a:cubicBezTo>
                    <a:pt x="46" y="73"/>
                    <a:pt x="52" y="75"/>
                    <a:pt x="57" y="77"/>
                  </a:cubicBezTo>
                  <a:lnTo>
                    <a:pt x="57" y="77"/>
                  </a:lnTo>
                  <a:lnTo>
                    <a:pt x="134" y="0"/>
                  </a:lnTo>
                  <a:lnTo>
                    <a:pt x="153" y="19"/>
                  </a:lnTo>
                  <a:lnTo>
                    <a:pt x="76" y="96"/>
                  </a:lnTo>
                  <a:lnTo>
                    <a:pt x="76" y="96"/>
                  </a:lnTo>
                  <a:close/>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40" name="Freeform 107">
              <a:extLst>
                <a:ext uri="{FF2B5EF4-FFF2-40B4-BE49-F238E27FC236}">
                  <a16:creationId xmlns:a16="http://schemas.microsoft.com/office/drawing/2014/main" id="{FF40A98D-4C13-40F5-976F-70745408FF9D}"/>
                </a:ext>
              </a:extLst>
            </p:cNvPr>
            <p:cNvSpPr>
              <a:spLocks/>
            </p:cNvSpPr>
            <p:nvPr/>
          </p:nvSpPr>
          <p:spPr bwMode="auto">
            <a:xfrm>
              <a:off x="4659940" y="3176341"/>
              <a:ext cx="203200" cy="247650"/>
            </a:xfrm>
            <a:custGeom>
              <a:avLst/>
              <a:gdLst>
                <a:gd name="T0" fmla="*/ 196 w 207"/>
                <a:gd name="T1" fmla="*/ 37 h 250"/>
                <a:gd name="T2" fmla="*/ 196 w 207"/>
                <a:gd name="T3" fmla="*/ 37 h 250"/>
                <a:gd name="T4" fmla="*/ 146 w 207"/>
                <a:gd name="T5" fmla="*/ 26 h 250"/>
                <a:gd name="T6" fmla="*/ 115 w 207"/>
                <a:gd name="T7" fmla="*/ 30 h 250"/>
                <a:gd name="T8" fmla="*/ 86 w 207"/>
                <a:gd name="T9" fmla="*/ 43 h 250"/>
                <a:gd name="T10" fmla="*/ 62 w 207"/>
                <a:gd name="T11" fmla="*/ 61 h 250"/>
                <a:gd name="T12" fmla="*/ 43 w 207"/>
                <a:gd name="T13" fmla="*/ 86 h 250"/>
                <a:gd name="T14" fmla="*/ 31 w 207"/>
                <a:gd name="T15" fmla="*/ 114 h 250"/>
                <a:gd name="T16" fmla="*/ 27 w 207"/>
                <a:gd name="T17" fmla="*/ 146 h 250"/>
                <a:gd name="T18" fmla="*/ 36 w 207"/>
                <a:gd name="T19" fmla="*/ 192 h 250"/>
                <a:gd name="T20" fmla="*/ 62 w 207"/>
                <a:gd name="T21" fmla="*/ 231 h 250"/>
                <a:gd name="T22" fmla="*/ 43 w 207"/>
                <a:gd name="T23" fmla="*/ 250 h 250"/>
                <a:gd name="T24" fmla="*/ 11 w 207"/>
                <a:gd name="T25" fmla="*/ 202 h 250"/>
                <a:gd name="T26" fmla="*/ 0 w 207"/>
                <a:gd name="T27" fmla="*/ 146 h 250"/>
                <a:gd name="T28" fmla="*/ 5 w 207"/>
                <a:gd name="T29" fmla="*/ 107 h 250"/>
                <a:gd name="T30" fmla="*/ 20 w 207"/>
                <a:gd name="T31" fmla="*/ 72 h 250"/>
                <a:gd name="T32" fmla="*/ 43 w 207"/>
                <a:gd name="T33" fmla="*/ 43 h 250"/>
                <a:gd name="T34" fmla="*/ 73 w 207"/>
                <a:gd name="T35" fmla="*/ 20 h 250"/>
                <a:gd name="T36" fmla="*/ 108 w 207"/>
                <a:gd name="T37" fmla="*/ 5 h 250"/>
                <a:gd name="T38" fmla="*/ 147 w 207"/>
                <a:gd name="T39" fmla="*/ 0 h 250"/>
                <a:gd name="T40" fmla="*/ 178 w 207"/>
                <a:gd name="T41" fmla="*/ 3 h 250"/>
                <a:gd name="T42" fmla="*/ 207 w 207"/>
                <a:gd name="T43" fmla="*/ 13 h 250"/>
                <a:gd name="T44" fmla="*/ 196 w 207"/>
                <a:gd name="T45" fmla="*/ 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50">
                  <a:moveTo>
                    <a:pt x="196" y="37"/>
                  </a:moveTo>
                  <a:lnTo>
                    <a:pt x="196" y="37"/>
                  </a:lnTo>
                  <a:cubicBezTo>
                    <a:pt x="180" y="30"/>
                    <a:pt x="163" y="26"/>
                    <a:pt x="146" y="26"/>
                  </a:cubicBezTo>
                  <a:cubicBezTo>
                    <a:pt x="135" y="26"/>
                    <a:pt x="125" y="28"/>
                    <a:pt x="115" y="30"/>
                  </a:cubicBezTo>
                  <a:cubicBezTo>
                    <a:pt x="104" y="33"/>
                    <a:pt x="95" y="37"/>
                    <a:pt x="86" y="43"/>
                  </a:cubicBezTo>
                  <a:cubicBezTo>
                    <a:pt x="77" y="48"/>
                    <a:pt x="69" y="54"/>
                    <a:pt x="62" y="61"/>
                  </a:cubicBezTo>
                  <a:cubicBezTo>
                    <a:pt x="55" y="69"/>
                    <a:pt x="48" y="77"/>
                    <a:pt x="43" y="86"/>
                  </a:cubicBezTo>
                  <a:cubicBezTo>
                    <a:pt x="38" y="95"/>
                    <a:pt x="34" y="104"/>
                    <a:pt x="31" y="114"/>
                  </a:cubicBezTo>
                  <a:cubicBezTo>
                    <a:pt x="28" y="125"/>
                    <a:pt x="27" y="135"/>
                    <a:pt x="27" y="146"/>
                  </a:cubicBezTo>
                  <a:cubicBezTo>
                    <a:pt x="27" y="162"/>
                    <a:pt x="30" y="177"/>
                    <a:pt x="36" y="192"/>
                  </a:cubicBezTo>
                  <a:cubicBezTo>
                    <a:pt x="42" y="207"/>
                    <a:pt x="51" y="220"/>
                    <a:pt x="62" y="231"/>
                  </a:cubicBezTo>
                  <a:lnTo>
                    <a:pt x="43" y="250"/>
                  </a:lnTo>
                  <a:cubicBezTo>
                    <a:pt x="29" y="236"/>
                    <a:pt x="19" y="220"/>
                    <a:pt x="11" y="202"/>
                  </a:cubicBezTo>
                  <a:cubicBezTo>
                    <a:pt x="4" y="184"/>
                    <a:pt x="0" y="166"/>
                    <a:pt x="0" y="146"/>
                  </a:cubicBezTo>
                  <a:cubicBezTo>
                    <a:pt x="0" y="133"/>
                    <a:pt x="2" y="120"/>
                    <a:pt x="5" y="107"/>
                  </a:cubicBezTo>
                  <a:cubicBezTo>
                    <a:pt x="9" y="95"/>
                    <a:pt x="14" y="83"/>
                    <a:pt x="20" y="72"/>
                  </a:cubicBezTo>
                  <a:cubicBezTo>
                    <a:pt x="27" y="61"/>
                    <a:pt x="34" y="52"/>
                    <a:pt x="43" y="43"/>
                  </a:cubicBezTo>
                  <a:cubicBezTo>
                    <a:pt x="52" y="34"/>
                    <a:pt x="62" y="26"/>
                    <a:pt x="73" y="20"/>
                  </a:cubicBezTo>
                  <a:cubicBezTo>
                    <a:pt x="83" y="13"/>
                    <a:pt x="95" y="9"/>
                    <a:pt x="108" y="5"/>
                  </a:cubicBezTo>
                  <a:cubicBezTo>
                    <a:pt x="120" y="2"/>
                    <a:pt x="133" y="0"/>
                    <a:pt x="147" y="0"/>
                  </a:cubicBezTo>
                  <a:cubicBezTo>
                    <a:pt x="157" y="0"/>
                    <a:pt x="167" y="1"/>
                    <a:pt x="178" y="3"/>
                  </a:cubicBezTo>
                  <a:cubicBezTo>
                    <a:pt x="188" y="5"/>
                    <a:pt x="197" y="9"/>
                    <a:pt x="207" y="13"/>
                  </a:cubicBezTo>
                  <a:lnTo>
                    <a:pt x="196" y="3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41" name="Freeform 108">
              <a:extLst>
                <a:ext uri="{FF2B5EF4-FFF2-40B4-BE49-F238E27FC236}">
                  <a16:creationId xmlns:a16="http://schemas.microsoft.com/office/drawing/2014/main" id="{9999B219-DF19-42E2-AAA9-DFAE7410B8D0}"/>
                </a:ext>
              </a:extLst>
            </p:cNvPr>
            <p:cNvSpPr>
              <a:spLocks/>
            </p:cNvSpPr>
            <p:nvPr/>
          </p:nvSpPr>
          <p:spPr bwMode="auto">
            <a:xfrm>
              <a:off x="4888540" y="3262066"/>
              <a:ext cx="60325" cy="161925"/>
            </a:xfrm>
            <a:custGeom>
              <a:avLst/>
              <a:gdLst>
                <a:gd name="T0" fmla="*/ 48 w 61"/>
                <a:gd name="T1" fmla="*/ 0 h 164"/>
                <a:gd name="T2" fmla="*/ 48 w 61"/>
                <a:gd name="T3" fmla="*/ 0 h 164"/>
                <a:gd name="T4" fmla="*/ 58 w 61"/>
                <a:gd name="T5" fmla="*/ 29 h 164"/>
                <a:gd name="T6" fmla="*/ 61 w 61"/>
                <a:gd name="T7" fmla="*/ 60 h 164"/>
                <a:gd name="T8" fmla="*/ 50 w 61"/>
                <a:gd name="T9" fmla="*/ 116 h 164"/>
                <a:gd name="T10" fmla="*/ 19 w 61"/>
                <a:gd name="T11" fmla="*/ 164 h 164"/>
                <a:gd name="T12" fmla="*/ 0 w 61"/>
                <a:gd name="T13" fmla="*/ 145 h 164"/>
                <a:gd name="T14" fmla="*/ 26 w 61"/>
                <a:gd name="T15" fmla="*/ 106 h 164"/>
                <a:gd name="T16" fmla="*/ 35 w 61"/>
                <a:gd name="T17" fmla="*/ 61 h 164"/>
                <a:gd name="T18" fmla="*/ 24 w 61"/>
                <a:gd name="T19" fmla="*/ 11 h 164"/>
                <a:gd name="T20" fmla="*/ 48 w 61"/>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4">
                  <a:moveTo>
                    <a:pt x="48" y="0"/>
                  </a:moveTo>
                  <a:lnTo>
                    <a:pt x="48" y="0"/>
                  </a:lnTo>
                  <a:cubicBezTo>
                    <a:pt x="52" y="10"/>
                    <a:pt x="56" y="19"/>
                    <a:pt x="58" y="29"/>
                  </a:cubicBezTo>
                  <a:cubicBezTo>
                    <a:pt x="60" y="40"/>
                    <a:pt x="61" y="50"/>
                    <a:pt x="61" y="60"/>
                  </a:cubicBezTo>
                  <a:cubicBezTo>
                    <a:pt x="61" y="80"/>
                    <a:pt x="57" y="98"/>
                    <a:pt x="50" y="116"/>
                  </a:cubicBezTo>
                  <a:cubicBezTo>
                    <a:pt x="43" y="134"/>
                    <a:pt x="32" y="150"/>
                    <a:pt x="19" y="164"/>
                  </a:cubicBezTo>
                  <a:lnTo>
                    <a:pt x="0" y="145"/>
                  </a:lnTo>
                  <a:cubicBezTo>
                    <a:pt x="11" y="134"/>
                    <a:pt x="20" y="121"/>
                    <a:pt x="26" y="106"/>
                  </a:cubicBezTo>
                  <a:cubicBezTo>
                    <a:pt x="32" y="92"/>
                    <a:pt x="35" y="77"/>
                    <a:pt x="35" y="61"/>
                  </a:cubicBezTo>
                  <a:cubicBezTo>
                    <a:pt x="35" y="44"/>
                    <a:pt x="31" y="27"/>
                    <a:pt x="24" y="11"/>
                  </a:cubicBezTo>
                  <a:lnTo>
                    <a:pt x="48"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sp>
          <p:nvSpPr>
            <p:cNvPr id="142" name="Freeform 109">
              <a:extLst>
                <a:ext uri="{FF2B5EF4-FFF2-40B4-BE49-F238E27FC236}">
                  <a16:creationId xmlns:a16="http://schemas.microsoft.com/office/drawing/2014/main" id="{BA747899-1605-4AF0-9A3C-7E4D6813D0D1}"/>
                </a:ext>
              </a:extLst>
            </p:cNvPr>
            <p:cNvSpPr>
              <a:spLocks/>
            </p:cNvSpPr>
            <p:nvPr/>
          </p:nvSpPr>
          <p:spPr bwMode="auto">
            <a:xfrm>
              <a:off x="4764715" y="3281116"/>
              <a:ext cx="79375" cy="80963"/>
            </a:xfrm>
            <a:custGeom>
              <a:avLst/>
              <a:gdLst>
                <a:gd name="T0" fmla="*/ 41 w 81"/>
                <a:gd name="T1" fmla="*/ 81 h 81"/>
                <a:gd name="T2" fmla="*/ 41 w 81"/>
                <a:gd name="T3" fmla="*/ 81 h 81"/>
                <a:gd name="T4" fmla="*/ 69 w 81"/>
                <a:gd name="T5" fmla="*/ 69 h 81"/>
                <a:gd name="T6" fmla="*/ 81 w 81"/>
                <a:gd name="T7" fmla="*/ 40 h 81"/>
                <a:gd name="T8" fmla="*/ 69 w 81"/>
                <a:gd name="T9" fmla="*/ 12 h 81"/>
                <a:gd name="T10" fmla="*/ 41 w 81"/>
                <a:gd name="T11" fmla="*/ 0 h 81"/>
                <a:gd name="T12" fmla="*/ 12 w 81"/>
                <a:gd name="T13" fmla="*/ 12 h 81"/>
                <a:gd name="T14" fmla="*/ 0 w 81"/>
                <a:gd name="T15" fmla="*/ 40 h 81"/>
                <a:gd name="T16" fmla="*/ 12 w 81"/>
                <a:gd name="T17" fmla="*/ 69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lnTo>
                    <a:pt x="41" y="81"/>
                  </a:lnTo>
                  <a:cubicBezTo>
                    <a:pt x="52" y="81"/>
                    <a:pt x="61" y="77"/>
                    <a:pt x="69" y="69"/>
                  </a:cubicBezTo>
                  <a:cubicBezTo>
                    <a:pt x="77" y="61"/>
                    <a:pt x="81" y="51"/>
                    <a:pt x="81" y="40"/>
                  </a:cubicBezTo>
                  <a:cubicBezTo>
                    <a:pt x="81" y="29"/>
                    <a:pt x="77" y="20"/>
                    <a:pt x="69" y="12"/>
                  </a:cubicBezTo>
                  <a:cubicBezTo>
                    <a:pt x="61" y="4"/>
                    <a:pt x="52" y="0"/>
                    <a:pt x="41" y="0"/>
                  </a:cubicBezTo>
                  <a:cubicBezTo>
                    <a:pt x="30" y="0"/>
                    <a:pt x="20" y="4"/>
                    <a:pt x="12" y="12"/>
                  </a:cubicBezTo>
                  <a:cubicBezTo>
                    <a:pt x="4" y="20"/>
                    <a:pt x="0" y="29"/>
                    <a:pt x="0" y="40"/>
                  </a:cubicBezTo>
                  <a:cubicBezTo>
                    <a:pt x="0" y="51"/>
                    <a:pt x="4" y="61"/>
                    <a:pt x="12" y="69"/>
                  </a:cubicBezTo>
                  <a:cubicBezTo>
                    <a:pt x="20" y="77"/>
                    <a:pt x="30" y="81"/>
                    <a:pt x="41" y="81"/>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FA0FF67F-E556-45F0-92CD-59A75DB59220}"/>
              </a:ext>
              <a:ext uri="{C183D7F6-B498-43B3-948B-1728B52AA6E4}">
                <adec:decorative xmlns:adec="http://schemas.microsoft.com/office/drawing/2017/decorative" val="1"/>
              </a:ext>
            </a:extLst>
          </p:cNvPr>
          <p:cNvSpPr/>
          <p:nvPr/>
        </p:nvSpPr>
        <p:spPr bwMode="auto">
          <a:xfrm>
            <a:off x="346862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lumMod val="85000"/>
                      </a:srgbClr>
                    </a:gs>
                    <a:gs pos="100000">
                      <a:srgbClr val="FFFFFF">
                        <a:lumMod val="85000"/>
                      </a:srgbClr>
                    </a:gs>
                  </a:gsLst>
                  <a:lin ang="1800000" scaled="0"/>
                </a:gradFill>
                <a:effectLst/>
                <a:uLnTx/>
                <a:uFillTx/>
                <a:latin typeface="Segoe UI Semibold"/>
                <a:ea typeface="+mn-ea"/>
                <a:cs typeface="Segoe UI" pitchFamily="34" charset="0"/>
              </a:rPr>
              <a:t>Take your apps to the next level</a:t>
            </a:r>
          </a:p>
        </p:txBody>
      </p:sp>
      <p:grpSp>
        <p:nvGrpSpPr>
          <p:cNvPr id="145" name="Group 144">
            <a:extLst>
              <a:ext uri="{FF2B5EF4-FFF2-40B4-BE49-F238E27FC236}">
                <a16:creationId xmlns:a16="http://schemas.microsoft.com/office/drawing/2014/main" id="{6FB815F0-586B-4582-9E18-67D52FD2ADA8}"/>
              </a:ext>
              <a:ext uri="{C183D7F6-B498-43B3-948B-1728B52AA6E4}">
                <adec:decorative xmlns:adec="http://schemas.microsoft.com/office/drawing/2017/decorative" val="1"/>
              </a:ext>
            </a:extLst>
          </p:cNvPr>
          <p:cNvGrpSpPr/>
          <p:nvPr/>
        </p:nvGrpSpPr>
        <p:grpSpPr>
          <a:xfrm>
            <a:off x="3468623" y="6259948"/>
            <a:ext cx="297116" cy="297118"/>
            <a:chOff x="852215" y="4202879"/>
            <a:chExt cx="505172" cy="505175"/>
          </a:xfrm>
          <a:solidFill>
            <a:schemeClr val="bg1">
              <a:lumMod val="85000"/>
            </a:schemeClr>
          </a:solidFill>
        </p:grpSpPr>
        <p:sp>
          <p:nvSpPr>
            <p:cNvPr id="146" name="Freeform 1074">
              <a:extLst>
                <a:ext uri="{FF2B5EF4-FFF2-40B4-BE49-F238E27FC236}">
                  <a16:creationId xmlns:a16="http://schemas.microsoft.com/office/drawing/2014/main" id="{222612B9-5D58-4197-BD95-31198C958644}"/>
                </a:ext>
              </a:extLst>
            </p:cNvPr>
            <p:cNvSpPr>
              <a:spLocks/>
            </p:cNvSpPr>
            <p:nvPr/>
          </p:nvSpPr>
          <p:spPr bwMode="auto">
            <a:xfrm>
              <a:off x="989032" y="4444940"/>
              <a:ext cx="31573" cy="263110"/>
            </a:xfrm>
            <a:custGeom>
              <a:avLst/>
              <a:gdLst>
                <a:gd name="T0" fmla="*/ 0 w 6"/>
                <a:gd name="T1" fmla="*/ 7 h 50"/>
                <a:gd name="T2" fmla="*/ 0 w 6"/>
                <a:gd name="T3" fmla="*/ 50 h 50"/>
                <a:gd name="T4" fmla="*/ 6 w 6"/>
                <a:gd name="T5" fmla="*/ 50 h 50"/>
                <a:gd name="T6" fmla="*/ 6 w 6"/>
                <a:gd name="T7" fmla="*/ 0 h 50"/>
                <a:gd name="T8" fmla="*/ 0 w 6"/>
                <a:gd name="T9" fmla="*/ 7 h 50"/>
              </a:gdLst>
              <a:ahLst/>
              <a:cxnLst>
                <a:cxn ang="0">
                  <a:pos x="T0" y="T1"/>
                </a:cxn>
                <a:cxn ang="0">
                  <a:pos x="T2" y="T3"/>
                </a:cxn>
                <a:cxn ang="0">
                  <a:pos x="T4" y="T5"/>
                </a:cxn>
                <a:cxn ang="0">
                  <a:pos x="T6" y="T7"/>
                </a:cxn>
                <a:cxn ang="0">
                  <a:pos x="T8" y="T9"/>
                </a:cxn>
              </a:cxnLst>
              <a:rect l="0" t="0" r="r" b="b"/>
              <a:pathLst>
                <a:path w="6" h="50">
                  <a:moveTo>
                    <a:pt x="0" y="7"/>
                  </a:moveTo>
                  <a:lnTo>
                    <a:pt x="0" y="50"/>
                  </a:lnTo>
                  <a:lnTo>
                    <a:pt x="6" y="50"/>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47" name="Freeform 1075">
              <a:extLst>
                <a:ext uri="{FF2B5EF4-FFF2-40B4-BE49-F238E27FC236}">
                  <a16:creationId xmlns:a16="http://schemas.microsoft.com/office/drawing/2014/main" id="{9F52040B-FC1F-47CA-BF81-01B94017977D}"/>
                </a:ext>
              </a:extLst>
            </p:cNvPr>
            <p:cNvSpPr>
              <a:spLocks/>
            </p:cNvSpPr>
            <p:nvPr/>
          </p:nvSpPr>
          <p:spPr bwMode="auto">
            <a:xfrm>
              <a:off x="852215" y="4581758"/>
              <a:ext cx="36837" cy="126293"/>
            </a:xfrm>
            <a:custGeom>
              <a:avLst/>
              <a:gdLst>
                <a:gd name="T0" fmla="*/ 0 w 7"/>
                <a:gd name="T1" fmla="*/ 6 h 24"/>
                <a:gd name="T2" fmla="*/ 0 w 7"/>
                <a:gd name="T3" fmla="*/ 24 h 24"/>
                <a:gd name="T4" fmla="*/ 7 w 7"/>
                <a:gd name="T5" fmla="*/ 24 h 24"/>
                <a:gd name="T6" fmla="*/ 7 w 7"/>
                <a:gd name="T7" fmla="*/ 0 h 24"/>
                <a:gd name="T8" fmla="*/ 0 w 7"/>
                <a:gd name="T9" fmla="*/ 6 h 24"/>
              </a:gdLst>
              <a:ahLst/>
              <a:cxnLst>
                <a:cxn ang="0">
                  <a:pos x="T0" y="T1"/>
                </a:cxn>
                <a:cxn ang="0">
                  <a:pos x="T2" y="T3"/>
                </a:cxn>
                <a:cxn ang="0">
                  <a:pos x="T4" y="T5"/>
                </a:cxn>
                <a:cxn ang="0">
                  <a:pos x="T6" y="T7"/>
                </a:cxn>
                <a:cxn ang="0">
                  <a:pos x="T8" y="T9"/>
                </a:cxn>
              </a:cxnLst>
              <a:rect l="0" t="0" r="r" b="b"/>
              <a:pathLst>
                <a:path w="7" h="24">
                  <a:moveTo>
                    <a:pt x="0" y="6"/>
                  </a:moveTo>
                  <a:lnTo>
                    <a:pt x="0" y="24"/>
                  </a:lnTo>
                  <a:lnTo>
                    <a:pt x="7" y="24"/>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48" name="Freeform 1076">
              <a:extLst>
                <a:ext uri="{FF2B5EF4-FFF2-40B4-BE49-F238E27FC236}">
                  <a16:creationId xmlns:a16="http://schemas.microsoft.com/office/drawing/2014/main" id="{CEE1FCCE-474D-4149-B0F0-A0881B869D00}"/>
                </a:ext>
              </a:extLst>
            </p:cNvPr>
            <p:cNvSpPr>
              <a:spLocks/>
            </p:cNvSpPr>
            <p:nvPr/>
          </p:nvSpPr>
          <p:spPr bwMode="auto">
            <a:xfrm>
              <a:off x="1052179" y="4381794"/>
              <a:ext cx="36837" cy="326257"/>
            </a:xfrm>
            <a:custGeom>
              <a:avLst/>
              <a:gdLst>
                <a:gd name="T0" fmla="*/ 0 w 7"/>
                <a:gd name="T1" fmla="*/ 6 h 62"/>
                <a:gd name="T2" fmla="*/ 0 w 7"/>
                <a:gd name="T3" fmla="*/ 62 h 62"/>
                <a:gd name="T4" fmla="*/ 7 w 7"/>
                <a:gd name="T5" fmla="*/ 62 h 62"/>
                <a:gd name="T6" fmla="*/ 7 w 7"/>
                <a:gd name="T7" fmla="*/ 0 h 62"/>
                <a:gd name="T8" fmla="*/ 0 w 7"/>
                <a:gd name="T9" fmla="*/ 6 h 62"/>
              </a:gdLst>
              <a:ahLst/>
              <a:cxnLst>
                <a:cxn ang="0">
                  <a:pos x="T0" y="T1"/>
                </a:cxn>
                <a:cxn ang="0">
                  <a:pos x="T2" y="T3"/>
                </a:cxn>
                <a:cxn ang="0">
                  <a:pos x="T4" y="T5"/>
                </a:cxn>
                <a:cxn ang="0">
                  <a:pos x="T6" y="T7"/>
                </a:cxn>
                <a:cxn ang="0">
                  <a:pos x="T8" y="T9"/>
                </a:cxn>
              </a:cxnLst>
              <a:rect l="0" t="0" r="r" b="b"/>
              <a:pathLst>
                <a:path w="7" h="62">
                  <a:moveTo>
                    <a:pt x="0" y="6"/>
                  </a:moveTo>
                  <a:lnTo>
                    <a:pt x="0" y="62"/>
                  </a:lnTo>
                  <a:lnTo>
                    <a:pt x="7" y="62"/>
                  </a:lnTo>
                  <a:lnTo>
                    <a:pt x="7"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49" name="Freeform 1077">
              <a:extLst>
                <a:ext uri="{FF2B5EF4-FFF2-40B4-BE49-F238E27FC236}">
                  <a16:creationId xmlns:a16="http://schemas.microsoft.com/office/drawing/2014/main" id="{8F91410D-7139-4139-B0C2-7AF4B40DFA5B}"/>
                </a:ext>
              </a:extLst>
            </p:cNvPr>
            <p:cNvSpPr>
              <a:spLocks/>
            </p:cNvSpPr>
            <p:nvPr/>
          </p:nvSpPr>
          <p:spPr bwMode="auto">
            <a:xfrm>
              <a:off x="920622" y="4513351"/>
              <a:ext cx="31573" cy="194703"/>
            </a:xfrm>
            <a:custGeom>
              <a:avLst/>
              <a:gdLst>
                <a:gd name="T0" fmla="*/ 0 w 6"/>
                <a:gd name="T1" fmla="*/ 7 h 37"/>
                <a:gd name="T2" fmla="*/ 0 w 6"/>
                <a:gd name="T3" fmla="*/ 37 h 37"/>
                <a:gd name="T4" fmla="*/ 6 w 6"/>
                <a:gd name="T5" fmla="*/ 37 h 37"/>
                <a:gd name="T6" fmla="*/ 6 w 6"/>
                <a:gd name="T7" fmla="*/ 0 h 37"/>
                <a:gd name="T8" fmla="*/ 0 w 6"/>
                <a:gd name="T9" fmla="*/ 7 h 37"/>
              </a:gdLst>
              <a:ahLst/>
              <a:cxnLst>
                <a:cxn ang="0">
                  <a:pos x="T0" y="T1"/>
                </a:cxn>
                <a:cxn ang="0">
                  <a:pos x="T2" y="T3"/>
                </a:cxn>
                <a:cxn ang="0">
                  <a:pos x="T4" y="T5"/>
                </a:cxn>
                <a:cxn ang="0">
                  <a:pos x="T6" y="T7"/>
                </a:cxn>
                <a:cxn ang="0">
                  <a:pos x="T8" y="T9"/>
                </a:cxn>
              </a:cxnLst>
              <a:rect l="0" t="0" r="r" b="b"/>
              <a:pathLst>
                <a:path w="6" h="37">
                  <a:moveTo>
                    <a:pt x="0" y="7"/>
                  </a:moveTo>
                  <a:lnTo>
                    <a:pt x="0" y="37"/>
                  </a:lnTo>
                  <a:lnTo>
                    <a:pt x="6" y="37"/>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50" name="Freeform 1078">
              <a:extLst>
                <a:ext uri="{FF2B5EF4-FFF2-40B4-BE49-F238E27FC236}">
                  <a16:creationId xmlns:a16="http://schemas.microsoft.com/office/drawing/2014/main" id="{4D041E25-E995-406B-9BD0-0C8A35FC3D70}"/>
                </a:ext>
              </a:extLst>
            </p:cNvPr>
            <p:cNvSpPr>
              <a:spLocks/>
            </p:cNvSpPr>
            <p:nvPr/>
          </p:nvSpPr>
          <p:spPr bwMode="auto">
            <a:xfrm>
              <a:off x="1257403" y="4344960"/>
              <a:ext cx="31573" cy="363094"/>
            </a:xfrm>
            <a:custGeom>
              <a:avLst/>
              <a:gdLst>
                <a:gd name="T0" fmla="*/ 0 w 6"/>
                <a:gd name="T1" fmla="*/ 7 h 69"/>
                <a:gd name="T2" fmla="*/ 0 w 6"/>
                <a:gd name="T3" fmla="*/ 69 h 69"/>
                <a:gd name="T4" fmla="*/ 6 w 6"/>
                <a:gd name="T5" fmla="*/ 69 h 69"/>
                <a:gd name="T6" fmla="*/ 6 w 6"/>
                <a:gd name="T7" fmla="*/ 0 h 69"/>
                <a:gd name="T8" fmla="*/ 0 w 6"/>
                <a:gd name="T9" fmla="*/ 7 h 69"/>
              </a:gdLst>
              <a:ahLst/>
              <a:cxnLst>
                <a:cxn ang="0">
                  <a:pos x="T0" y="T1"/>
                </a:cxn>
                <a:cxn ang="0">
                  <a:pos x="T2" y="T3"/>
                </a:cxn>
                <a:cxn ang="0">
                  <a:pos x="T4" y="T5"/>
                </a:cxn>
                <a:cxn ang="0">
                  <a:pos x="T6" y="T7"/>
                </a:cxn>
                <a:cxn ang="0">
                  <a:pos x="T8" y="T9"/>
                </a:cxn>
              </a:cxnLst>
              <a:rect l="0" t="0" r="r" b="b"/>
              <a:pathLst>
                <a:path w="6" h="69">
                  <a:moveTo>
                    <a:pt x="0" y="7"/>
                  </a:moveTo>
                  <a:lnTo>
                    <a:pt x="0" y="69"/>
                  </a:lnTo>
                  <a:lnTo>
                    <a:pt x="6" y="69"/>
                  </a:lnTo>
                  <a:lnTo>
                    <a:pt x="6" y="0"/>
                  </a:lnTo>
                  <a:lnTo>
                    <a:pt x="0"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51" name="Freeform 1079">
              <a:extLst>
                <a:ext uri="{FF2B5EF4-FFF2-40B4-BE49-F238E27FC236}">
                  <a16:creationId xmlns:a16="http://schemas.microsoft.com/office/drawing/2014/main" id="{2FBD9604-262A-4296-8735-155A1C7B0B66}"/>
                </a:ext>
              </a:extLst>
            </p:cNvPr>
            <p:cNvSpPr>
              <a:spLocks/>
            </p:cNvSpPr>
            <p:nvPr/>
          </p:nvSpPr>
          <p:spPr bwMode="auto">
            <a:xfrm>
              <a:off x="1188996" y="4413367"/>
              <a:ext cx="31573" cy="294684"/>
            </a:xfrm>
            <a:custGeom>
              <a:avLst/>
              <a:gdLst>
                <a:gd name="T0" fmla="*/ 0 w 6"/>
                <a:gd name="T1" fmla="*/ 6 h 56"/>
                <a:gd name="T2" fmla="*/ 0 w 6"/>
                <a:gd name="T3" fmla="*/ 56 h 56"/>
                <a:gd name="T4" fmla="*/ 6 w 6"/>
                <a:gd name="T5" fmla="*/ 56 h 56"/>
                <a:gd name="T6" fmla="*/ 6 w 6"/>
                <a:gd name="T7" fmla="*/ 0 h 56"/>
                <a:gd name="T8" fmla="*/ 0 w 6"/>
                <a:gd name="T9" fmla="*/ 6 h 56"/>
              </a:gdLst>
              <a:ahLst/>
              <a:cxnLst>
                <a:cxn ang="0">
                  <a:pos x="T0" y="T1"/>
                </a:cxn>
                <a:cxn ang="0">
                  <a:pos x="T2" y="T3"/>
                </a:cxn>
                <a:cxn ang="0">
                  <a:pos x="T4" y="T5"/>
                </a:cxn>
                <a:cxn ang="0">
                  <a:pos x="T6" y="T7"/>
                </a:cxn>
                <a:cxn ang="0">
                  <a:pos x="T8" y="T9"/>
                </a:cxn>
              </a:cxnLst>
              <a:rect l="0" t="0" r="r" b="b"/>
              <a:pathLst>
                <a:path w="6" h="56">
                  <a:moveTo>
                    <a:pt x="0" y="6"/>
                  </a:moveTo>
                  <a:lnTo>
                    <a:pt x="0" y="56"/>
                  </a:lnTo>
                  <a:lnTo>
                    <a:pt x="6" y="56"/>
                  </a:lnTo>
                  <a:lnTo>
                    <a:pt x="6"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52" name="Freeform 1080">
              <a:extLst>
                <a:ext uri="{FF2B5EF4-FFF2-40B4-BE49-F238E27FC236}">
                  <a16:creationId xmlns:a16="http://schemas.microsoft.com/office/drawing/2014/main" id="{9F661AB7-3DD7-4EC1-B9D3-A347C5429689}"/>
                </a:ext>
              </a:extLst>
            </p:cNvPr>
            <p:cNvSpPr>
              <a:spLocks/>
            </p:cNvSpPr>
            <p:nvPr/>
          </p:nvSpPr>
          <p:spPr bwMode="auto">
            <a:xfrm>
              <a:off x="1120586" y="4381794"/>
              <a:ext cx="31573" cy="326257"/>
            </a:xfrm>
            <a:custGeom>
              <a:avLst/>
              <a:gdLst>
                <a:gd name="T0" fmla="*/ 0 w 6"/>
                <a:gd name="T1" fmla="*/ 0 h 62"/>
                <a:gd name="T2" fmla="*/ 0 w 6"/>
                <a:gd name="T3" fmla="*/ 62 h 62"/>
                <a:gd name="T4" fmla="*/ 6 w 6"/>
                <a:gd name="T5" fmla="*/ 62 h 62"/>
                <a:gd name="T6" fmla="*/ 6 w 6"/>
                <a:gd name="T7" fmla="*/ 6 h 62"/>
                <a:gd name="T8" fmla="*/ 0 w 6"/>
                <a:gd name="T9" fmla="*/ 0 h 62"/>
              </a:gdLst>
              <a:ahLst/>
              <a:cxnLst>
                <a:cxn ang="0">
                  <a:pos x="T0" y="T1"/>
                </a:cxn>
                <a:cxn ang="0">
                  <a:pos x="T2" y="T3"/>
                </a:cxn>
                <a:cxn ang="0">
                  <a:pos x="T4" y="T5"/>
                </a:cxn>
                <a:cxn ang="0">
                  <a:pos x="T6" y="T7"/>
                </a:cxn>
                <a:cxn ang="0">
                  <a:pos x="T8" y="T9"/>
                </a:cxn>
              </a:cxnLst>
              <a:rect l="0" t="0" r="r" b="b"/>
              <a:pathLst>
                <a:path w="6" h="62">
                  <a:moveTo>
                    <a:pt x="0" y="0"/>
                  </a:moveTo>
                  <a:lnTo>
                    <a:pt x="0" y="62"/>
                  </a:lnTo>
                  <a:lnTo>
                    <a:pt x="6" y="62"/>
                  </a:lnTo>
                  <a:lnTo>
                    <a:pt x="6"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53" name="Freeform 1081">
              <a:extLst>
                <a:ext uri="{FF2B5EF4-FFF2-40B4-BE49-F238E27FC236}">
                  <a16:creationId xmlns:a16="http://schemas.microsoft.com/office/drawing/2014/main" id="{C584B1E6-9427-4A49-A2FB-436D0D1ADF0A}"/>
                </a:ext>
              </a:extLst>
            </p:cNvPr>
            <p:cNvSpPr>
              <a:spLocks/>
            </p:cNvSpPr>
            <p:nvPr/>
          </p:nvSpPr>
          <p:spPr bwMode="auto">
            <a:xfrm>
              <a:off x="1320549" y="4339696"/>
              <a:ext cx="36837" cy="368354"/>
            </a:xfrm>
            <a:custGeom>
              <a:avLst/>
              <a:gdLst>
                <a:gd name="T0" fmla="*/ 0 w 7"/>
                <a:gd name="T1" fmla="*/ 0 h 70"/>
                <a:gd name="T2" fmla="*/ 0 w 7"/>
                <a:gd name="T3" fmla="*/ 70 h 70"/>
                <a:gd name="T4" fmla="*/ 7 w 7"/>
                <a:gd name="T5" fmla="*/ 70 h 70"/>
                <a:gd name="T6" fmla="*/ 7 w 7"/>
                <a:gd name="T7" fmla="*/ 6 h 70"/>
                <a:gd name="T8" fmla="*/ 0 w 7"/>
                <a:gd name="T9" fmla="*/ 0 h 70"/>
              </a:gdLst>
              <a:ahLst/>
              <a:cxnLst>
                <a:cxn ang="0">
                  <a:pos x="T0" y="T1"/>
                </a:cxn>
                <a:cxn ang="0">
                  <a:pos x="T2" y="T3"/>
                </a:cxn>
                <a:cxn ang="0">
                  <a:pos x="T4" y="T5"/>
                </a:cxn>
                <a:cxn ang="0">
                  <a:pos x="T6" y="T7"/>
                </a:cxn>
                <a:cxn ang="0">
                  <a:pos x="T8" y="T9"/>
                </a:cxn>
              </a:cxnLst>
              <a:rect l="0" t="0" r="r" b="b"/>
              <a:pathLst>
                <a:path w="7" h="70">
                  <a:moveTo>
                    <a:pt x="0" y="0"/>
                  </a:moveTo>
                  <a:lnTo>
                    <a:pt x="0" y="70"/>
                  </a:lnTo>
                  <a:lnTo>
                    <a:pt x="7" y="70"/>
                  </a:lnTo>
                  <a:lnTo>
                    <a:pt x="7" y="6"/>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54" name="Freeform 1082">
              <a:extLst>
                <a:ext uri="{FF2B5EF4-FFF2-40B4-BE49-F238E27FC236}">
                  <a16:creationId xmlns:a16="http://schemas.microsoft.com/office/drawing/2014/main" id="{42F88523-EE67-4CC7-AB68-FC1F50D85311}"/>
                </a:ext>
              </a:extLst>
            </p:cNvPr>
            <p:cNvSpPr>
              <a:spLocks/>
            </p:cNvSpPr>
            <p:nvPr/>
          </p:nvSpPr>
          <p:spPr bwMode="auto">
            <a:xfrm>
              <a:off x="852215" y="4202879"/>
              <a:ext cx="505172" cy="357830"/>
            </a:xfrm>
            <a:custGeom>
              <a:avLst/>
              <a:gdLst>
                <a:gd name="T0" fmla="*/ 96 w 96"/>
                <a:gd name="T1" fmla="*/ 0 h 68"/>
                <a:gd name="T2" fmla="*/ 73 w 96"/>
                <a:gd name="T3" fmla="*/ 0 h 68"/>
                <a:gd name="T4" fmla="*/ 82 w 96"/>
                <a:gd name="T5" fmla="*/ 9 h 68"/>
                <a:gd name="T6" fmla="*/ 64 w 96"/>
                <a:gd name="T7" fmla="*/ 27 h 68"/>
                <a:gd name="T8" fmla="*/ 48 w 96"/>
                <a:gd name="T9" fmla="*/ 11 h 68"/>
                <a:gd name="T10" fmla="*/ 0 w 96"/>
                <a:gd name="T11" fmla="*/ 59 h 68"/>
                <a:gd name="T12" fmla="*/ 0 w 96"/>
                <a:gd name="T13" fmla="*/ 68 h 68"/>
                <a:gd name="T14" fmla="*/ 48 w 96"/>
                <a:gd name="T15" fmla="*/ 20 h 68"/>
                <a:gd name="T16" fmla="*/ 64 w 96"/>
                <a:gd name="T17" fmla="*/ 37 h 68"/>
                <a:gd name="T18" fmla="*/ 87 w 96"/>
                <a:gd name="T19" fmla="*/ 14 h 68"/>
                <a:gd name="T20" fmla="*/ 96 w 96"/>
                <a:gd name="T21" fmla="*/ 23 h 68"/>
                <a:gd name="T22" fmla="*/ 96 w 96"/>
                <a:gd name="T23"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 h="68">
                  <a:moveTo>
                    <a:pt x="96" y="0"/>
                  </a:moveTo>
                  <a:lnTo>
                    <a:pt x="73" y="0"/>
                  </a:lnTo>
                  <a:lnTo>
                    <a:pt x="82" y="9"/>
                  </a:lnTo>
                  <a:lnTo>
                    <a:pt x="64" y="27"/>
                  </a:lnTo>
                  <a:lnTo>
                    <a:pt x="48" y="11"/>
                  </a:lnTo>
                  <a:lnTo>
                    <a:pt x="0" y="59"/>
                  </a:lnTo>
                  <a:lnTo>
                    <a:pt x="0" y="68"/>
                  </a:lnTo>
                  <a:lnTo>
                    <a:pt x="48" y="20"/>
                  </a:lnTo>
                  <a:lnTo>
                    <a:pt x="64" y="37"/>
                  </a:lnTo>
                  <a:lnTo>
                    <a:pt x="87" y="14"/>
                  </a:lnTo>
                  <a:lnTo>
                    <a:pt x="96" y="23"/>
                  </a:lnTo>
                  <a:lnTo>
                    <a:pt x="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sp>
        <p:nvSpPr>
          <p:cNvPr id="117" name="Rectangle 116">
            <a:extLst>
              <a:ext uri="{FF2B5EF4-FFF2-40B4-BE49-F238E27FC236}">
                <a16:creationId xmlns:a16="http://schemas.microsoft.com/office/drawing/2014/main" id="{04213902-4990-4672-911D-1F2AA68D31FF}"/>
              </a:ext>
              <a:ext uri="{C183D7F6-B498-43B3-948B-1728B52AA6E4}">
                <adec:decorative xmlns:adec="http://schemas.microsoft.com/office/drawing/2017/decorative" val="1"/>
              </a:ext>
            </a:extLst>
          </p:cNvPr>
          <p:cNvSpPr/>
          <p:nvPr/>
        </p:nvSpPr>
        <p:spPr bwMode="auto">
          <a:xfrm>
            <a:off x="6348982" y="6205436"/>
            <a:ext cx="2513663"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lumMod val="85000"/>
                      </a:srgbClr>
                    </a:gs>
                    <a:gs pos="100000">
                      <a:srgbClr val="FFFFFF">
                        <a:lumMod val="85000"/>
                      </a:srgbClr>
                    </a:gs>
                  </a:gsLst>
                  <a:lin ang="1800000" scaled="0"/>
                </a:gradFill>
                <a:effectLst/>
                <a:uLnTx/>
                <a:uFillTx/>
                <a:latin typeface="Segoe UI Semibold"/>
                <a:ea typeface="+mn-ea"/>
                <a:cs typeface="Segoe UI" pitchFamily="34" charset="0"/>
              </a:rPr>
              <a:t>Scale with confidence</a:t>
            </a:r>
          </a:p>
        </p:txBody>
      </p:sp>
      <p:grpSp>
        <p:nvGrpSpPr>
          <p:cNvPr id="155" name="Group 154">
            <a:extLst>
              <a:ext uri="{FF2B5EF4-FFF2-40B4-BE49-F238E27FC236}">
                <a16:creationId xmlns:a16="http://schemas.microsoft.com/office/drawing/2014/main" id="{C27026F7-6443-4EF3-8CB2-F1A318439067}"/>
              </a:ext>
              <a:ext uri="{C183D7F6-B498-43B3-948B-1728B52AA6E4}">
                <adec:decorative xmlns:adec="http://schemas.microsoft.com/office/drawing/2017/decorative" val="1"/>
              </a:ext>
            </a:extLst>
          </p:cNvPr>
          <p:cNvGrpSpPr/>
          <p:nvPr/>
        </p:nvGrpSpPr>
        <p:grpSpPr>
          <a:xfrm>
            <a:off x="6328435" y="6226359"/>
            <a:ext cx="342174" cy="364297"/>
            <a:chOff x="11041731" y="611461"/>
            <a:chExt cx="441960" cy="470535"/>
          </a:xfrm>
        </p:grpSpPr>
        <p:sp>
          <p:nvSpPr>
            <p:cNvPr id="157" name="Freeform 67">
              <a:extLst>
                <a:ext uri="{FF2B5EF4-FFF2-40B4-BE49-F238E27FC236}">
                  <a16:creationId xmlns:a16="http://schemas.microsoft.com/office/drawing/2014/main" id="{B99C70EC-7815-492D-9A56-C45923D135AA}"/>
                </a:ext>
              </a:extLst>
            </p:cNvPr>
            <p:cNvSpPr>
              <a:spLocks/>
            </p:cNvSpPr>
            <p:nvPr/>
          </p:nvSpPr>
          <p:spPr bwMode="auto">
            <a:xfrm>
              <a:off x="11041731" y="611461"/>
              <a:ext cx="441960" cy="470535"/>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rgbClr val="E6E6E6"/>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37856D75-7384-480C-86EE-F8E1CF94C9FB}"/>
                </a:ext>
              </a:extLst>
            </p:cNvPr>
            <p:cNvGrpSpPr/>
            <p:nvPr/>
          </p:nvGrpSpPr>
          <p:grpSpPr>
            <a:xfrm>
              <a:off x="11095854" y="679871"/>
              <a:ext cx="333714" cy="333714"/>
              <a:chOff x="11806839" y="1342316"/>
              <a:chExt cx="644094" cy="644094"/>
            </a:xfrm>
          </p:grpSpPr>
          <p:sp>
            <p:nvSpPr>
              <p:cNvPr id="159" name="Freeform 1086">
                <a:extLst>
                  <a:ext uri="{FF2B5EF4-FFF2-40B4-BE49-F238E27FC236}">
                    <a16:creationId xmlns:a16="http://schemas.microsoft.com/office/drawing/2014/main" id="{FF95C2FE-5C43-4444-B960-1D39671C410E}"/>
                  </a:ext>
                </a:extLst>
              </p:cNvPr>
              <p:cNvSpPr>
                <a:spLocks/>
              </p:cNvSpPr>
              <p:nvPr/>
            </p:nvSpPr>
            <p:spPr bwMode="auto">
              <a:xfrm>
                <a:off x="11806839" y="1550698"/>
                <a:ext cx="221015" cy="227327"/>
              </a:xfrm>
              <a:custGeom>
                <a:avLst/>
                <a:gdLst>
                  <a:gd name="T0" fmla="*/ 35 w 35"/>
                  <a:gd name="T1" fmla="*/ 21 h 36"/>
                  <a:gd name="T2" fmla="*/ 35 w 35"/>
                  <a:gd name="T3" fmla="*/ 15 h 36"/>
                  <a:gd name="T4" fmla="*/ 12 w 35"/>
                  <a:gd name="T5" fmla="*/ 15 h 36"/>
                  <a:gd name="T6" fmla="*/ 23 w 35"/>
                  <a:gd name="T7" fmla="*/ 5 h 36"/>
                  <a:gd name="T8" fmla="*/ 19 w 35"/>
                  <a:gd name="T9" fmla="*/ 0 h 36"/>
                  <a:gd name="T10" fmla="*/ 0 w 35"/>
                  <a:gd name="T11" fmla="*/ 18 h 36"/>
                  <a:gd name="T12" fmla="*/ 19 w 35"/>
                  <a:gd name="T13" fmla="*/ 36 h 36"/>
                  <a:gd name="T14" fmla="*/ 23 w 35"/>
                  <a:gd name="T15" fmla="*/ 32 h 36"/>
                  <a:gd name="T16" fmla="*/ 13 w 35"/>
                  <a:gd name="T17" fmla="*/ 21 h 36"/>
                  <a:gd name="T18" fmla="*/ 35 w 35"/>
                  <a:gd name="T19" fmla="*/ 2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35" y="21"/>
                    </a:moveTo>
                    <a:lnTo>
                      <a:pt x="35" y="15"/>
                    </a:lnTo>
                    <a:lnTo>
                      <a:pt x="12" y="15"/>
                    </a:lnTo>
                    <a:lnTo>
                      <a:pt x="23" y="5"/>
                    </a:lnTo>
                    <a:lnTo>
                      <a:pt x="19" y="0"/>
                    </a:lnTo>
                    <a:lnTo>
                      <a:pt x="0" y="18"/>
                    </a:lnTo>
                    <a:lnTo>
                      <a:pt x="19" y="36"/>
                    </a:lnTo>
                    <a:lnTo>
                      <a:pt x="23" y="32"/>
                    </a:lnTo>
                    <a:lnTo>
                      <a:pt x="13" y="21"/>
                    </a:lnTo>
                    <a:lnTo>
                      <a:pt x="35" y="21"/>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60" name="Freeform 1083">
                <a:extLst>
                  <a:ext uri="{FF2B5EF4-FFF2-40B4-BE49-F238E27FC236}">
                    <a16:creationId xmlns:a16="http://schemas.microsoft.com/office/drawing/2014/main" id="{F4EFD357-A19C-4420-B7D8-7D363A7673B0}"/>
                  </a:ext>
                </a:extLst>
              </p:cNvPr>
              <p:cNvSpPr>
                <a:spLocks/>
              </p:cNvSpPr>
              <p:nvPr/>
            </p:nvSpPr>
            <p:spPr bwMode="auto">
              <a:xfrm>
                <a:off x="12229918" y="1550697"/>
                <a:ext cx="221015" cy="227327"/>
              </a:xfrm>
              <a:custGeom>
                <a:avLst/>
                <a:gdLst>
                  <a:gd name="T0" fmla="*/ 17 w 35"/>
                  <a:gd name="T1" fmla="*/ 0 h 36"/>
                  <a:gd name="T2" fmla="*/ 13 w 35"/>
                  <a:gd name="T3" fmla="*/ 5 h 36"/>
                  <a:gd name="T4" fmla="*/ 23 w 35"/>
                  <a:gd name="T5" fmla="*/ 15 h 36"/>
                  <a:gd name="T6" fmla="*/ 0 w 35"/>
                  <a:gd name="T7" fmla="*/ 15 h 36"/>
                  <a:gd name="T8" fmla="*/ 0 w 35"/>
                  <a:gd name="T9" fmla="*/ 21 h 36"/>
                  <a:gd name="T10" fmla="*/ 22 w 35"/>
                  <a:gd name="T11" fmla="*/ 21 h 36"/>
                  <a:gd name="T12" fmla="*/ 13 w 35"/>
                  <a:gd name="T13" fmla="*/ 32 h 36"/>
                  <a:gd name="T14" fmla="*/ 17 w 35"/>
                  <a:gd name="T15" fmla="*/ 36 h 36"/>
                  <a:gd name="T16" fmla="*/ 35 w 35"/>
                  <a:gd name="T17" fmla="*/ 18 h 36"/>
                  <a:gd name="T18" fmla="*/ 17 w 35"/>
                  <a:gd name="T1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17" y="0"/>
                    </a:moveTo>
                    <a:lnTo>
                      <a:pt x="13" y="5"/>
                    </a:lnTo>
                    <a:lnTo>
                      <a:pt x="23" y="15"/>
                    </a:lnTo>
                    <a:lnTo>
                      <a:pt x="0" y="15"/>
                    </a:lnTo>
                    <a:lnTo>
                      <a:pt x="0" y="21"/>
                    </a:lnTo>
                    <a:lnTo>
                      <a:pt x="22" y="21"/>
                    </a:lnTo>
                    <a:lnTo>
                      <a:pt x="13" y="32"/>
                    </a:lnTo>
                    <a:lnTo>
                      <a:pt x="17" y="36"/>
                    </a:lnTo>
                    <a:lnTo>
                      <a:pt x="35" y="18"/>
                    </a:lnTo>
                    <a:lnTo>
                      <a:pt x="17" y="0"/>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61" name="Freeform 1084">
                <a:extLst>
                  <a:ext uri="{FF2B5EF4-FFF2-40B4-BE49-F238E27FC236}">
                    <a16:creationId xmlns:a16="http://schemas.microsoft.com/office/drawing/2014/main" id="{2B9DD4C6-D010-44C1-ADF3-ACF572AE8E3A}"/>
                  </a:ext>
                </a:extLst>
              </p:cNvPr>
              <p:cNvSpPr>
                <a:spLocks/>
              </p:cNvSpPr>
              <p:nvPr/>
            </p:nvSpPr>
            <p:spPr bwMode="auto">
              <a:xfrm>
                <a:off x="12015220" y="1342316"/>
                <a:ext cx="227327" cy="221015"/>
              </a:xfrm>
              <a:custGeom>
                <a:avLst/>
                <a:gdLst>
                  <a:gd name="T0" fmla="*/ 15 w 36"/>
                  <a:gd name="T1" fmla="*/ 12 h 35"/>
                  <a:gd name="T2" fmla="*/ 15 w 36"/>
                  <a:gd name="T3" fmla="*/ 35 h 35"/>
                  <a:gd name="T4" fmla="*/ 21 w 36"/>
                  <a:gd name="T5" fmla="*/ 35 h 35"/>
                  <a:gd name="T6" fmla="*/ 21 w 36"/>
                  <a:gd name="T7" fmla="*/ 12 h 35"/>
                  <a:gd name="T8" fmla="*/ 32 w 36"/>
                  <a:gd name="T9" fmla="*/ 22 h 35"/>
                  <a:gd name="T10" fmla="*/ 36 w 36"/>
                  <a:gd name="T11" fmla="*/ 18 h 35"/>
                  <a:gd name="T12" fmla="*/ 18 w 36"/>
                  <a:gd name="T13" fmla="*/ 0 h 35"/>
                  <a:gd name="T14" fmla="*/ 0 w 36"/>
                  <a:gd name="T15" fmla="*/ 18 h 35"/>
                  <a:gd name="T16" fmla="*/ 5 w 36"/>
                  <a:gd name="T17" fmla="*/ 22 h 35"/>
                  <a:gd name="T18" fmla="*/ 15 w 36"/>
                  <a:gd name="T1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15" y="12"/>
                    </a:moveTo>
                    <a:lnTo>
                      <a:pt x="15" y="35"/>
                    </a:lnTo>
                    <a:lnTo>
                      <a:pt x="21" y="35"/>
                    </a:lnTo>
                    <a:lnTo>
                      <a:pt x="21" y="12"/>
                    </a:lnTo>
                    <a:lnTo>
                      <a:pt x="32" y="22"/>
                    </a:lnTo>
                    <a:lnTo>
                      <a:pt x="36" y="18"/>
                    </a:lnTo>
                    <a:lnTo>
                      <a:pt x="18" y="0"/>
                    </a:lnTo>
                    <a:lnTo>
                      <a:pt x="0" y="18"/>
                    </a:lnTo>
                    <a:lnTo>
                      <a:pt x="5" y="22"/>
                    </a:lnTo>
                    <a:lnTo>
                      <a:pt x="15" y="12"/>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162" name="Freeform 1085">
                <a:extLst>
                  <a:ext uri="{FF2B5EF4-FFF2-40B4-BE49-F238E27FC236}">
                    <a16:creationId xmlns:a16="http://schemas.microsoft.com/office/drawing/2014/main" id="{C67551BA-645C-4B32-9F64-6A741EF7A700}"/>
                  </a:ext>
                </a:extLst>
              </p:cNvPr>
              <p:cNvSpPr>
                <a:spLocks/>
              </p:cNvSpPr>
              <p:nvPr/>
            </p:nvSpPr>
            <p:spPr bwMode="auto">
              <a:xfrm>
                <a:off x="12015220" y="1765395"/>
                <a:ext cx="227327" cy="221015"/>
              </a:xfrm>
              <a:custGeom>
                <a:avLst/>
                <a:gdLst>
                  <a:gd name="T0" fmla="*/ 21 w 36"/>
                  <a:gd name="T1" fmla="*/ 23 h 35"/>
                  <a:gd name="T2" fmla="*/ 21 w 36"/>
                  <a:gd name="T3" fmla="*/ 0 h 35"/>
                  <a:gd name="T4" fmla="*/ 15 w 36"/>
                  <a:gd name="T5" fmla="*/ 0 h 35"/>
                  <a:gd name="T6" fmla="*/ 15 w 36"/>
                  <a:gd name="T7" fmla="*/ 23 h 35"/>
                  <a:gd name="T8" fmla="*/ 5 w 36"/>
                  <a:gd name="T9" fmla="*/ 13 h 35"/>
                  <a:gd name="T10" fmla="*/ 0 w 36"/>
                  <a:gd name="T11" fmla="*/ 17 h 35"/>
                  <a:gd name="T12" fmla="*/ 18 w 36"/>
                  <a:gd name="T13" fmla="*/ 35 h 35"/>
                  <a:gd name="T14" fmla="*/ 36 w 36"/>
                  <a:gd name="T15" fmla="*/ 17 h 35"/>
                  <a:gd name="T16" fmla="*/ 32 w 36"/>
                  <a:gd name="T17" fmla="*/ 13 h 35"/>
                  <a:gd name="T18" fmla="*/ 21 w 36"/>
                  <a:gd name="T19" fmla="*/ 2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5">
                    <a:moveTo>
                      <a:pt x="21" y="23"/>
                    </a:moveTo>
                    <a:lnTo>
                      <a:pt x="21" y="0"/>
                    </a:lnTo>
                    <a:lnTo>
                      <a:pt x="15" y="0"/>
                    </a:lnTo>
                    <a:lnTo>
                      <a:pt x="15" y="23"/>
                    </a:lnTo>
                    <a:lnTo>
                      <a:pt x="5" y="13"/>
                    </a:lnTo>
                    <a:lnTo>
                      <a:pt x="0" y="17"/>
                    </a:lnTo>
                    <a:lnTo>
                      <a:pt x="18" y="35"/>
                    </a:lnTo>
                    <a:lnTo>
                      <a:pt x="36" y="17"/>
                    </a:lnTo>
                    <a:lnTo>
                      <a:pt x="32" y="13"/>
                    </a:lnTo>
                    <a:lnTo>
                      <a:pt x="21" y="23"/>
                    </a:lnTo>
                    <a:close/>
                  </a:path>
                </a:pathLst>
              </a:custGeom>
              <a:solidFill>
                <a:schemeClr val="bg1"/>
              </a:solidFill>
              <a:ln>
                <a:noFill/>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18" name="Rectangle 117">
            <a:extLst>
              <a:ext uri="{FF2B5EF4-FFF2-40B4-BE49-F238E27FC236}">
                <a16:creationId xmlns:a16="http://schemas.microsoft.com/office/drawing/2014/main" id="{7D652788-9810-43FE-9AA8-F2B52673C440}"/>
              </a:ext>
              <a:ext uri="{C183D7F6-B498-43B3-948B-1728B52AA6E4}">
                <adec:decorative xmlns:adec="http://schemas.microsoft.com/office/drawing/2017/decorative" val="1"/>
              </a:ext>
            </a:extLst>
          </p:cNvPr>
          <p:cNvSpPr/>
          <p:nvPr/>
        </p:nvSpPr>
        <p:spPr bwMode="auto">
          <a:xfrm>
            <a:off x="9229343" y="6208861"/>
            <a:ext cx="2377440" cy="406142"/>
          </a:xfrm>
          <a:prstGeom prst="rect">
            <a:avLst/>
          </a:prstGeom>
          <a:solidFill>
            <a:srgbClr val="FFFFFF"/>
          </a:solidFill>
          <a:ln w="28575" cap="flat" cmpd="sng" algn="ctr">
            <a:noFill/>
            <a:prstDash val="solid"/>
            <a:headEnd type="none"/>
            <a:tailEnd type="none"/>
          </a:ln>
          <a:effectLst/>
        </p:spPr>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lumMod val="85000"/>
                      </a:srgbClr>
                    </a:gs>
                    <a:gs pos="100000">
                      <a:srgbClr val="FFFFFF">
                        <a:lumMod val="85000"/>
                      </a:srgbClr>
                    </a:gs>
                  </a:gsLst>
                  <a:lin ang="1800000" scaled="0"/>
                </a:gradFill>
                <a:effectLst/>
                <a:uLnTx/>
                <a:uFillTx/>
                <a:latin typeface="Segoe UI Semibold"/>
                <a:ea typeface="+mn-ea"/>
                <a:cs typeface="Segoe UI" pitchFamily="34" charset="0"/>
              </a:rPr>
              <a:t>One platform, unlimited innovation</a:t>
            </a:r>
          </a:p>
        </p:txBody>
      </p:sp>
      <p:grpSp>
        <p:nvGrpSpPr>
          <p:cNvPr id="165" name="Group 164">
            <a:extLst>
              <a:ext uri="{FF2B5EF4-FFF2-40B4-BE49-F238E27FC236}">
                <a16:creationId xmlns:a16="http://schemas.microsoft.com/office/drawing/2014/main" id="{740237CE-E7BC-46B3-8809-F1E2DBA05535}"/>
              </a:ext>
              <a:ext uri="{C183D7F6-B498-43B3-948B-1728B52AA6E4}">
                <adec:decorative xmlns:adec="http://schemas.microsoft.com/office/drawing/2017/decorative" val="1"/>
              </a:ext>
            </a:extLst>
          </p:cNvPr>
          <p:cNvGrpSpPr/>
          <p:nvPr/>
        </p:nvGrpSpPr>
        <p:grpSpPr>
          <a:xfrm>
            <a:off x="9229343" y="6240020"/>
            <a:ext cx="334139" cy="336975"/>
            <a:chOff x="10351024" y="3989686"/>
            <a:chExt cx="379641" cy="382863"/>
          </a:xfrm>
          <a:solidFill>
            <a:srgbClr val="E6E6E6"/>
          </a:solidFill>
        </p:grpSpPr>
        <p:sp>
          <p:nvSpPr>
            <p:cNvPr id="166" name="Rectangle 165">
              <a:extLst>
                <a:ext uri="{FF2B5EF4-FFF2-40B4-BE49-F238E27FC236}">
                  <a16:creationId xmlns:a16="http://schemas.microsoft.com/office/drawing/2014/main" id="{BADECDC3-338C-4582-84BC-78EF497140EB}"/>
                </a:ext>
              </a:extLst>
            </p:cNvPr>
            <p:cNvSpPr/>
            <p:nvPr/>
          </p:nvSpPr>
          <p:spPr bwMode="auto">
            <a:xfrm rot="19125560" flipH="1">
              <a:off x="10481265" y="4049972"/>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Rectangle 166">
              <a:extLst>
                <a:ext uri="{FF2B5EF4-FFF2-40B4-BE49-F238E27FC236}">
                  <a16:creationId xmlns:a16="http://schemas.microsoft.com/office/drawing/2014/main" id="{19E7E2D8-56B2-4CE6-9FB0-10DED2AC9263}"/>
                </a:ext>
              </a:extLst>
            </p:cNvPr>
            <p:cNvSpPr/>
            <p:nvPr/>
          </p:nvSpPr>
          <p:spPr bwMode="auto">
            <a:xfrm rot="2161206" flipH="1">
              <a:off x="10595091" y="4024737"/>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Rectangle 167">
              <a:extLst>
                <a:ext uri="{FF2B5EF4-FFF2-40B4-BE49-F238E27FC236}">
                  <a16:creationId xmlns:a16="http://schemas.microsoft.com/office/drawing/2014/main" id="{D39B4717-FB96-4CDA-AB4A-3D9925F9C840}"/>
                </a:ext>
              </a:extLst>
            </p:cNvPr>
            <p:cNvSpPr/>
            <p:nvPr/>
          </p:nvSpPr>
          <p:spPr bwMode="auto">
            <a:xfrm rot="3931757" flipH="1">
              <a:off x="10456452" y="4159000"/>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Rectangle 168">
              <a:extLst>
                <a:ext uri="{FF2B5EF4-FFF2-40B4-BE49-F238E27FC236}">
                  <a16:creationId xmlns:a16="http://schemas.microsoft.com/office/drawing/2014/main" id="{A5DBD9FE-8620-44EF-BE6B-10B853D60329}"/>
                </a:ext>
              </a:extLst>
            </p:cNvPr>
            <p:cNvSpPr/>
            <p:nvPr/>
          </p:nvSpPr>
          <p:spPr bwMode="auto">
            <a:xfrm rot="16538738" flipH="1">
              <a:off x="10611276" y="4124704"/>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Rectangle 169">
              <a:extLst>
                <a:ext uri="{FF2B5EF4-FFF2-40B4-BE49-F238E27FC236}">
                  <a16:creationId xmlns:a16="http://schemas.microsoft.com/office/drawing/2014/main" id="{A64462C6-50AB-47F8-BAF9-40E1DB250B0B}"/>
                </a:ext>
              </a:extLst>
            </p:cNvPr>
            <p:cNvSpPr/>
            <p:nvPr/>
          </p:nvSpPr>
          <p:spPr bwMode="auto">
            <a:xfrm rot="20658908" flipH="1">
              <a:off x="10562418" y="4195199"/>
              <a:ext cx="18288" cy="13393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1" name="Group 170">
              <a:extLst>
                <a:ext uri="{FF2B5EF4-FFF2-40B4-BE49-F238E27FC236}">
                  <a16:creationId xmlns:a16="http://schemas.microsoft.com/office/drawing/2014/main" id="{3F1B1743-89D2-4224-9ECB-E4D268F6F2C8}"/>
                </a:ext>
              </a:extLst>
            </p:cNvPr>
            <p:cNvGrpSpPr/>
            <p:nvPr/>
          </p:nvGrpSpPr>
          <p:grpSpPr>
            <a:xfrm>
              <a:off x="10351024" y="3989686"/>
              <a:ext cx="379641" cy="382863"/>
              <a:chOff x="10351024" y="3989686"/>
              <a:chExt cx="379641" cy="382863"/>
            </a:xfrm>
            <a:grpFill/>
          </p:grpSpPr>
          <p:sp>
            <p:nvSpPr>
              <p:cNvPr id="172" name="Oval 171">
                <a:extLst>
                  <a:ext uri="{FF2B5EF4-FFF2-40B4-BE49-F238E27FC236}">
                    <a16:creationId xmlns:a16="http://schemas.microsoft.com/office/drawing/2014/main" id="{0A0D7B77-A837-4E94-B054-D1D1C92BAC31}"/>
                  </a:ext>
                </a:extLst>
              </p:cNvPr>
              <p:cNvSpPr/>
              <p:nvPr/>
            </p:nvSpPr>
            <p:spPr bwMode="auto">
              <a:xfrm>
                <a:off x="10471034" y="4114134"/>
                <a:ext cx="139621" cy="139621"/>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8E195CFF-F3F0-4644-97BF-B1EB4A8FE2AD}"/>
                  </a:ext>
                </a:extLst>
              </p:cNvPr>
              <p:cNvSpPr/>
              <p:nvPr/>
            </p:nvSpPr>
            <p:spPr bwMode="auto">
              <a:xfrm>
                <a:off x="10598471" y="3989686"/>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7951468D-491B-4B40-8E61-D83DE9EF98AA}"/>
                  </a:ext>
                </a:extLst>
              </p:cNvPr>
              <p:cNvSpPr/>
              <p:nvPr/>
            </p:nvSpPr>
            <p:spPr bwMode="auto">
              <a:xfrm>
                <a:off x="10399552" y="4016582"/>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C9914BF8-C501-4D77-B5D5-F0737A0983E6}"/>
                  </a:ext>
                </a:extLst>
              </p:cNvPr>
              <p:cNvSpPr/>
              <p:nvPr/>
            </p:nvSpPr>
            <p:spPr bwMode="auto">
              <a:xfrm>
                <a:off x="10351024" y="4211133"/>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Oval 175">
                <a:extLst>
                  <a:ext uri="{FF2B5EF4-FFF2-40B4-BE49-F238E27FC236}">
                    <a16:creationId xmlns:a16="http://schemas.microsoft.com/office/drawing/2014/main" id="{92D73D21-8EDE-4A36-B34A-4C3395D869C9}"/>
                  </a:ext>
                </a:extLst>
              </p:cNvPr>
              <p:cNvSpPr/>
              <p:nvPr/>
            </p:nvSpPr>
            <p:spPr bwMode="auto">
              <a:xfrm>
                <a:off x="10645422" y="4161163"/>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Oval 176">
                <a:extLst>
                  <a:ext uri="{FF2B5EF4-FFF2-40B4-BE49-F238E27FC236}">
                    <a16:creationId xmlns:a16="http://schemas.microsoft.com/office/drawing/2014/main" id="{5B2B77B5-3258-4921-95C5-2FFA332A0FF4}"/>
                  </a:ext>
                </a:extLst>
              </p:cNvPr>
              <p:cNvSpPr/>
              <p:nvPr/>
            </p:nvSpPr>
            <p:spPr bwMode="auto">
              <a:xfrm>
                <a:off x="10548422" y="4287306"/>
                <a:ext cx="85243" cy="85243"/>
              </a:xfrm>
              <a:prstGeom prst="ellipse">
                <a:avLst/>
              </a:prstGeom>
              <a:grp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9" name="Group 18" descr="Get started quickly&#10;Build and launch apps right away using pre-built templates and drag-and-drop simplicity. Launch apps with one click &#10;and deploy across iOS, Android, &#10;Windows, and Web&#10;">
            <a:extLst>
              <a:ext uri="{FF2B5EF4-FFF2-40B4-BE49-F238E27FC236}">
                <a16:creationId xmlns:a16="http://schemas.microsoft.com/office/drawing/2014/main" id="{3D331D8D-057F-4740-8A3B-51D956EB00C2}"/>
              </a:ext>
            </a:extLst>
          </p:cNvPr>
          <p:cNvGrpSpPr/>
          <p:nvPr/>
        </p:nvGrpSpPr>
        <p:grpSpPr>
          <a:xfrm>
            <a:off x="941224" y="2094396"/>
            <a:ext cx="2926080" cy="2057123"/>
            <a:chOff x="941224" y="2094396"/>
            <a:chExt cx="2926080" cy="2057123"/>
          </a:xfrm>
        </p:grpSpPr>
        <p:sp>
          <p:nvSpPr>
            <p:cNvPr id="88" name="Oval 87">
              <a:extLst>
                <a:ext uri="{FF2B5EF4-FFF2-40B4-BE49-F238E27FC236}">
                  <a16:creationId xmlns:a16="http://schemas.microsoft.com/office/drawing/2014/main" id="{7A6F35CA-96D5-4E6C-87E6-15902957DE8C}"/>
                </a:ext>
              </a:extLst>
            </p:cNvPr>
            <p:cNvSpPr/>
            <p:nvPr/>
          </p:nvSpPr>
          <p:spPr bwMode="auto">
            <a:xfrm>
              <a:off x="1648820"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01B21D37-86A2-41B8-B354-7E25CCB18307}"/>
                </a:ext>
              </a:extLst>
            </p:cNvPr>
            <p:cNvSpPr/>
            <p:nvPr/>
          </p:nvSpPr>
          <p:spPr bwMode="auto">
            <a:xfrm>
              <a:off x="941224" y="3876857"/>
              <a:ext cx="2926080" cy="274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Get started quickly</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Build and launch apps right away using pre-built templates and drag-and-drop simplicity. Launch apps with one click </a:t>
              </a:r>
              <a:b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and deploy across iOS, Android, </a:t>
              </a:r>
              <a:b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b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Windows, and Web</a:t>
              </a:r>
              <a:endParaRPr kumimoji="0" lang="en-US" sz="1600" b="0" i="0" u="none" strike="noStrike" kern="0" cap="none" spc="0" normalizeH="0" baseline="0" noProof="0">
                <a:ln>
                  <a:noFill/>
                </a:ln>
                <a:gradFill>
                  <a:gsLst>
                    <a:gs pos="100000">
                      <a:srgbClr val="742774"/>
                    </a:gs>
                    <a:gs pos="0">
                      <a:srgbClr val="742774"/>
                    </a:gs>
                  </a:gsLst>
                  <a:lin ang="2700000" scaled="1"/>
                </a:gradFill>
                <a:effectLst/>
                <a:uLnTx/>
                <a:uFillTx/>
                <a:latin typeface="Segoe UI Semibold"/>
                <a:ea typeface="+mn-ea"/>
                <a:cs typeface="Segoe UI" pitchFamily="34" charset="0"/>
              </a:endParaRPr>
            </a:p>
          </p:txBody>
        </p:sp>
        <p:grpSp>
          <p:nvGrpSpPr>
            <p:cNvPr id="207" name="Group 54">
              <a:extLst>
                <a:ext uri="{FF2B5EF4-FFF2-40B4-BE49-F238E27FC236}">
                  <a16:creationId xmlns:a16="http://schemas.microsoft.com/office/drawing/2014/main" id="{F204D9FE-CF91-4519-BD5F-6A9683B6FA03}"/>
                </a:ext>
              </a:extLst>
            </p:cNvPr>
            <p:cNvGrpSpPr>
              <a:grpSpLocks noChangeAspect="1"/>
            </p:cNvGrpSpPr>
            <p:nvPr/>
          </p:nvGrpSpPr>
          <p:grpSpPr bwMode="auto">
            <a:xfrm>
              <a:off x="1997864" y="2443440"/>
              <a:ext cx="812800" cy="812800"/>
              <a:chOff x="670" y="1448"/>
              <a:chExt cx="256" cy="256"/>
            </a:xfrm>
          </p:grpSpPr>
          <p:sp>
            <p:nvSpPr>
              <p:cNvPr id="208" name="AutoShape 53">
                <a:extLst>
                  <a:ext uri="{FF2B5EF4-FFF2-40B4-BE49-F238E27FC236}">
                    <a16:creationId xmlns:a16="http://schemas.microsoft.com/office/drawing/2014/main" id="{9FD832B3-178A-4BAA-AD7C-698B44F6F618}"/>
                  </a:ext>
                </a:extLst>
              </p:cNvPr>
              <p:cNvSpPr>
                <a:spLocks noChangeAspect="1" noChangeArrowheads="1" noTextEdit="1"/>
              </p:cNvSpPr>
              <p:nvPr/>
            </p:nvSpPr>
            <p:spPr bwMode="auto">
              <a:xfrm>
                <a:off x="670" y="144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09" name="Freeform 55">
                <a:extLst>
                  <a:ext uri="{FF2B5EF4-FFF2-40B4-BE49-F238E27FC236}">
                    <a16:creationId xmlns:a16="http://schemas.microsoft.com/office/drawing/2014/main" id="{395F08A9-A364-4642-8CFC-342960B0428F}"/>
                  </a:ext>
                </a:extLst>
              </p:cNvPr>
              <p:cNvSpPr>
                <a:spLocks/>
              </p:cNvSpPr>
              <p:nvPr/>
            </p:nvSpPr>
            <p:spPr bwMode="auto">
              <a:xfrm>
                <a:off x="804" y="1520"/>
                <a:ext cx="95" cy="47"/>
              </a:xfrm>
              <a:custGeom>
                <a:avLst/>
                <a:gdLst>
                  <a:gd name="T0" fmla="*/ 77 w 153"/>
                  <a:gd name="T1" fmla="*/ 0 h 76"/>
                  <a:gd name="T2" fmla="*/ 77 w 153"/>
                  <a:gd name="T3" fmla="*/ 0 h 76"/>
                  <a:gd name="T4" fmla="*/ 0 w 153"/>
                  <a:gd name="T5" fmla="*/ 38 h 76"/>
                  <a:gd name="T6" fmla="*/ 77 w 153"/>
                  <a:gd name="T7" fmla="*/ 76 h 76"/>
                  <a:gd name="T8" fmla="*/ 153 w 153"/>
                  <a:gd name="T9" fmla="*/ 38 h 76"/>
                  <a:gd name="T10" fmla="*/ 77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7" y="0"/>
                    </a:moveTo>
                    <a:lnTo>
                      <a:pt x="77" y="0"/>
                    </a:lnTo>
                    <a:lnTo>
                      <a:pt x="0" y="38"/>
                    </a:lnTo>
                    <a:lnTo>
                      <a:pt x="77" y="76"/>
                    </a:lnTo>
                    <a:lnTo>
                      <a:pt x="153" y="38"/>
                    </a:lnTo>
                    <a:lnTo>
                      <a:pt x="77" y="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0" name="Freeform 56">
                <a:extLst>
                  <a:ext uri="{FF2B5EF4-FFF2-40B4-BE49-F238E27FC236}">
                    <a16:creationId xmlns:a16="http://schemas.microsoft.com/office/drawing/2014/main" id="{4A0007B4-C1F6-4C0D-9A21-1B83B49076B2}"/>
                  </a:ext>
                </a:extLst>
              </p:cNvPr>
              <p:cNvSpPr>
                <a:spLocks/>
              </p:cNvSpPr>
              <p:nvPr/>
            </p:nvSpPr>
            <p:spPr bwMode="auto">
              <a:xfrm>
                <a:off x="804" y="1581"/>
                <a:ext cx="50" cy="97"/>
              </a:xfrm>
              <a:custGeom>
                <a:avLst/>
                <a:gdLst>
                  <a:gd name="T0" fmla="*/ 80 w 80"/>
                  <a:gd name="T1" fmla="*/ 0 h 157"/>
                  <a:gd name="T2" fmla="*/ 80 w 80"/>
                  <a:gd name="T3" fmla="*/ 0 h 157"/>
                  <a:gd name="T4" fmla="*/ 0 w 80"/>
                  <a:gd name="T5" fmla="*/ 40 h 157"/>
                  <a:gd name="T6" fmla="*/ 0 w 80"/>
                  <a:gd name="T7" fmla="*/ 157 h 157"/>
                  <a:gd name="T8" fmla="*/ 80 w 80"/>
                  <a:gd name="T9" fmla="*/ 117 h 157"/>
                  <a:gd name="T10" fmla="*/ 80 w 80"/>
                  <a:gd name="T11" fmla="*/ 0 h 157"/>
                </a:gdLst>
                <a:ahLst/>
                <a:cxnLst>
                  <a:cxn ang="0">
                    <a:pos x="T0" y="T1"/>
                  </a:cxn>
                  <a:cxn ang="0">
                    <a:pos x="T2" y="T3"/>
                  </a:cxn>
                  <a:cxn ang="0">
                    <a:pos x="T4" y="T5"/>
                  </a:cxn>
                  <a:cxn ang="0">
                    <a:pos x="T6" y="T7"/>
                  </a:cxn>
                  <a:cxn ang="0">
                    <a:pos x="T8" y="T9"/>
                  </a:cxn>
                  <a:cxn ang="0">
                    <a:pos x="T10" y="T11"/>
                  </a:cxn>
                </a:cxnLst>
                <a:rect l="0" t="0" r="r" b="b"/>
                <a:pathLst>
                  <a:path w="80" h="157">
                    <a:moveTo>
                      <a:pt x="80" y="0"/>
                    </a:moveTo>
                    <a:lnTo>
                      <a:pt x="80" y="0"/>
                    </a:lnTo>
                    <a:lnTo>
                      <a:pt x="0" y="40"/>
                    </a:lnTo>
                    <a:lnTo>
                      <a:pt x="0" y="157"/>
                    </a:lnTo>
                    <a:lnTo>
                      <a:pt x="80" y="117"/>
                    </a:lnTo>
                    <a:lnTo>
                      <a:pt x="80" y="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1" name="Freeform 57">
                <a:extLst>
                  <a:ext uri="{FF2B5EF4-FFF2-40B4-BE49-F238E27FC236}">
                    <a16:creationId xmlns:a16="http://schemas.microsoft.com/office/drawing/2014/main" id="{FD363E0C-8EF5-4050-841E-CC806EC177ED}"/>
                  </a:ext>
                </a:extLst>
              </p:cNvPr>
              <p:cNvSpPr>
                <a:spLocks/>
              </p:cNvSpPr>
              <p:nvPr/>
            </p:nvSpPr>
            <p:spPr bwMode="auto">
              <a:xfrm>
                <a:off x="738" y="1581"/>
                <a:ext cx="49" cy="97"/>
              </a:xfrm>
              <a:custGeom>
                <a:avLst/>
                <a:gdLst>
                  <a:gd name="T0" fmla="*/ 80 w 80"/>
                  <a:gd name="T1" fmla="*/ 40 h 157"/>
                  <a:gd name="T2" fmla="*/ 80 w 80"/>
                  <a:gd name="T3" fmla="*/ 40 h 157"/>
                  <a:gd name="T4" fmla="*/ 0 w 80"/>
                  <a:gd name="T5" fmla="*/ 0 h 157"/>
                  <a:gd name="T6" fmla="*/ 0 w 80"/>
                  <a:gd name="T7" fmla="*/ 117 h 157"/>
                  <a:gd name="T8" fmla="*/ 80 w 80"/>
                  <a:gd name="T9" fmla="*/ 157 h 157"/>
                  <a:gd name="T10" fmla="*/ 80 w 80"/>
                  <a:gd name="T11" fmla="*/ 40 h 157"/>
                </a:gdLst>
                <a:ahLst/>
                <a:cxnLst>
                  <a:cxn ang="0">
                    <a:pos x="T0" y="T1"/>
                  </a:cxn>
                  <a:cxn ang="0">
                    <a:pos x="T2" y="T3"/>
                  </a:cxn>
                  <a:cxn ang="0">
                    <a:pos x="T4" y="T5"/>
                  </a:cxn>
                  <a:cxn ang="0">
                    <a:pos x="T6" y="T7"/>
                  </a:cxn>
                  <a:cxn ang="0">
                    <a:pos x="T8" y="T9"/>
                  </a:cxn>
                  <a:cxn ang="0">
                    <a:pos x="T10" y="T11"/>
                  </a:cxn>
                </a:cxnLst>
                <a:rect l="0" t="0" r="r" b="b"/>
                <a:pathLst>
                  <a:path w="80" h="157">
                    <a:moveTo>
                      <a:pt x="80" y="40"/>
                    </a:moveTo>
                    <a:lnTo>
                      <a:pt x="80" y="40"/>
                    </a:lnTo>
                    <a:lnTo>
                      <a:pt x="0" y="0"/>
                    </a:lnTo>
                    <a:lnTo>
                      <a:pt x="0" y="117"/>
                    </a:lnTo>
                    <a:lnTo>
                      <a:pt x="80" y="157"/>
                    </a:lnTo>
                    <a:lnTo>
                      <a:pt x="80" y="40"/>
                    </a:lnTo>
                    <a:close/>
                  </a:path>
                </a:pathLst>
              </a:custGeom>
              <a:solidFill>
                <a:srgbClr val="D59D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2" name="Freeform 58">
                <a:extLst>
                  <a:ext uri="{FF2B5EF4-FFF2-40B4-BE49-F238E27FC236}">
                    <a16:creationId xmlns:a16="http://schemas.microsoft.com/office/drawing/2014/main" id="{ACB5543B-3A18-43FA-8D35-0963AEB2CB8E}"/>
                  </a:ext>
                </a:extLst>
              </p:cNvPr>
              <p:cNvSpPr>
                <a:spLocks/>
              </p:cNvSpPr>
              <p:nvPr/>
            </p:nvSpPr>
            <p:spPr bwMode="auto">
              <a:xfrm>
                <a:off x="693" y="1520"/>
                <a:ext cx="96" cy="47"/>
              </a:xfrm>
              <a:custGeom>
                <a:avLst/>
                <a:gdLst>
                  <a:gd name="T0" fmla="*/ 0 w 154"/>
                  <a:gd name="T1" fmla="*/ 38 h 76"/>
                  <a:gd name="T2" fmla="*/ 0 w 154"/>
                  <a:gd name="T3" fmla="*/ 38 h 76"/>
                  <a:gd name="T4" fmla="*/ 77 w 154"/>
                  <a:gd name="T5" fmla="*/ 76 h 76"/>
                  <a:gd name="T6" fmla="*/ 154 w 154"/>
                  <a:gd name="T7" fmla="*/ 38 h 76"/>
                  <a:gd name="T8" fmla="*/ 77 w 154"/>
                  <a:gd name="T9" fmla="*/ 0 h 76"/>
                  <a:gd name="T10" fmla="*/ 0 w 154"/>
                  <a:gd name="T11" fmla="*/ 38 h 76"/>
                </a:gdLst>
                <a:ahLst/>
                <a:cxnLst>
                  <a:cxn ang="0">
                    <a:pos x="T0" y="T1"/>
                  </a:cxn>
                  <a:cxn ang="0">
                    <a:pos x="T2" y="T3"/>
                  </a:cxn>
                  <a:cxn ang="0">
                    <a:pos x="T4" y="T5"/>
                  </a:cxn>
                  <a:cxn ang="0">
                    <a:pos x="T6" y="T7"/>
                  </a:cxn>
                  <a:cxn ang="0">
                    <a:pos x="T8" y="T9"/>
                  </a:cxn>
                  <a:cxn ang="0">
                    <a:pos x="T10" y="T11"/>
                  </a:cxn>
                </a:cxnLst>
                <a:rect l="0" t="0" r="r" b="b"/>
                <a:pathLst>
                  <a:path w="154" h="76">
                    <a:moveTo>
                      <a:pt x="0" y="38"/>
                    </a:moveTo>
                    <a:lnTo>
                      <a:pt x="0" y="38"/>
                    </a:lnTo>
                    <a:lnTo>
                      <a:pt x="77" y="76"/>
                    </a:lnTo>
                    <a:lnTo>
                      <a:pt x="154" y="38"/>
                    </a:lnTo>
                    <a:lnTo>
                      <a:pt x="77" y="0"/>
                    </a:lnTo>
                    <a:lnTo>
                      <a:pt x="0" y="38"/>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3" name="Freeform 59">
                <a:extLst>
                  <a:ext uri="{FF2B5EF4-FFF2-40B4-BE49-F238E27FC236}">
                    <a16:creationId xmlns:a16="http://schemas.microsoft.com/office/drawing/2014/main" id="{9D7DEE24-03C5-4033-8B17-EB09EDAE5669}"/>
                  </a:ext>
                </a:extLst>
              </p:cNvPr>
              <p:cNvSpPr>
                <a:spLocks/>
              </p:cNvSpPr>
              <p:nvPr/>
            </p:nvSpPr>
            <p:spPr bwMode="auto">
              <a:xfrm>
                <a:off x="805" y="1473"/>
                <a:ext cx="39" cy="38"/>
              </a:xfrm>
              <a:custGeom>
                <a:avLst/>
                <a:gdLst>
                  <a:gd name="T0" fmla="*/ 48 w 62"/>
                  <a:gd name="T1" fmla="*/ 25 h 61"/>
                  <a:gd name="T2" fmla="*/ 48 w 62"/>
                  <a:gd name="T3" fmla="*/ 25 h 61"/>
                  <a:gd name="T4" fmla="*/ 41 w 62"/>
                  <a:gd name="T5" fmla="*/ 21 h 61"/>
                  <a:gd name="T6" fmla="*/ 37 w 62"/>
                  <a:gd name="T7" fmla="*/ 14 h 61"/>
                  <a:gd name="T8" fmla="*/ 35 w 62"/>
                  <a:gd name="T9" fmla="*/ 3 h 61"/>
                  <a:gd name="T10" fmla="*/ 31 w 62"/>
                  <a:gd name="T11" fmla="*/ 0 h 61"/>
                  <a:gd name="T12" fmla="*/ 28 w 62"/>
                  <a:gd name="T13" fmla="*/ 3 h 61"/>
                  <a:gd name="T14" fmla="*/ 25 w 62"/>
                  <a:gd name="T15" fmla="*/ 14 h 61"/>
                  <a:gd name="T16" fmla="*/ 21 w 62"/>
                  <a:gd name="T17" fmla="*/ 21 h 61"/>
                  <a:gd name="T18" fmla="*/ 14 w 62"/>
                  <a:gd name="T19" fmla="*/ 25 h 61"/>
                  <a:gd name="T20" fmla="*/ 3 w 62"/>
                  <a:gd name="T21" fmla="*/ 27 h 61"/>
                  <a:gd name="T22" fmla="*/ 0 w 62"/>
                  <a:gd name="T23" fmla="*/ 31 h 61"/>
                  <a:gd name="T24" fmla="*/ 3 w 62"/>
                  <a:gd name="T25" fmla="*/ 34 h 61"/>
                  <a:gd name="T26" fmla="*/ 14 w 62"/>
                  <a:gd name="T27" fmla="*/ 37 h 61"/>
                  <a:gd name="T28" fmla="*/ 21 w 62"/>
                  <a:gd name="T29" fmla="*/ 41 h 61"/>
                  <a:gd name="T30" fmla="*/ 25 w 62"/>
                  <a:gd name="T31" fmla="*/ 48 h 61"/>
                  <a:gd name="T32" fmla="*/ 28 w 62"/>
                  <a:gd name="T33" fmla="*/ 58 h 61"/>
                  <a:gd name="T34" fmla="*/ 31 w 62"/>
                  <a:gd name="T35" fmla="*/ 61 h 61"/>
                  <a:gd name="T36" fmla="*/ 35 w 62"/>
                  <a:gd name="T37" fmla="*/ 58 h 61"/>
                  <a:gd name="T38" fmla="*/ 37 w 62"/>
                  <a:gd name="T39" fmla="*/ 48 h 61"/>
                  <a:gd name="T40" fmla="*/ 41 w 62"/>
                  <a:gd name="T41" fmla="*/ 41 h 61"/>
                  <a:gd name="T42" fmla="*/ 48 w 62"/>
                  <a:gd name="T43" fmla="*/ 37 h 61"/>
                  <a:gd name="T44" fmla="*/ 59 w 62"/>
                  <a:gd name="T45" fmla="*/ 34 h 61"/>
                  <a:gd name="T46" fmla="*/ 62 w 62"/>
                  <a:gd name="T47" fmla="*/ 31 h 61"/>
                  <a:gd name="T48" fmla="*/ 59 w 62"/>
                  <a:gd name="T49" fmla="*/ 27 h 61"/>
                  <a:gd name="T50" fmla="*/ 48 w 62"/>
                  <a:gd name="T51"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48" y="25"/>
                    </a:moveTo>
                    <a:lnTo>
                      <a:pt x="48" y="25"/>
                    </a:lnTo>
                    <a:cubicBezTo>
                      <a:pt x="45" y="24"/>
                      <a:pt x="43" y="22"/>
                      <a:pt x="41" y="21"/>
                    </a:cubicBezTo>
                    <a:cubicBezTo>
                      <a:pt x="40" y="19"/>
                      <a:pt x="38" y="17"/>
                      <a:pt x="37" y="14"/>
                    </a:cubicBezTo>
                    <a:cubicBezTo>
                      <a:pt x="36" y="11"/>
                      <a:pt x="35" y="8"/>
                      <a:pt x="35" y="3"/>
                    </a:cubicBezTo>
                    <a:cubicBezTo>
                      <a:pt x="34" y="1"/>
                      <a:pt x="33" y="0"/>
                      <a:pt x="31" y="0"/>
                    </a:cubicBezTo>
                    <a:cubicBezTo>
                      <a:pt x="29" y="0"/>
                      <a:pt x="28" y="1"/>
                      <a:pt x="28" y="3"/>
                    </a:cubicBezTo>
                    <a:cubicBezTo>
                      <a:pt x="27" y="8"/>
                      <a:pt x="26" y="11"/>
                      <a:pt x="25" y="14"/>
                    </a:cubicBezTo>
                    <a:cubicBezTo>
                      <a:pt x="24" y="17"/>
                      <a:pt x="23" y="19"/>
                      <a:pt x="21" y="21"/>
                    </a:cubicBezTo>
                    <a:cubicBezTo>
                      <a:pt x="19" y="22"/>
                      <a:pt x="17" y="24"/>
                      <a:pt x="14" y="25"/>
                    </a:cubicBezTo>
                    <a:cubicBezTo>
                      <a:pt x="12" y="26"/>
                      <a:pt x="8" y="26"/>
                      <a:pt x="3" y="27"/>
                    </a:cubicBezTo>
                    <a:cubicBezTo>
                      <a:pt x="1" y="28"/>
                      <a:pt x="0" y="29"/>
                      <a:pt x="0" y="31"/>
                    </a:cubicBezTo>
                    <a:cubicBezTo>
                      <a:pt x="0" y="33"/>
                      <a:pt x="1" y="34"/>
                      <a:pt x="3" y="34"/>
                    </a:cubicBezTo>
                    <a:cubicBezTo>
                      <a:pt x="8" y="35"/>
                      <a:pt x="12" y="36"/>
                      <a:pt x="14" y="37"/>
                    </a:cubicBezTo>
                    <a:cubicBezTo>
                      <a:pt x="17" y="38"/>
                      <a:pt x="19" y="39"/>
                      <a:pt x="21" y="41"/>
                    </a:cubicBezTo>
                    <a:cubicBezTo>
                      <a:pt x="23" y="43"/>
                      <a:pt x="24" y="45"/>
                      <a:pt x="25" y="48"/>
                    </a:cubicBezTo>
                    <a:cubicBezTo>
                      <a:pt x="26" y="50"/>
                      <a:pt x="27" y="54"/>
                      <a:pt x="28" y="58"/>
                    </a:cubicBezTo>
                    <a:cubicBezTo>
                      <a:pt x="28" y="60"/>
                      <a:pt x="29" y="61"/>
                      <a:pt x="31" y="61"/>
                    </a:cubicBezTo>
                    <a:cubicBezTo>
                      <a:pt x="33" y="61"/>
                      <a:pt x="34" y="60"/>
                      <a:pt x="35" y="58"/>
                    </a:cubicBezTo>
                    <a:cubicBezTo>
                      <a:pt x="35" y="54"/>
                      <a:pt x="36" y="50"/>
                      <a:pt x="37" y="48"/>
                    </a:cubicBezTo>
                    <a:cubicBezTo>
                      <a:pt x="38" y="45"/>
                      <a:pt x="40" y="43"/>
                      <a:pt x="41" y="41"/>
                    </a:cubicBezTo>
                    <a:cubicBezTo>
                      <a:pt x="43" y="39"/>
                      <a:pt x="45" y="38"/>
                      <a:pt x="48" y="37"/>
                    </a:cubicBezTo>
                    <a:cubicBezTo>
                      <a:pt x="51" y="36"/>
                      <a:pt x="54" y="35"/>
                      <a:pt x="59" y="34"/>
                    </a:cubicBezTo>
                    <a:cubicBezTo>
                      <a:pt x="61" y="34"/>
                      <a:pt x="62" y="33"/>
                      <a:pt x="62" y="31"/>
                    </a:cubicBezTo>
                    <a:cubicBezTo>
                      <a:pt x="62" y="29"/>
                      <a:pt x="61" y="28"/>
                      <a:pt x="59" y="27"/>
                    </a:cubicBezTo>
                    <a:cubicBezTo>
                      <a:pt x="54" y="26"/>
                      <a:pt x="51" y="26"/>
                      <a:pt x="48" y="25"/>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4" name="Freeform 60">
                <a:extLst>
                  <a:ext uri="{FF2B5EF4-FFF2-40B4-BE49-F238E27FC236}">
                    <a16:creationId xmlns:a16="http://schemas.microsoft.com/office/drawing/2014/main" id="{0AD13DDE-0D25-4F34-83CE-2F955BB97BC9}"/>
                  </a:ext>
                </a:extLst>
              </p:cNvPr>
              <p:cNvSpPr>
                <a:spLocks/>
              </p:cNvSpPr>
              <p:nvPr/>
            </p:nvSpPr>
            <p:spPr bwMode="auto">
              <a:xfrm>
                <a:off x="777" y="1557"/>
                <a:ext cx="39" cy="38"/>
              </a:xfrm>
              <a:custGeom>
                <a:avLst/>
                <a:gdLst>
                  <a:gd name="T0" fmla="*/ 25 w 62"/>
                  <a:gd name="T1" fmla="*/ 47 h 61"/>
                  <a:gd name="T2" fmla="*/ 25 w 62"/>
                  <a:gd name="T3" fmla="*/ 47 h 61"/>
                  <a:gd name="T4" fmla="*/ 28 w 62"/>
                  <a:gd name="T5" fmla="*/ 58 h 61"/>
                  <a:gd name="T6" fmla="*/ 31 w 62"/>
                  <a:gd name="T7" fmla="*/ 61 h 61"/>
                  <a:gd name="T8" fmla="*/ 34 w 62"/>
                  <a:gd name="T9" fmla="*/ 58 h 61"/>
                  <a:gd name="T10" fmla="*/ 37 w 62"/>
                  <a:gd name="T11" fmla="*/ 47 h 61"/>
                  <a:gd name="T12" fmla="*/ 41 w 62"/>
                  <a:gd name="T13" fmla="*/ 40 h 61"/>
                  <a:gd name="T14" fmla="*/ 48 w 62"/>
                  <a:gd name="T15" fmla="*/ 37 h 61"/>
                  <a:gd name="T16" fmla="*/ 59 w 62"/>
                  <a:gd name="T17" fmla="*/ 34 h 61"/>
                  <a:gd name="T18" fmla="*/ 62 w 62"/>
                  <a:gd name="T19" fmla="*/ 30 h 61"/>
                  <a:gd name="T20" fmla="*/ 59 w 62"/>
                  <a:gd name="T21" fmla="*/ 27 h 61"/>
                  <a:gd name="T22" fmla="*/ 48 w 62"/>
                  <a:gd name="T23" fmla="*/ 24 h 61"/>
                  <a:gd name="T24" fmla="*/ 41 w 62"/>
                  <a:gd name="T25" fmla="*/ 20 h 61"/>
                  <a:gd name="T26" fmla="*/ 37 w 62"/>
                  <a:gd name="T27" fmla="*/ 14 h 61"/>
                  <a:gd name="T28" fmla="*/ 34 w 62"/>
                  <a:gd name="T29" fmla="*/ 3 h 61"/>
                  <a:gd name="T30" fmla="*/ 31 w 62"/>
                  <a:gd name="T31" fmla="*/ 0 h 61"/>
                  <a:gd name="T32" fmla="*/ 28 w 62"/>
                  <a:gd name="T33" fmla="*/ 3 h 61"/>
                  <a:gd name="T34" fmla="*/ 25 w 62"/>
                  <a:gd name="T35" fmla="*/ 14 h 61"/>
                  <a:gd name="T36" fmla="*/ 21 w 62"/>
                  <a:gd name="T37" fmla="*/ 20 h 61"/>
                  <a:gd name="T38" fmla="*/ 14 w 62"/>
                  <a:gd name="T39" fmla="*/ 24 h 61"/>
                  <a:gd name="T40" fmla="*/ 3 w 62"/>
                  <a:gd name="T41" fmla="*/ 27 h 61"/>
                  <a:gd name="T42" fmla="*/ 0 w 62"/>
                  <a:gd name="T43" fmla="*/ 30 h 61"/>
                  <a:gd name="T44" fmla="*/ 3 w 62"/>
                  <a:gd name="T45" fmla="*/ 34 h 61"/>
                  <a:gd name="T46" fmla="*/ 14 w 62"/>
                  <a:gd name="T47" fmla="*/ 37 h 61"/>
                  <a:gd name="T48" fmla="*/ 21 w 62"/>
                  <a:gd name="T49" fmla="*/ 40 h 61"/>
                  <a:gd name="T50" fmla="*/ 25 w 62"/>
                  <a:gd name="T51"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1">
                    <a:moveTo>
                      <a:pt x="25" y="47"/>
                    </a:moveTo>
                    <a:lnTo>
                      <a:pt x="25" y="47"/>
                    </a:lnTo>
                    <a:cubicBezTo>
                      <a:pt x="26" y="50"/>
                      <a:pt x="27" y="54"/>
                      <a:pt x="28" y="58"/>
                    </a:cubicBezTo>
                    <a:cubicBezTo>
                      <a:pt x="28" y="60"/>
                      <a:pt x="29" y="61"/>
                      <a:pt x="31" y="61"/>
                    </a:cubicBezTo>
                    <a:cubicBezTo>
                      <a:pt x="33" y="61"/>
                      <a:pt x="34" y="60"/>
                      <a:pt x="34" y="58"/>
                    </a:cubicBezTo>
                    <a:cubicBezTo>
                      <a:pt x="35" y="54"/>
                      <a:pt x="36" y="50"/>
                      <a:pt x="37" y="47"/>
                    </a:cubicBezTo>
                    <a:cubicBezTo>
                      <a:pt x="38" y="44"/>
                      <a:pt x="39" y="42"/>
                      <a:pt x="41" y="40"/>
                    </a:cubicBezTo>
                    <a:cubicBezTo>
                      <a:pt x="43" y="39"/>
                      <a:pt x="45" y="38"/>
                      <a:pt x="48" y="37"/>
                    </a:cubicBezTo>
                    <a:cubicBezTo>
                      <a:pt x="50" y="36"/>
                      <a:pt x="54" y="35"/>
                      <a:pt x="59" y="34"/>
                    </a:cubicBezTo>
                    <a:cubicBezTo>
                      <a:pt x="61" y="33"/>
                      <a:pt x="62" y="32"/>
                      <a:pt x="62" y="30"/>
                    </a:cubicBezTo>
                    <a:cubicBezTo>
                      <a:pt x="62" y="29"/>
                      <a:pt x="61" y="28"/>
                      <a:pt x="59" y="27"/>
                    </a:cubicBezTo>
                    <a:cubicBezTo>
                      <a:pt x="54" y="26"/>
                      <a:pt x="50" y="25"/>
                      <a:pt x="48" y="24"/>
                    </a:cubicBezTo>
                    <a:cubicBezTo>
                      <a:pt x="45" y="23"/>
                      <a:pt x="43" y="22"/>
                      <a:pt x="41" y="20"/>
                    </a:cubicBezTo>
                    <a:cubicBezTo>
                      <a:pt x="39" y="19"/>
                      <a:pt x="38" y="16"/>
                      <a:pt x="37" y="14"/>
                    </a:cubicBezTo>
                    <a:cubicBezTo>
                      <a:pt x="36" y="11"/>
                      <a:pt x="35" y="7"/>
                      <a:pt x="34" y="3"/>
                    </a:cubicBezTo>
                    <a:cubicBezTo>
                      <a:pt x="34" y="1"/>
                      <a:pt x="33" y="0"/>
                      <a:pt x="31" y="0"/>
                    </a:cubicBezTo>
                    <a:cubicBezTo>
                      <a:pt x="29" y="0"/>
                      <a:pt x="28" y="1"/>
                      <a:pt x="28" y="3"/>
                    </a:cubicBezTo>
                    <a:cubicBezTo>
                      <a:pt x="27" y="7"/>
                      <a:pt x="26" y="11"/>
                      <a:pt x="25" y="14"/>
                    </a:cubicBezTo>
                    <a:cubicBezTo>
                      <a:pt x="24" y="16"/>
                      <a:pt x="22" y="19"/>
                      <a:pt x="21" y="20"/>
                    </a:cubicBezTo>
                    <a:cubicBezTo>
                      <a:pt x="19" y="22"/>
                      <a:pt x="17" y="23"/>
                      <a:pt x="14" y="24"/>
                    </a:cubicBezTo>
                    <a:cubicBezTo>
                      <a:pt x="11" y="25"/>
                      <a:pt x="8" y="26"/>
                      <a:pt x="3" y="27"/>
                    </a:cubicBezTo>
                    <a:cubicBezTo>
                      <a:pt x="1" y="28"/>
                      <a:pt x="0" y="29"/>
                      <a:pt x="0" y="30"/>
                    </a:cubicBezTo>
                    <a:cubicBezTo>
                      <a:pt x="0" y="32"/>
                      <a:pt x="1" y="33"/>
                      <a:pt x="3" y="34"/>
                    </a:cubicBezTo>
                    <a:cubicBezTo>
                      <a:pt x="8" y="35"/>
                      <a:pt x="11" y="36"/>
                      <a:pt x="14" y="37"/>
                    </a:cubicBezTo>
                    <a:cubicBezTo>
                      <a:pt x="17" y="38"/>
                      <a:pt x="19" y="39"/>
                      <a:pt x="21" y="40"/>
                    </a:cubicBezTo>
                    <a:cubicBezTo>
                      <a:pt x="22" y="42"/>
                      <a:pt x="24" y="44"/>
                      <a:pt x="25" y="47"/>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5" name="Freeform 61">
                <a:extLst>
                  <a:ext uri="{FF2B5EF4-FFF2-40B4-BE49-F238E27FC236}">
                    <a16:creationId xmlns:a16="http://schemas.microsoft.com/office/drawing/2014/main" id="{D69A6F0D-343D-42BD-A830-5AE080DEF986}"/>
                  </a:ext>
                </a:extLst>
              </p:cNvPr>
              <p:cNvSpPr>
                <a:spLocks/>
              </p:cNvSpPr>
              <p:nvPr/>
            </p:nvSpPr>
            <p:spPr bwMode="auto">
              <a:xfrm>
                <a:off x="874" y="1573"/>
                <a:ext cx="37" cy="38"/>
              </a:xfrm>
              <a:custGeom>
                <a:avLst/>
                <a:gdLst>
                  <a:gd name="T0" fmla="*/ 3 w 61"/>
                  <a:gd name="T1" fmla="*/ 34 h 62"/>
                  <a:gd name="T2" fmla="*/ 3 w 61"/>
                  <a:gd name="T3" fmla="*/ 34 h 62"/>
                  <a:gd name="T4" fmla="*/ 14 w 61"/>
                  <a:gd name="T5" fmla="*/ 37 h 62"/>
                  <a:gd name="T6" fmla="*/ 21 w 61"/>
                  <a:gd name="T7" fmla="*/ 41 h 62"/>
                  <a:gd name="T8" fmla="*/ 25 w 61"/>
                  <a:gd name="T9" fmla="*/ 48 h 62"/>
                  <a:gd name="T10" fmla="*/ 27 w 61"/>
                  <a:gd name="T11" fmla="*/ 59 h 62"/>
                  <a:gd name="T12" fmla="*/ 31 w 61"/>
                  <a:gd name="T13" fmla="*/ 62 h 62"/>
                  <a:gd name="T14" fmla="*/ 34 w 61"/>
                  <a:gd name="T15" fmla="*/ 59 h 62"/>
                  <a:gd name="T16" fmla="*/ 37 w 61"/>
                  <a:gd name="T17" fmla="*/ 48 h 62"/>
                  <a:gd name="T18" fmla="*/ 41 w 61"/>
                  <a:gd name="T19" fmla="*/ 41 h 62"/>
                  <a:gd name="T20" fmla="*/ 48 w 61"/>
                  <a:gd name="T21" fmla="*/ 37 h 62"/>
                  <a:gd name="T22" fmla="*/ 59 w 61"/>
                  <a:gd name="T23" fmla="*/ 34 h 62"/>
                  <a:gd name="T24" fmla="*/ 61 w 61"/>
                  <a:gd name="T25" fmla="*/ 31 h 62"/>
                  <a:gd name="T26" fmla="*/ 59 w 61"/>
                  <a:gd name="T27" fmla="*/ 28 h 62"/>
                  <a:gd name="T28" fmla="*/ 48 w 61"/>
                  <a:gd name="T29" fmla="*/ 25 h 62"/>
                  <a:gd name="T30" fmla="*/ 41 w 61"/>
                  <a:gd name="T31" fmla="*/ 21 h 62"/>
                  <a:gd name="T32" fmla="*/ 37 w 61"/>
                  <a:gd name="T33" fmla="*/ 14 h 62"/>
                  <a:gd name="T34" fmla="*/ 34 w 61"/>
                  <a:gd name="T35" fmla="*/ 3 h 62"/>
                  <a:gd name="T36" fmla="*/ 31 w 61"/>
                  <a:gd name="T37" fmla="*/ 0 h 62"/>
                  <a:gd name="T38" fmla="*/ 27 w 61"/>
                  <a:gd name="T39" fmla="*/ 3 h 62"/>
                  <a:gd name="T40" fmla="*/ 25 w 61"/>
                  <a:gd name="T41" fmla="*/ 14 h 62"/>
                  <a:gd name="T42" fmla="*/ 21 w 61"/>
                  <a:gd name="T43" fmla="*/ 21 h 62"/>
                  <a:gd name="T44" fmla="*/ 14 w 61"/>
                  <a:gd name="T45" fmla="*/ 25 h 62"/>
                  <a:gd name="T46" fmla="*/ 3 w 61"/>
                  <a:gd name="T47" fmla="*/ 28 h 62"/>
                  <a:gd name="T48" fmla="*/ 0 w 61"/>
                  <a:gd name="T49" fmla="*/ 31 h 62"/>
                  <a:gd name="T50" fmla="*/ 3 w 61"/>
                  <a:gd name="T51" fmla="*/ 3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 y="34"/>
                    </a:moveTo>
                    <a:lnTo>
                      <a:pt x="3" y="34"/>
                    </a:lnTo>
                    <a:cubicBezTo>
                      <a:pt x="8" y="35"/>
                      <a:pt x="11" y="36"/>
                      <a:pt x="14" y="37"/>
                    </a:cubicBezTo>
                    <a:cubicBezTo>
                      <a:pt x="17" y="38"/>
                      <a:pt x="19" y="40"/>
                      <a:pt x="21" y="41"/>
                    </a:cubicBezTo>
                    <a:cubicBezTo>
                      <a:pt x="22" y="43"/>
                      <a:pt x="24" y="45"/>
                      <a:pt x="25" y="48"/>
                    </a:cubicBezTo>
                    <a:cubicBezTo>
                      <a:pt x="26" y="51"/>
                      <a:pt x="27" y="54"/>
                      <a:pt x="27" y="59"/>
                    </a:cubicBezTo>
                    <a:cubicBezTo>
                      <a:pt x="28" y="61"/>
                      <a:pt x="29" y="62"/>
                      <a:pt x="31" y="62"/>
                    </a:cubicBezTo>
                    <a:cubicBezTo>
                      <a:pt x="32" y="62"/>
                      <a:pt x="34" y="61"/>
                      <a:pt x="34" y="59"/>
                    </a:cubicBezTo>
                    <a:cubicBezTo>
                      <a:pt x="35" y="54"/>
                      <a:pt x="36" y="51"/>
                      <a:pt x="37" y="48"/>
                    </a:cubicBezTo>
                    <a:cubicBezTo>
                      <a:pt x="38" y="45"/>
                      <a:pt x="39" y="43"/>
                      <a:pt x="41" y="41"/>
                    </a:cubicBezTo>
                    <a:cubicBezTo>
                      <a:pt x="43" y="40"/>
                      <a:pt x="45" y="38"/>
                      <a:pt x="48" y="37"/>
                    </a:cubicBezTo>
                    <a:cubicBezTo>
                      <a:pt x="50" y="36"/>
                      <a:pt x="54" y="35"/>
                      <a:pt x="59" y="34"/>
                    </a:cubicBezTo>
                    <a:cubicBezTo>
                      <a:pt x="61" y="34"/>
                      <a:pt x="61" y="33"/>
                      <a:pt x="61" y="31"/>
                    </a:cubicBezTo>
                    <a:cubicBezTo>
                      <a:pt x="61" y="29"/>
                      <a:pt x="61" y="28"/>
                      <a:pt x="59" y="28"/>
                    </a:cubicBezTo>
                    <a:cubicBezTo>
                      <a:pt x="54" y="27"/>
                      <a:pt x="50" y="26"/>
                      <a:pt x="48" y="25"/>
                    </a:cubicBezTo>
                    <a:cubicBezTo>
                      <a:pt x="45" y="24"/>
                      <a:pt x="43" y="23"/>
                      <a:pt x="41" y="21"/>
                    </a:cubicBezTo>
                    <a:cubicBezTo>
                      <a:pt x="39" y="19"/>
                      <a:pt x="38" y="17"/>
                      <a:pt x="37" y="14"/>
                    </a:cubicBezTo>
                    <a:cubicBezTo>
                      <a:pt x="36" y="12"/>
                      <a:pt x="35" y="8"/>
                      <a:pt x="34" y="3"/>
                    </a:cubicBezTo>
                    <a:cubicBezTo>
                      <a:pt x="34" y="1"/>
                      <a:pt x="32" y="0"/>
                      <a:pt x="31" y="0"/>
                    </a:cubicBezTo>
                    <a:cubicBezTo>
                      <a:pt x="29" y="0"/>
                      <a:pt x="28" y="1"/>
                      <a:pt x="27" y="3"/>
                    </a:cubicBezTo>
                    <a:cubicBezTo>
                      <a:pt x="27" y="8"/>
                      <a:pt x="26" y="12"/>
                      <a:pt x="25" y="14"/>
                    </a:cubicBezTo>
                    <a:cubicBezTo>
                      <a:pt x="24" y="17"/>
                      <a:pt x="22" y="19"/>
                      <a:pt x="21" y="21"/>
                    </a:cubicBezTo>
                    <a:cubicBezTo>
                      <a:pt x="19" y="23"/>
                      <a:pt x="17" y="24"/>
                      <a:pt x="14" y="25"/>
                    </a:cubicBezTo>
                    <a:cubicBezTo>
                      <a:pt x="11" y="26"/>
                      <a:pt x="8" y="27"/>
                      <a:pt x="3" y="28"/>
                    </a:cubicBezTo>
                    <a:cubicBezTo>
                      <a:pt x="1" y="28"/>
                      <a:pt x="0" y="29"/>
                      <a:pt x="0" y="31"/>
                    </a:cubicBezTo>
                    <a:cubicBezTo>
                      <a:pt x="0" y="33"/>
                      <a:pt x="1" y="34"/>
                      <a:pt x="3" y="34"/>
                    </a:cubicBez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20" name="Group 19" descr="Build the right app for the job&#10;Optimize for specific tasks and roles. Or start from a common business scenario template. Build for any device and leverage controls like cameras and location&#10;">
            <a:extLst>
              <a:ext uri="{FF2B5EF4-FFF2-40B4-BE49-F238E27FC236}">
                <a16:creationId xmlns:a16="http://schemas.microsoft.com/office/drawing/2014/main" id="{ED625FDA-0D2E-4EA3-8A70-72D31E4C7062}"/>
              </a:ext>
            </a:extLst>
          </p:cNvPr>
          <p:cNvGrpSpPr/>
          <p:nvPr/>
        </p:nvGrpSpPr>
        <p:grpSpPr>
          <a:xfrm>
            <a:off x="4632960" y="2094396"/>
            <a:ext cx="2926080" cy="2057123"/>
            <a:chOff x="4632960" y="2094396"/>
            <a:chExt cx="2926080" cy="2057123"/>
          </a:xfrm>
        </p:grpSpPr>
        <p:sp>
          <p:nvSpPr>
            <p:cNvPr id="98" name="Oval 97">
              <a:extLst>
                <a:ext uri="{FF2B5EF4-FFF2-40B4-BE49-F238E27FC236}">
                  <a16:creationId xmlns:a16="http://schemas.microsoft.com/office/drawing/2014/main" id="{AA1D1DEE-74E8-4A43-9FFA-9CF7E915A935}"/>
                </a:ext>
              </a:extLst>
            </p:cNvPr>
            <p:cNvSpPr/>
            <p:nvPr/>
          </p:nvSpPr>
          <p:spPr bwMode="auto">
            <a:xfrm>
              <a:off x="5340556"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9" name="Rectangle 98">
              <a:extLst>
                <a:ext uri="{FF2B5EF4-FFF2-40B4-BE49-F238E27FC236}">
                  <a16:creationId xmlns:a16="http://schemas.microsoft.com/office/drawing/2014/main" id="{31B573BD-F3B5-442B-A4A9-72C8F96BDBF8}"/>
                </a:ext>
              </a:extLst>
            </p:cNvPr>
            <p:cNvSpPr/>
            <p:nvPr/>
          </p:nvSpPr>
          <p:spPr bwMode="auto">
            <a:xfrm>
              <a:off x="4632960" y="3876857"/>
              <a:ext cx="2926080" cy="2746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Build the right app for the job</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Optimize for specific tasks and roles. Or start from a common business scenario template. Build for any device and leverage controls like cameras and location</a:t>
              </a:r>
              <a:endParaRPr kumimoji="0" lang="en-US" sz="1600" b="0" i="0" u="none" strike="noStrike" kern="0" cap="none" spc="0" normalizeH="0" baseline="0" noProof="0">
                <a:ln>
                  <a:noFill/>
                </a:ln>
                <a:gradFill>
                  <a:gsLst>
                    <a:gs pos="100000">
                      <a:srgbClr val="742774"/>
                    </a:gs>
                    <a:gs pos="0">
                      <a:srgbClr val="742774"/>
                    </a:gs>
                  </a:gsLst>
                  <a:lin ang="2700000" scaled="1"/>
                </a:gradFill>
                <a:effectLst/>
                <a:uLnTx/>
                <a:uFillTx/>
                <a:latin typeface="Segoe UI Semibold"/>
                <a:ea typeface="+mn-ea"/>
                <a:cs typeface="Segoe UI" pitchFamily="34" charset="0"/>
              </a:endParaRPr>
            </a:p>
          </p:txBody>
        </p:sp>
        <p:grpSp>
          <p:nvGrpSpPr>
            <p:cNvPr id="216" name="Group 135">
              <a:extLst>
                <a:ext uri="{FF2B5EF4-FFF2-40B4-BE49-F238E27FC236}">
                  <a16:creationId xmlns:a16="http://schemas.microsoft.com/office/drawing/2014/main" id="{91A94FCA-B68D-41D9-8B97-96759496CBCC}"/>
                </a:ext>
              </a:extLst>
            </p:cNvPr>
            <p:cNvGrpSpPr>
              <a:grpSpLocks noChangeAspect="1"/>
            </p:cNvGrpSpPr>
            <p:nvPr/>
          </p:nvGrpSpPr>
          <p:grpSpPr bwMode="auto">
            <a:xfrm>
              <a:off x="5749510" y="2503350"/>
              <a:ext cx="692981" cy="692981"/>
              <a:chOff x="3272" y="2728"/>
              <a:chExt cx="256" cy="256"/>
            </a:xfrm>
          </p:grpSpPr>
          <p:sp>
            <p:nvSpPr>
              <p:cNvPr id="217" name="AutoShape 134">
                <a:extLst>
                  <a:ext uri="{FF2B5EF4-FFF2-40B4-BE49-F238E27FC236}">
                    <a16:creationId xmlns:a16="http://schemas.microsoft.com/office/drawing/2014/main" id="{D5AD3577-22FA-46D9-92D6-F5CCE584C960}"/>
                  </a:ext>
                </a:extLst>
              </p:cNvPr>
              <p:cNvSpPr>
                <a:spLocks noChangeAspect="1" noChangeArrowheads="1" noTextEdit="1"/>
              </p:cNvSpPr>
              <p:nvPr/>
            </p:nvSpPr>
            <p:spPr bwMode="auto">
              <a:xfrm>
                <a:off x="3272" y="2728"/>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8" name="Freeform 136">
                <a:extLst>
                  <a:ext uri="{FF2B5EF4-FFF2-40B4-BE49-F238E27FC236}">
                    <a16:creationId xmlns:a16="http://schemas.microsoft.com/office/drawing/2014/main" id="{78775EBB-086F-438D-9ED8-BD7211DF2C69}"/>
                  </a:ext>
                </a:extLst>
              </p:cNvPr>
              <p:cNvSpPr>
                <a:spLocks/>
              </p:cNvSpPr>
              <p:nvPr/>
            </p:nvSpPr>
            <p:spPr bwMode="auto">
              <a:xfrm>
                <a:off x="3415" y="2819"/>
                <a:ext cx="95" cy="47"/>
              </a:xfrm>
              <a:custGeom>
                <a:avLst/>
                <a:gdLst>
                  <a:gd name="T0" fmla="*/ 76 w 153"/>
                  <a:gd name="T1" fmla="*/ 0 h 76"/>
                  <a:gd name="T2" fmla="*/ 76 w 153"/>
                  <a:gd name="T3" fmla="*/ 0 h 76"/>
                  <a:gd name="T4" fmla="*/ 0 w 153"/>
                  <a:gd name="T5" fmla="*/ 38 h 76"/>
                  <a:gd name="T6" fmla="*/ 76 w 153"/>
                  <a:gd name="T7" fmla="*/ 76 h 76"/>
                  <a:gd name="T8" fmla="*/ 153 w 153"/>
                  <a:gd name="T9" fmla="*/ 38 h 76"/>
                  <a:gd name="T10" fmla="*/ 76 w 153"/>
                  <a:gd name="T11" fmla="*/ 0 h 76"/>
                </a:gdLst>
                <a:ahLst/>
                <a:cxnLst>
                  <a:cxn ang="0">
                    <a:pos x="T0" y="T1"/>
                  </a:cxn>
                  <a:cxn ang="0">
                    <a:pos x="T2" y="T3"/>
                  </a:cxn>
                  <a:cxn ang="0">
                    <a:pos x="T4" y="T5"/>
                  </a:cxn>
                  <a:cxn ang="0">
                    <a:pos x="T6" y="T7"/>
                  </a:cxn>
                  <a:cxn ang="0">
                    <a:pos x="T8" y="T9"/>
                  </a:cxn>
                  <a:cxn ang="0">
                    <a:pos x="T10" y="T11"/>
                  </a:cxn>
                </a:cxnLst>
                <a:rect l="0" t="0" r="r" b="b"/>
                <a:pathLst>
                  <a:path w="153" h="76">
                    <a:moveTo>
                      <a:pt x="76" y="0"/>
                    </a:moveTo>
                    <a:lnTo>
                      <a:pt x="76" y="0"/>
                    </a:lnTo>
                    <a:lnTo>
                      <a:pt x="0" y="38"/>
                    </a:lnTo>
                    <a:lnTo>
                      <a:pt x="76" y="76"/>
                    </a:lnTo>
                    <a:lnTo>
                      <a:pt x="153" y="38"/>
                    </a:lnTo>
                    <a:lnTo>
                      <a:pt x="76"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19" name="Freeform 137">
                <a:extLst>
                  <a:ext uri="{FF2B5EF4-FFF2-40B4-BE49-F238E27FC236}">
                    <a16:creationId xmlns:a16="http://schemas.microsoft.com/office/drawing/2014/main" id="{223F0F01-6E57-4553-8E30-1458CD9A831B}"/>
                  </a:ext>
                </a:extLst>
              </p:cNvPr>
              <p:cNvSpPr>
                <a:spLocks/>
              </p:cNvSpPr>
              <p:nvPr/>
            </p:nvSpPr>
            <p:spPr bwMode="auto">
              <a:xfrm>
                <a:off x="3471" y="2856"/>
                <a:ext cx="49" cy="97"/>
              </a:xfrm>
              <a:custGeom>
                <a:avLst/>
                <a:gdLst>
                  <a:gd name="T0" fmla="*/ 0 w 79"/>
                  <a:gd name="T1" fmla="*/ 157 h 157"/>
                  <a:gd name="T2" fmla="*/ 0 w 79"/>
                  <a:gd name="T3" fmla="*/ 157 h 157"/>
                  <a:gd name="T4" fmla="*/ 79 w 79"/>
                  <a:gd name="T5" fmla="*/ 117 h 157"/>
                  <a:gd name="T6" fmla="*/ 79 w 79"/>
                  <a:gd name="T7" fmla="*/ 0 h 157"/>
                  <a:gd name="T8" fmla="*/ 0 w 79"/>
                  <a:gd name="T9" fmla="*/ 40 h 157"/>
                  <a:gd name="T10" fmla="*/ 0 w 79"/>
                  <a:gd name="T11" fmla="*/ 157 h 157"/>
                </a:gdLst>
                <a:ahLst/>
                <a:cxnLst>
                  <a:cxn ang="0">
                    <a:pos x="T0" y="T1"/>
                  </a:cxn>
                  <a:cxn ang="0">
                    <a:pos x="T2" y="T3"/>
                  </a:cxn>
                  <a:cxn ang="0">
                    <a:pos x="T4" y="T5"/>
                  </a:cxn>
                  <a:cxn ang="0">
                    <a:pos x="T6" y="T7"/>
                  </a:cxn>
                  <a:cxn ang="0">
                    <a:pos x="T8" y="T9"/>
                  </a:cxn>
                  <a:cxn ang="0">
                    <a:pos x="T10" y="T11"/>
                  </a:cxn>
                </a:cxnLst>
                <a:rect l="0" t="0" r="r" b="b"/>
                <a:pathLst>
                  <a:path w="79" h="157">
                    <a:moveTo>
                      <a:pt x="0" y="157"/>
                    </a:moveTo>
                    <a:lnTo>
                      <a:pt x="0" y="157"/>
                    </a:lnTo>
                    <a:lnTo>
                      <a:pt x="79" y="117"/>
                    </a:lnTo>
                    <a:lnTo>
                      <a:pt x="79" y="0"/>
                    </a:lnTo>
                    <a:lnTo>
                      <a:pt x="0" y="40"/>
                    </a:lnTo>
                    <a:lnTo>
                      <a:pt x="0" y="157"/>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0" name="Freeform 138">
                <a:extLst>
                  <a:ext uri="{FF2B5EF4-FFF2-40B4-BE49-F238E27FC236}">
                    <a16:creationId xmlns:a16="http://schemas.microsoft.com/office/drawing/2014/main" id="{36EDF69B-CD94-4C2C-9533-510B9A2FA688}"/>
                  </a:ext>
                </a:extLst>
              </p:cNvPr>
              <p:cNvSpPr>
                <a:spLocks/>
              </p:cNvSpPr>
              <p:nvPr/>
            </p:nvSpPr>
            <p:spPr bwMode="auto">
              <a:xfrm>
                <a:off x="3355" y="2798"/>
                <a:ext cx="49" cy="98"/>
              </a:xfrm>
              <a:custGeom>
                <a:avLst/>
                <a:gdLst>
                  <a:gd name="T0" fmla="*/ 80 w 80"/>
                  <a:gd name="T1" fmla="*/ 0 h 157"/>
                  <a:gd name="T2" fmla="*/ 80 w 80"/>
                  <a:gd name="T3" fmla="*/ 0 h 157"/>
                  <a:gd name="T4" fmla="*/ 0 w 80"/>
                  <a:gd name="T5" fmla="*/ 40 h 157"/>
                  <a:gd name="T6" fmla="*/ 0 w 80"/>
                  <a:gd name="T7" fmla="*/ 157 h 157"/>
                  <a:gd name="T8" fmla="*/ 53 w 80"/>
                  <a:gd name="T9" fmla="*/ 130 h 157"/>
                  <a:gd name="T10" fmla="*/ 53 w 80"/>
                  <a:gd name="T11" fmla="*/ 64 h 157"/>
                  <a:gd name="T12" fmla="*/ 80 w 80"/>
                  <a:gd name="T13" fmla="*/ 50 h 157"/>
                  <a:gd name="T14" fmla="*/ 80 w 80"/>
                  <a:gd name="T15" fmla="*/ 0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57">
                    <a:moveTo>
                      <a:pt x="80" y="0"/>
                    </a:moveTo>
                    <a:lnTo>
                      <a:pt x="80" y="0"/>
                    </a:lnTo>
                    <a:lnTo>
                      <a:pt x="0" y="40"/>
                    </a:lnTo>
                    <a:lnTo>
                      <a:pt x="0" y="157"/>
                    </a:lnTo>
                    <a:lnTo>
                      <a:pt x="53" y="130"/>
                    </a:lnTo>
                    <a:lnTo>
                      <a:pt x="53" y="64"/>
                    </a:lnTo>
                    <a:lnTo>
                      <a:pt x="80" y="50"/>
                    </a:lnTo>
                    <a:lnTo>
                      <a:pt x="80" y="0"/>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1" name="Freeform 139">
                <a:extLst>
                  <a:ext uri="{FF2B5EF4-FFF2-40B4-BE49-F238E27FC236}">
                    <a16:creationId xmlns:a16="http://schemas.microsoft.com/office/drawing/2014/main" id="{0333BCB2-BF8D-4BC2-B59C-4C5837EB8FFF}"/>
                  </a:ext>
                </a:extLst>
              </p:cNvPr>
              <p:cNvSpPr>
                <a:spLocks/>
              </p:cNvSpPr>
              <p:nvPr/>
            </p:nvSpPr>
            <p:spPr bwMode="auto">
              <a:xfrm>
                <a:off x="3404" y="2856"/>
                <a:ext cx="50" cy="97"/>
              </a:xfrm>
              <a:custGeom>
                <a:avLst/>
                <a:gdLst>
                  <a:gd name="T0" fmla="*/ 0 w 80"/>
                  <a:gd name="T1" fmla="*/ 117 h 157"/>
                  <a:gd name="T2" fmla="*/ 0 w 80"/>
                  <a:gd name="T3" fmla="*/ 117 h 157"/>
                  <a:gd name="T4" fmla="*/ 80 w 80"/>
                  <a:gd name="T5" fmla="*/ 157 h 157"/>
                  <a:gd name="T6" fmla="*/ 80 w 80"/>
                  <a:gd name="T7" fmla="*/ 40 h 157"/>
                  <a:gd name="T8" fmla="*/ 0 w 80"/>
                  <a:gd name="T9" fmla="*/ 0 h 157"/>
                  <a:gd name="T10" fmla="*/ 0 w 80"/>
                  <a:gd name="T11" fmla="*/ 117 h 157"/>
                </a:gdLst>
                <a:ahLst/>
                <a:cxnLst>
                  <a:cxn ang="0">
                    <a:pos x="T0" y="T1"/>
                  </a:cxn>
                  <a:cxn ang="0">
                    <a:pos x="T2" y="T3"/>
                  </a:cxn>
                  <a:cxn ang="0">
                    <a:pos x="T4" y="T5"/>
                  </a:cxn>
                  <a:cxn ang="0">
                    <a:pos x="T6" y="T7"/>
                  </a:cxn>
                  <a:cxn ang="0">
                    <a:pos x="T8" y="T9"/>
                  </a:cxn>
                  <a:cxn ang="0">
                    <a:pos x="T10" y="T11"/>
                  </a:cxn>
                </a:cxnLst>
                <a:rect l="0" t="0" r="r" b="b"/>
                <a:pathLst>
                  <a:path w="80" h="157">
                    <a:moveTo>
                      <a:pt x="0" y="117"/>
                    </a:moveTo>
                    <a:lnTo>
                      <a:pt x="0" y="117"/>
                    </a:lnTo>
                    <a:lnTo>
                      <a:pt x="80" y="157"/>
                    </a:lnTo>
                    <a:lnTo>
                      <a:pt x="80" y="40"/>
                    </a:lnTo>
                    <a:lnTo>
                      <a:pt x="0" y="0"/>
                    </a:lnTo>
                    <a:lnTo>
                      <a:pt x="0" y="117"/>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2" name="Freeform 140">
                <a:extLst>
                  <a:ext uri="{FF2B5EF4-FFF2-40B4-BE49-F238E27FC236}">
                    <a16:creationId xmlns:a16="http://schemas.microsoft.com/office/drawing/2014/main" id="{1F42BEC9-4476-4FB3-85A2-E4F8F6BE927A}"/>
                  </a:ext>
                </a:extLst>
              </p:cNvPr>
              <p:cNvSpPr>
                <a:spLocks/>
              </p:cNvSpPr>
              <p:nvPr/>
            </p:nvSpPr>
            <p:spPr bwMode="auto">
              <a:xfrm>
                <a:off x="3288" y="2798"/>
                <a:ext cx="50" cy="98"/>
              </a:xfrm>
              <a:custGeom>
                <a:avLst/>
                <a:gdLst>
                  <a:gd name="T0" fmla="*/ 0 w 80"/>
                  <a:gd name="T1" fmla="*/ 117 h 157"/>
                  <a:gd name="T2" fmla="*/ 0 w 80"/>
                  <a:gd name="T3" fmla="*/ 117 h 157"/>
                  <a:gd name="T4" fmla="*/ 80 w 80"/>
                  <a:gd name="T5" fmla="*/ 157 h 157"/>
                  <a:gd name="T6" fmla="*/ 80 w 80"/>
                  <a:gd name="T7" fmla="*/ 40 h 157"/>
                  <a:gd name="T8" fmla="*/ 0 w 80"/>
                  <a:gd name="T9" fmla="*/ 0 h 157"/>
                  <a:gd name="T10" fmla="*/ 0 w 80"/>
                  <a:gd name="T11" fmla="*/ 117 h 157"/>
                </a:gdLst>
                <a:ahLst/>
                <a:cxnLst>
                  <a:cxn ang="0">
                    <a:pos x="T0" y="T1"/>
                  </a:cxn>
                  <a:cxn ang="0">
                    <a:pos x="T2" y="T3"/>
                  </a:cxn>
                  <a:cxn ang="0">
                    <a:pos x="T4" y="T5"/>
                  </a:cxn>
                  <a:cxn ang="0">
                    <a:pos x="T6" y="T7"/>
                  </a:cxn>
                  <a:cxn ang="0">
                    <a:pos x="T8" y="T9"/>
                  </a:cxn>
                  <a:cxn ang="0">
                    <a:pos x="T10" y="T11"/>
                  </a:cxn>
                </a:cxnLst>
                <a:rect l="0" t="0" r="r" b="b"/>
                <a:pathLst>
                  <a:path w="80" h="157">
                    <a:moveTo>
                      <a:pt x="0" y="117"/>
                    </a:moveTo>
                    <a:lnTo>
                      <a:pt x="0" y="117"/>
                    </a:lnTo>
                    <a:lnTo>
                      <a:pt x="80" y="157"/>
                    </a:lnTo>
                    <a:lnTo>
                      <a:pt x="80" y="40"/>
                    </a:lnTo>
                    <a:lnTo>
                      <a:pt x="0" y="0"/>
                    </a:lnTo>
                    <a:lnTo>
                      <a:pt x="0" y="117"/>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3" name="Freeform 141">
                <a:extLst>
                  <a:ext uri="{FF2B5EF4-FFF2-40B4-BE49-F238E27FC236}">
                    <a16:creationId xmlns:a16="http://schemas.microsoft.com/office/drawing/2014/main" id="{6947D33A-E99C-4556-A01B-E599329AF650}"/>
                  </a:ext>
                </a:extLst>
              </p:cNvPr>
              <p:cNvSpPr>
                <a:spLocks/>
              </p:cNvSpPr>
              <p:nvPr/>
            </p:nvSpPr>
            <p:spPr bwMode="auto">
              <a:xfrm>
                <a:off x="3299" y="2761"/>
                <a:ext cx="95" cy="48"/>
              </a:xfrm>
              <a:custGeom>
                <a:avLst/>
                <a:gdLst>
                  <a:gd name="T0" fmla="*/ 77 w 153"/>
                  <a:gd name="T1" fmla="*/ 0 h 77"/>
                  <a:gd name="T2" fmla="*/ 77 w 153"/>
                  <a:gd name="T3" fmla="*/ 0 h 77"/>
                  <a:gd name="T4" fmla="*/ 0 w 153"/>
                  <a:gd name="T5" fmla="*/ 38 h 77"/>
                  <a:gd name="T6" fmla="*/ 77 w 153"/>
                  <a:gd name="T7" fmla="*/ 77 h 77"/>
                  <a:gd name="T8" fmla="*/ 153 w 153"/>
                  <a:gd name="T9" fmla="*/ 38 h 77"/>
                  <a:gd name="T10" fmla="*/ 77 w 153"/>
                  <a:gd name="T11" fmla="*/ 0 h 77"/>
                </a:gdLst>
                <a:ahLst/>
                <a:cxnLst>
                  <a:cxn ang="0">
                    <a:pos x="T0" y="T1"/>
                  </a:cxn>
                  <a:cxn ang="0">
                    <a:pos x="T2" y="T3"/>
                  </a:cxn>
                  <a:cxn ang="0">
                    <a:pos x="T4" y="T5"/>
                  </a:cxn>
                  <a:cxn ang="0">
                    <a:pos x="T6" y="T7"/>
                  </a:cxn>
                  <a:cxn ang="0">
                    <a:pos x="T8" y="T9"/>
                  </a:cxn>
                  <a:cxn ang="0">
                    <a:pos x="T10" y="T11"/>
                  </a:cxn>
                </a:cxnLst>
                <a:rect l="0" t="0" r="r" b="b"/>
                <a:pathLst>
                  <a:path w="153" h="77">
                    <a:moveTo>
                      <a:pt x="77" y="0"/>
                    </a:moveTo>
                    <a:lnTo>
                      <a:pt x="77" y="0"/>
                    </a:lnTo>
                    <a:lnTo>
                      <a:pt x="0" y="38"/>
                    </a:lnTo>
                    <a:lnTo>
                      <a:pt x="77" y="77"/>
                    </a:lnTo>
                    <a:lnTo>
                      <a:pt x="153" y="38"/>
                    </a:lnTo>
                    <a:lnTo>
                      <a:pt x="77" y="0"/>
                    </a:lnTo>
                    <a:close/>
                  </a:path>
                </a:pathLst>
              </a:custGeom>
              <a:solidFill>
                <a:schemeClr val="accent5"/>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21" name="Group 20" descr="Automate business processes&#10;Build time-saving workflows into everything from individual tasks to large-scale systems and put intelligent solutions to work with built-in AI capabilities&#10;">
            <a:extLst>
              <a:ext uri="{FF2B5EF4-FFF2-40B4-BE49-F238E27FC236}">
                <a16:creationId xmlns:a16="http://schemas.microsoft.com/office/drawing/2014/main" id="{489F512B-C3E3-48F6-BCF2-BBCA6EE2318F}"/>
              </a:ext>
            </a:extLst>
          </p:cNvPr>
          <p:cNvGrpSpPr/>
          <p:nvPr/>
        </p:nvGrpSpPr>
        <p:grpSpPr>
          <a:xfrm>
            <a:off x="8324696" y="2094396"/>
            <a:ext cx="2926080" cy="2057083"/>
            <a:chOff x="8324696" y="2094396"/>
            <a:chExt cx="2926080" cy="2057083"/>
          </a:xfrm>
        </p:grpSpPr>
        <p:sp>
          <p:nvSpPr>
            <p:cNvPr id="108" name="Oval 107">
              <a:extLst>
                <a:ext uri="{FF2B5EF4-FFF2-40B4-BE49-F238E27FC236}">
                  <a16:creationId xmlns:a16="http://schemas.microsoft.com/office/drawing/2014/main" id="{E96C8BC4-1C67-4E86-9C76-8B9BFBAE1E46}"/>
                </a:ext>
              </a:extLst>
            </p:cNvPr>
            <p:cNvSpPr/>
            <p:nvPr/>
          </p:nvSpPr>
          <p:spPr bwMode="auto">
            <a:xfrm>
              <a:off x="9032292" y="2094396"/>
              <a:ext cx="1510889" cy="1510889"/>
            </a:xfrm>
            <a:prstGeom prst="ellipse">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8938E31E-410F-4E87-9F86-1BA7B2963B47}"/>
                </a:ext>
              </a:extLst>
            </p:cNvPr>
            <p:cNvSpPr/>
            <p:nvPr/>
          </p:nvSpPr>
          <p:spPr bwMode="auto">
            <a:xfrm>
              <a:off x="8324696" y="3876857"/>
              <a:ext cx="2926080" cy="2746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Automate business processes</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rPr>
                <a:t>Build time-saving workflows into everything from individual tasks to large-scale systems and put intelligent solutions to work with built-in AI capabilities</a:t>
              </a:r>
            </a:p>
          </p:txBody>
        </p:sp>
        <p:grpSp>
          <p:nvGrpSpPr>
            <p:cNvPr id="224" name="Group 272">
              <a:extLst>
                <a:ext uri="{FF2B5EF4-FFF2-40B4-BE49-F238E27FC236}">
                  <a16:creationId xmlns:a16="http://schemas.microsoft.com/office/drawing/2014/main" id="{A3CCC366-3F42-46C4-8639-496DC23750E9}"/>
                </a:ext>
              </a:extLst>
            </p:cNvPr>
            <p:cNvGrpSpPr>
              <a:grpSpLocks noChangeAspect="1"/>
            </p:cNvGrpSpPr>
            <p:nvPr/>
          </p:nvGrpSpPr>
          <p:grpSpPr bwMode="auto">
            <a:xfrm>
              <a:off x="9432991" y="2492323"/>
              <a:ext cx="709491" cy="715034"/>
              <a:chOff x="2412" y="3359"/>
              <a:chExt cx="256" cy="258"/>
            </a:xfrm>
          </p:grpSpPr>
          <p:sp>
            <p:nvSpPr>
              <p:cNvPr id="225" name="AutoShape 271">
                <a:extLst>
                  <a:ext uri="{FF2B5EF4-FFF2-40B4-BE49-F238E27FC236}">
                    <a16:creationId xmlns:a16="http://schemas.microsoft.com/office/drawing/2014/main" id="{B3AE016A-07BC-41D3-8FAB-9F19E6779B90}"/>
                  </a:ext>
                </a:extLst>
              </p:cNvPr>
              <p:cNvSpPr>
                <a:spLocks noChangeAspect="1" noChangeArrowheads="1" noTextEdit="1"/>
              </p:cNvSpPr>
              <p:nvPr/>
            </p:nvSpPr>
            <p:spPr bwMode="auto">
              <a:xfrm>
                <a:off x="2412" y="3359"/>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6" name="Freeform 273">
                <a:extLst>
                  <a:ext uri="{FF2B5EF4-FFF2-40B4-BE49-F238E27FC236}">
                    <a16:creationId xmlns:a16="http://schemas.microsoft.com/office/drawing/2014/main" id="{8F578CBF-18B0-4D25-A81E-D72A923865EF}"/>
                  </a:ext>
                </a:extLst>
              </p:cNvPr>
              <p:cNvSpPr>
                <a:spLocks noEditPoints="1"/>
              </p:cNvSpPr>
              <p:nvPr/>
            </p:nvSpPr>
            <p:spPr bwMode="auto">
              <a:xfrm>
                <a:off x="2436" y="3360"/>
                <a:ext cx="216" cy="257"/>
              </a:xfrm>
              <a:custGeom>
                <a:avLst/>
                <a:gdLst>
                  <a:gd name="T0" fmla="*/ 134 w 347"/>
                  <a:gd name="T1" fmla="*/ 280 h 413"/>
                  <a:gd name="T2" fmla="*/ 214 w 347"/>
                  <a:gd name="T3" fmla="*/ 253 h 413"/>
                  <a:gd name="T4" fmla="*/ 134 w 347"/>
                  <a:gd name="T5" fmla="*/ 280 h 413"/>
                  <a:gd name="T6" fmla="*/ 27 w 347"/>
                  <a:gd name="T7" fmla="*/ 413 h 413"/>
                  <a:gd name="T8" fmla="*/ 0 w 347"/>
                  <a:gd name="T9" fmla="*/ 315 h 413"/>
                  <a:gd name="T10" fmla="*/ 11 w 347"/>
                  <a:gd name="T11" fmla="*/ 290 h 413"/>
                  <a:gd name="T12" fmla="*/ 36 w 347"/>
                  <a:gd name="T13" fmla="*/ 280 h 413"/>
                  <a:gd name="T14" fmla="*/ 107 w 347"/>
                  <a:gd name="T15" fmla="*/ 253 h 413"/>
                  <a:gd name="T16" fmla="*/ 76 w 347"/>
                  <a:gd name="T17" fmla="*/ 250 h 413"/>
                  <a:gd name="T18" fmla="*/ 57 w 347"/>
                  <a:gd name="T19" fmla="*/ 231 h 413"/>
                  <a:gd name="T20" fmla="*/ 54 w 347"/>
                  <a:gd name="T21" fmla="*/ 200 h 413"/>
                  <a:gd name="T22" fmla="*/ 27 w 347"/>
                  <a:gd name="T23" fmla="*/ 146 h 413"/>
                  <a:gd name="T24" fmla="*/ 54 w 347"/>
                  <a:gd name="T25" fmla="*/ 129 h 413"/>
                  <a:gd name="T26" fmla="*/ 64 w 347"/>
                  <a:gd name="T27" fmla="*/ 104 h 413"/>
                  <a:gd name="T28" fmla="*/ 89 w 347"/>
                  <a:gd name="T29" fmla="*/ 93 h 413"/>
                  <a:gd name="T30" fmla="*/ 160 w 347"/>
                  <a:gd name="T31" fmla="*/ 49 h 413"/>
                  <a:gd name="T32" fmla="*/ 147 w 347"/>
                  <a:gd name="T33" fmla="*/ 26 h 413"/>
                  <a:gd name="T34" fmla="*/ 155 w 347"/>
                  <a:gd name="T35" fmla="*/ 7 h 413"/>
                  <a:gd name="T36" fmla="*/ 174 w 347"/>
                  <a:gd name="T37" fmla="*/ 0 h 413"/>
                  <a:gd name="T38" fmla="*/ 193 w 347"/>
                  <a:gd name="T39" fmla="*/ 7 h 413"/>
                  <a:gd name="T40" fmla="*/ 200 w 347"/>
                  <a:gd name="T41" fmla="*/ 26 h 413"/>
                  <a:gd name="T42" fmla="*/ 187 w 347"/>
                  <a:gd name="T43" fmla="*/ 49 h 413"/>
                  <a:gd name="T44" fmla="*/ 258 w 347"/>
                  <a:gd name="T45" fmla="*/ 93 h 413"/>
                  <a:gd name="T46" fmla="*/ 283 w 347"/>
                  <a:gd name="T47" fmla="*/ 104 h 413"/>
                  <a:gd name="T48" fmla="*/ 294 w 347"/>
                  <a:gd name="T49" fmla="*/ 129 h 413"/>
                  <a:gd name="T50" fmla="*/ 320 w 347"/>
                  <a:gd name="T51" fmla="*/ 146 h 413"/>
                  <a:gd name="T52" fmla="*/ 294 w 347"/>
                  <a:gd name="T53" fmla="*/ 200 h 413"/>
                  <a:gd name="T54" fmla="*/ 291 w 347"/>
                  <a:gd name="T55" fmla="*/ 231 h 413"/>
                  <a:gd name="T56" fmla="*/ 272 w 347"/>
                  <a:gd name="T57" fmla="*/ 250 h 413"/>
                  <a:gd name="T58" fmla="*/ 240 w 347"/>
                  <a:gd name="T59" fmla="*/ 253 h 413"/>
                  <a:gd name="T60" fmla="*/ 312 w 347"/>
                  <a:gd name="T61" fmla="*/ 280 h 413"/>
                  <a:gd name="T62" fmla="*/ 337 w 347"/>
                  <a:gd name="T63" fmla="*/ 290 h 413"/>
                  <a:gd name="T64" fmla="*/ 347 w 347"/>
                  <a:gd name="T65" fmla="*/ 315 h 413"/>
                  <a:gd name="T66" fmla="*/ 320 w 347"/>
                  <a:gd name="T67"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413">
                    <a:moveTo>
                      <a:pt x="134" y="280"/>
                    </a:moveTo>
                    <a:lnTo>
                      <a:pt x="134" y="280"/>
                    </a:lnTo>
                    <a:lnTo>
                      <a:pt x="214" y="280"/>
                    </a:lnTo>
                    <a:lnTo>
                      <a:pt x="214" y="253"/>
                    </a:lnTo>
                    <a:lnTo>
                      <a:pt x="134" y="253"/>
                    </a:lnTo>
                    <a:lnTo>
                      <a:pt x="134" y="280"/>
                    </a:lnTo>
                    <a:close/>
                    <a:moveTo>
                      <a:pt x="27" y="413"/>
                    </a:moveTo>
                    <a:lnTo>
                      <a:pt x="27" y="413"/>
                    </a:lnTo>
                    <a:lnTo>
                      <a:pt x="0" y="413"/>
                    </a:lnTo>
                    <a:lnTo>
                      <a:pt x="0" y="315"/>
                    </a:lnTo>
                    <a:cubicBezTo>
                      <a:pt x="0" y="310"/>
                      <a:pt x="1" y="306"/>
                      <a:pt x="3" y="302"/>
                    </a:cubicBezTo>
                    <a:cubicBezTo>
                      <a:pt x="5" y="297"/>
                      <a:pt x="8" y="293"/>
                      <a:pt x="11" y="290"/>
                    </a:cubicBezTo>
                    <a:cubicBezTo>
                      <a:pt x="14" y="287"/>
                      <a:pt x="18" y="284"/>
                      <a:pt x="22" y="282"/>
                    </a:cubicBezTo>
                    <a:cubicBezTo>
                      <a:pt x="27" y="281"/>
                      <a:pt x="31" y="280"/>
                      <a:pt x="36" y="280"/>
                    </a:cubicBezTo>
                    <a:lnTo>
                      <a:pt x="107" y="280"/>
                    </a:lnTo>
                    <a:lnTo>
                      <a:pt x="107" y="253"/>
                    </a:lnTo>
                    <a:lnTo>
                      <a:pt x="89" y="253"/>
                    </a:lnTo>
                    <a:cubicBezTo>
                      <a:pt x="85" y="253"/>
                      <a:pt x="80" y="252"/>
                      <a:pt x="76" y="250"/>
                    </a:cubicBezTo>
                    <a:cubicBezTo>
                      <a:pt x="71" y="248"/>
                      <a:pt x="67" y="246"/>
                      <a:pt x="64" y="243"/>
                    </a:cubicBezTo>
                    <a:cubicBezTo>
                      <a:pt x="61" y="239"/>
                      <a:pt x="59" y="236"/>
                      <a:pt x="57" y="231"/>
                    </a:cubicBezTo>
                    <a:cubicBezTo>
                      <a:pt x="55" y="227"/>
                      <a:pt x="54" y="222"/>
                      <a:pt x="54" y="217"/>
                    </a:cubicBezTo>
                    <a:lnTo>
                      <a:pt x="54" y="200"/>
                    </a:lnTo>
                    <a:lnTo>
                      <a:pt x="27" y="200"/>
                    </a:lnTo>
                    <a:lnTo>
                      <a:pt x="27" y="146"/>
                    </a:lnTo>
                    <a:lnTo>
                      <a:pt x="54" y="146"/>
                    </a:lnTo>
                    <a:lnTo>
                      <a:pt x="54" y="129"/>
                    </a:lnTo>
                    <a:cubicBezTo>
                      <a:pt x="54" y="124"/>
                      <a:pt x="55" y="119"/>
                      <a:pt x="57" y="115"/>
                    </a:cubicBezTo>
                    <a:cubicBezTo>
                      <a:pt x="59" y="111"/>
                      <a:pt x="61" y="107"/>
                      <a:pt x="64" y="104"/>
                    </a:cubicBezTo>
                    <a:cubicBezTo>
                      <a:pt x="67" y="100"/>
                      <a:pt x="71" y="98"/>
                      <a:pt x="76" y="96"/>
                    </a:cubicBezTo>
                    <a:cubicBezTo>
                      <a:pt x="80" y="94"/>
                      <a:pt x="85" y="93"/>
                      <a:pt x="89" y="93"/>
                    </a:cubicBezTo>
                    <a:lnTo>
                      <a:pt x="160" y="93"/>
                    </a:lnTo>
                    <a:lnTo>
                      <a:pt x="160" y="49"/>
                    </a:lnTo>
                    <a:cubicBezTo>
                      <a:pt x="156" y="47"/>
                      <a:pt x="153" y="44"/>
                      <a:pt x="151" y="40"/>
                    </a:cubicBezTo>
                    <a:cubicBezTo>
                      <a:pt x="148" y="36"/>
                      <a:pt x="147" y="31"/>
                      <a:pt x="147" y="26"/>
                    </a:cubicBezTo>
                    <a:cubicBezTo>
                      <a:pt x="147" y="23"/>
                      <a:pt x="148" y="19"/>
                      <a:pt x="149" y="16"/>
                    </a:cubicBezTo>
                    <a:cubicBezTo>
                      <a:pt x="151" y="13"/>
                      <a:pt x="153" y="10"/>
                      <a:pt x="155" y="7"/>
                    </a:cubicBezTo>
                    <a:cubicBezTo>
                      <a:pt x="157" y="5"/>
                      <a:pt x="160" y="3"/>
                      <a:pt x="163" y="2"/>
                    </a:cubicBezTo>
                    <a:cubicBezTo>
                      <a:pt x="167" y="0"/>
                      <a:pt x="170" y="0"/>
                      <a:pt x="174" y="0"/>
                    </a:cubicBezTo>
                    <a:cubicBezTo>
                      <a:pt x="178" y="0"/>
                      <a:pt x="181" y="0"/>
                      <a:pt x="184" y="2"/>
                    </a:cubicBezTo>
                    <a:cubicBezTo>
                      <a:pt x="187" y="3"/>
                      <a:pt x="190" y="5"/>
                      <a:pt x="193" y="7"/>
                    </a:cubicBezTo>
                    <a:cubicBezTo>
                      <a:pt x="195" y="10"/>
                      <a:pt x="197" y="13"/>
                      <a:pt x="198" y="16"/>
                    </a:cubicBezTo>
                    <a:cubicBezTo>
                      <a:pt x="200" y="19"/>
                      <a:pt x="200" y="23"/>
                      <a:pt x="200" y="26"/>
                    </a:cubicBezTo>
                    <a:cubicBezTo>
                      <a:pt x="200" y="31"/>
                      <a:pt x="199" y="36"/>
                      <a:pt x="197" y="40"/>
                    </a:cubicBezTo>
                    <a:cubicBezTo>
                      <a:pt x="194" y="44"/>
                      <a:pt x="191" y="47"/>
                      <a:pt x="187" y="49"/>
                    </a:cubicBezTo>
                    <a:lnTo>
                      <a:pt x="187" y="93"/>
                    </a:lnTo>
                    <a:lnTo>
                      <a:pt x="258" y="93"/>
                    </a:lnTo>
                    <a:cubicBezTo>
                      <a:pt x="263" y="93"/>
                      <a:pt x="268" y="94"/>
                      <a:pt x="272" y="96"/>
                    </a:cubicBezTo>
                    <a:cubicBezTo>
                      <a:pt x="276" y="98"/>
                      <a:pt x="280" y="100"/>
                      <a:pt x="283" y="104"/>
                    </a:cubicBezTo>
                    <a:cubicBezTo>
                      <a:pt x="287" y="107"/>
                      <a:pt x="289" y="111"/>
                      <a:pt x="291" y="115"/>
                    </a:cubicBezTo>
                    <a:cubicBezTo>
                      <a:pt x="293" y="119"/>
                      <a:pt x="294" y="124"/>
                      <a:pt x="294" y="129"/>
                    </a:cubicBezTo>
                    <a:lnTo>
                      <a:pt x="294" y="146"/>
                    </a:lnTo>
                    <a:lnTo>
                      <a:pt x="320" y="146"/>
                    </a:lnTo>
                    <a:lnTo>
                      <a:pt x="320" y="200"/>
                    </a:lnTo>
                    <a:lnTo>
                      <a:pt x="294" y="200"/>
                    </a:lnTo>
                    <a:lnTo>
                      <a:pt x="294" y="217"/>
                    </a:lnTo>
                    <a:cubicBezTo>
                      <a:pt x="294" y="222"/>
                      <a:pt x="293" y="227"/>
                      <a:pt x="291" y="231"/>
                    </a:cubicBezTo>
                    <a:cubicBezTo>
                      <a:pt x="289" y="236"/>
                      <a:pt x="287" y="239"/>
                      <a:pt x="283" y="243"/>
                    </a:cubicBezTo>
                    <a:cubicBezTo>
                      <a:pt x="280" y="246"/>
                      <a:pt x="276" y="248"/>
                      <a:pt x="272" y="250"/>
                    </a:cubicBezTo>
                    <a:cubicBezTo>
                      <a:pt x="268" y="252"/>
                      <a:pt x="263" y="253"/>
                      <a:pt x="258" y="253"/>
                    </a:cubicBezTo>
                    <a:lnTo>
                      <a:pt x="240" y="253"/>
                    </a:lnTo>
                    <a:lnTo>
                      <a:pt x="240" y="280"/>
                    </a:lnTo>
                    <a:lnTo>
                      <a:pt x="312" y="280"/>
                    </a:lnTo>
                    <a:cubicBezTo>
                      <a:pt x="316" y="280"/>
                      <a:pt x="321" y="281"/>
                      <a:pt x="325" y="282"/>
                    </a:cubicBezTo>
                    <a:cubicBezTo>
                      <a:pt x="330" y="284"/>
                      <a:pt x="333" y="287"/>
                      <a:pt x="337" y="290"/>
                    </a:cubicBezTo>
                    <a:cubicBezTo>
                      <a:pt x="340" y="293"/>
                      <a:pt x="342" y="297"/>
                      <a:pt x="344" y="302"/>
                    </a:cubicBezTo>
                    <a:cubicBezTo>
                      <a:pt x="346" y="306"/>
                      <a:pt x="347" y="310"/>
                      <a:pt x="347" y="315"/>
                    </a:cubicBezTo>
                    <a:lnTo>
                      <a:pt x="347" y="413"/>
                    </a:lnTo>
                    <a:lnTo>
                      <a:pt x="320" y="413"/>
                    </a:lnTo>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7" name="Freeform 274">
                <a:extLst>
                  <a:ext uri="{FF2B5EF4-FFF2-40B4-BE49-F238E27FC236}">
                    <a16:creationId xmlns:a16="http://schemas.microsoft.com/office/drawing/2014/main" id="{DC91FDE7-053D-4104-9357-C9B4BEFC9BED}"/>
                  </a:ext>
                </a:extLst>
              </p:cNvPr>
              <p:cNvSpPr>
                <a:spLocks/>
              </p:cNvSpPr>
              <p:nvPr/>
            </p:nvSpPr>
            <p:spPr bwMode="auto">
              <a:xfrm>
                <a:off x="2507" y="3451"/>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8" name="Freeform 275">
                <a:extLst>
                  <a:ext uri="{FF2B5EF4-FFF2-40B4-BE49-F238E27FC236}">
                    <a16:creationId xmlns:a16="http://schemas.microsoft.com/office/drawing/2014/main" id="{8207A80F-18EF-4C2E-8031-3E93E1551309}"/>
                  </a:ext>
                </a:extLst>
              </p:cNvPr>
              <p:cNvSpPr>
                <a:spLocks/>
              </p:cNvSpPr>
              <p:nvPr/>
            </p:nvSpPr>
            <p:spPr bwMode="auto">
              <a:xfrm>
                <a:off x="2569" y="3451"/>
                <a:ext cx="16" cy="17"/>
              </a:xfrm>
              <a:custGeom>
                <a:avLst/>
                <a:gdLst>
                  <a:gd name="T0" fmla="*/ 0 w 26"/>
                  <a:gd name="T1" fmla="*/ 0 h 27"/>
                  <a:gd name="T2" fmla="*/ 0 w 26"/>
                  <a:gd name="T3" fmla="*/ 0 h 27"/>
                  <a:gd name="T4" fmla="*/ 26 w 26"/>
                  <a:gd name="T5" fmla="*/ 0 h 27"/>
                  <a:gd name="T6" fmla="*/ 26 w 26"/>
                  <a:gd name="T7" fmla="*/ 27 h 27"/>
                  <a:gd name="T8" fmla="*/ 0 w 26"/>
                  <a:gd name="T9" fmla="*/ 27 h 27"/>
                  <a:gd name="T10" fmla="*/ 0 w 26"/>
                  <a:gd name="T11" fmla="*/ 0 h 27"/>
                </a:gdLst>
                <a:ahLst/>
                <a:cxnLst>
                  <a:cxn ang="0">
                    <a:pos x="T0" y="T1"/>
                  </a:cxn>
                  <a:cxn ang="0">
                    <a:pos x="T2" y="T3"/>
                  </a:cxn>
                  <a:cxn ang="0">
                    <a:pos x="T4" y="T5"/>
                  </a:cxn>
                  <a:cxn ang="0">
                    <a:pos x="T6" y="T7"/>
                  </a:cxn>
                  <a:cxn ang="0">
                    <a:pos x="T8" y="T9"/>
                  </a:cxn>
                  <a:cxn ang="0">
                    <a:pos x="T10" y="T11"/>
                  </a:cxn>
                </a:cxnLst>
                <a:rect l="0" t="0" r="r" b="b"/>
                <a:pathLst>
                  <a:path w="26" h="27">
                    <a:moveTo>
                      <a:pt x="0" y="0"/>
                    </a:moveTo>
                    <a:lnTo>
                      <a:pt x="0" y="0"/>
                    </a:lnTo>
                    <a:lnTo>
                      <a:pt x="26" y="0"/>
                    </a:lnTo>
                    <a:lnTo>
                      <a:pt x="26" y="27"/>
                    </a:lnTo>
                    <a:lnTo>
                      <a:pt x="0" y="27"/>
                    </a:lnTo>
                    <a:lnTo>
                      <a:pt x="0" y="0"/>
                    </a:ln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29" name="Freeform 276">
                <a:extLst>
                  <a:ext uri="{FF2B5EF4-FFF2-40B4-BE49-F238E27FC236}">
                    <a16:creationId xmlns:a16="http://schemas.microsoft.com/office/drawing/2014/main" id="{C5D45298-4412-459F-B6CD-9AEFC3136B1F}"/>
                  </a:ext>
                </a:extLst>
              </p:cNvPr>
              <p:cNvSpPr>
                <a:spLocks/>
              </p:cNvSpPr>
              <p:nvPr/>
            </p:nvSpPr>
            <p:spPr bwMode="auto">
              <a:xfrm>
                <a:off x="2565" y="3451"/>
                <a:ext cx="16" cy="17"/>
              </a:xfrm>
              <a:custGeom>
                <a:avLst/>
                <a:gdLst>
                  <a:gd name="T0" fmla="*/ 0 w 27"/>
                  <a:gd name="T1" fmla="*/ 0 h 27"/>
                  <a:gd name="T2" fmla="*/ 0 w 27"/>
                  <a:gd name="T3" fmla="*/ 0 h 27"/>
                  <a:gd name="T4" fmla="*/ 27 w 27"/>
                  <a:gd name="T5" fmla="*/ 0 h 27"/>
                  <a:gd name="T6" fmla="*/ 27 w 27"/>
                  <a:gd name="T7" fmla="*/ 27 h 27"/>
                  <a:gd name="T8" fmla="*/ 0 w 27"/>
                  <a:gd name="T9" fmla="*/ 27 h 27"/>
                  <a:gd name="T10" fmla="*/ 0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0" y="0"/>
                    </a:moveTo>
                    <a:lnTo>
                      <a:pt x="0" y="0"/>
                    </a:lnTo>
                    <a:lnTo>
                      <a:pt x="27" y="0"/>
                    </a:lnTo>
                    <a:lnTo>
                      <a:pt x="27" y="27"/>
                    </a:lnTo>
                    <a:lnTo>
                      <a:pt x="0" y="27"/>
                    </a:lnTo>
                    <a:lnTo>
                      <a:pt x="0" y="0"/>
                    </a:lnTo>
                    <a:close/>
                  </a:path>
                </a:pathLst>
              </a:custGeom>
              <a:solidFill>
                <a:srgbClr val="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230" name="Freeform 277">
                <a:extLst>
                  <a:ext uri="{FF2B5EF4-FFF2-40B4-BE49-F238E27FC236}">
                    <a16:creationId xmlns:a16="http://schemas.microsoft.com/office/drawing/2014/main" id="{20D036F0-8A5D-4406-B8A7-FD9E0E679F41}"/>
                  </a:ext>
                </a:extLst>
              </p:cNvPr>
              <p:cNvSpPr>
                <a:spLocks/>
              </p:cNvSpPr>
              <p:nvPr/>
            </p:nvSpPr>
            <p:spPr bwMode="auto">
              <a:xfrm>
                <a:off x="2527" y="3360"/>
                <a:ext cx="34" cy="33"/>
              </a:xfrm>
              <a:custGeom>
                <a:avLst/>
                <a:gdLst>
                  <a:gd name="T0" fmla="*/ 54 w 54"/>
                  <a:gd name="T1" fmla="*/ 27 h 54"/>
                  <a:gd name="T2" fmla="*/ 54 w 54"/>
                  <a:gd name="T3" fmla="*/ 27 h 54"/>
                  <a:gd name="T4" fmla="*/ 27 w 54"/>
                  <a:gd name="T5" fmla="*/ 54 h 54"/>
                  <a:gd name="T6" fmla="*/ 0 w 54"/>
                  <a:gd name="T7" fmla="*/ 27 h 54"/>
                  <a:gd name="T8" fmla="*/ 27 w 54"/>
                  <a:gd name="T9" fmla="*/ 0 h 54"/>
                  <a:gd name="T10" fmla="*/ 54 w 54"/>
                  <a:gd name="T11" fmla="*/ 27 h 54"/>
                </a:gdLst>
                <a:ahLst/>
                <a:cxnLst>
                  <a:cxn ang="0">
                    <a:pos x="T0" y="T1"/>
                  </a:cxn>
                  <a:cxn ang="0">
                    <a:pos x="T2" y="T3"/>
                  </a:cxn>
                  <a:cxn ang="0">
                    <a:pos x="T4" y="T5"/>
                  </a:cxn>
                  <a:cxn ang="0">
                    <a:pos x="T6" y="T7"/>
                  </a:cxn>
                  <a:cxn ang="0">
                    <a:pos x="T8" y="T9"/>
                  </a:cxn>
                  <a:cxn ang="0">
                    <a:pos x="T10" y="T11"/>
                  </a:cxn>
                </a:cxnLst>
                <a:rect l="0" t="0" r="r" b="b"/>
                <a:pathLst>
                  <a:path w="54" h="54">
                    <a:moveTo>
                      <a:pt x="54" y="27"/>
                    </a:moveTo>
                    <a:lnTo>
                      <a:pt x="54" y="27"/>
                    </a:lnTo>
                    <a:cubicBezTo>
                      <a:pt x="54" y="42"/>
                      <a:pt x="42" y="54"/>
                      <a:pt x="27" y="54"/>
                    </a:cubicBezTo>
                    <a:cubicBezTo>
                      <a:pt x="12" y="54"/>
                      <a:pt x="0" y="42"/>
                      <a:pt x="0" y="27"/>
                    </a:cubicBezTo>
                    <a:cubicBezTo>
                      <a:pt x="0" y="12"/>
                      <a:pt x="12" y="0"/>
                      <a:pt x="27" y="0"/>
                    </a:cubicBezTo>
                    <a:cubicBezTo>
                      <a:pt x="42" y="0"/>
                      <a:pt x="54" y="12"/>
                      <a:pt x="54" y="27"/>
                    </a:cubicBezTo>
                    <a:close/>
                  </a:path>
                </a:pathLst>
              </a:custGeom>
              <a:solidFill>
                <a:srgbClr val="D59D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spTree>
    <p:extLst>
      <p:ext uri="{BB962C8B-B14F-4D97-AF65-F5344CB8AC3E}">
        <p14:creationId xmlns:p14="http://schemas.microsoft.com/office/powerpoint/2010/main" val="80551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nodeType="withEffect">
                                  <p:stCondLst>
                                    <p:cond delay="0"/>
                                  </p:stCondLst>
                                  <p:childTnLst>
                                    <p:animMotion origin="layout" path="M 4.375E-6 0 L 4.375E-6 0.03542 " pathEditMode="relative" rAng="0" ptsTypes="AA">
                                      <p:cBhvr>
                                        <p:cTn id="9" dur="700" spd="-100000" fill="hold"/>
                                        <p:tgtEl>
                                          <p:spTgt spid="19"/>
                                        </p:tgtEl>
                                        <p:attrNameLst>
                                          <p:attrName>ppt_x</p:attrName>
                                          <p:attrName>ppt_y</p:attrName>
                                        </p:attrNameLst>
                                      </p:cBhvr>
                                      <p:rCtr x="0" y="1759"/>
                                    </p:animMotion>
                                  </p:childTnLst>
                                </p:cTn>
                              </p:par>
                              <p:par>
                                <p:cTn id="10" presetID="10" presetClass="entr" presetSubtype="0" fill="hold" nodeType="withEffect">
                                  <p:stCondLst>
                                    <p:cond delay="2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nodeType="withEffect">
                                  <p:stCondLst>
                                    <p:cond delay="250"/>
                                  </p:stCondLst>
                                  <p:childTnLst>
                                    <p:animMotion origin="layout" path="M 4.375E-6 0 L 4.375E-6 0.03542 " pathEditMode="relative" rAng="0" ptsTypes="AA">
                                      <p:cBhvr>
                                        <p:cTn id="14" dur="700" spd="-100000" fill="hold"/>
                                        <p:tgtEl>
                                          <p:spTgt spid="20"/>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nodeType="withEffect">
                                  <p:stCondLst>
                                    <p:cond delay="500"/>
                                  </p:stCondLst>
                                  <p:childTnLst>
                                    <p:animMotion origin="layout" path="M 4.375E-6 0 L 4.375E-6 0.03542 " pathEditMode="relative" rAng="0" ptsTypes="AA">
                                      <p:cBhvr>
                                        <p:cTn id="19" dur="700" spd="-100000" fill="hold"/>
                                        <p:tgtEl>
                                          <p:spTgt spid="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2.xml><?xml version="1.0" encoding="utf-8"?>
<a:theme xmlns:a="http://schemas.openxmlformats.org/drawingml/2006/main" name="4_WHITE TEMPLATE">
  <a:themeElements>
    <a:clrScheme name="Dynamics365">
      <a:dk1>
        <a:srgbClr val="505050"/>
      </a:dk1>
      <a:lt1>
        <a:srgbClr val="FFFFFF"/>
      </a:lt1>
      <a:dk2>
        <a:srgbClr val="001E4E"/>
      </a:dk2>
      <a:lt2>
        <a:srgbClr val="3892D9"/>
      </a:lt2>
      <a:accent1>
        <a:srgbClr val="001C44"/>
      </a:accent1>
      <a:accent2>
        <a:srgbClr val="3892DA"/>
      </a:accent2>
      <a:accent3>
        <a:srgbClr val="00B6C2"/>
      </a:accent3>
      <a:accent4>
        <a:srgbClr val="4F5B6B"/>
      </a:accent4>
      <a:accent5>
        <a:srgbClr val="384351"/>
      </a:accent5>
      <a:accent6>
        <a:srgbClr val="1B212A"/>
      </a:accent6>
      <a:hlink>
        <a:srgbClr val="3893DB"/>
      </a:hlink>
      <a:folHlink>
        <a:srgbClr val="3893D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_template_16-9_DARK_BLUE_2017" id="{8FB303E4-D316-EC41-9A70-82CB8DE19F07}" vid="{199F96B1-A9C6-C248-867E-D36ABDDB8BCF}"/>
    </a:ext>
  </a:extLst>
</a:theme>
</file>

<file path=ppt/theme/theme3.xml><?xml version="1.0" encoding="utf-8"?>
<a:theme xmlns:a="http://schemas.openxmlformats.org/drawingml/2006/main" name="1_WHITE TEMPLATE">
  <a:themeElements>
    <a:clrScheme name="Illustration - Light Gray - Teal">
      <a:dk1>
        <a:srgbClr val="1A1A1A"/>
      </a:dk1>
      <a:lt1>
        <a:srgbClr val="FFFFFF"/>
      </a:lt1>
      <a:dk2>
        <a:srgbClr val="0D0D0D"/>
      </a:dk2>
      <a:lt2>
        <a:srgbClr val="D2D2D2"/>
      </a:lt2>
      <a:accent1>
        <a:srgbClr val="0078D4"/>
      </a:accent1>
      <a:accent2>
        <a:srgbClr val="002050"/>
      </a:accent2>
      <a:accent3>
        <a:srgbClr val="008272"/>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DeckTemplate.potx" id="{39027C32-B71D-4436-8F98-B88DA53FCAE6}" vid="{D65DBACD-7D61-421D-8E8F-ED7AEA1E4E77}"/>
    </a:ext>
  </a:extLst>
</a:theme>
</file>

<file path=ppt/theme/theme4.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cap="flat" cmpd="sng" algn="ctr">
          <a:noFill/>
          <a:prstDash val="solid"/>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0" marR="0" indent="0" algn="l" defTabSz="932472" eaLnBrk="1" fontAlgn="base" latinLnBrk="0" hangingPunct="1">
          <a:lnSpc>
            <a:spcPct val="100000"/>
          </a:lnSpc>
          <a:spcBef>
            <a:spcPct val="0"/>
          </a:spcBef>
          <a:spcAft>
            <a:spcPct val="0"/>
          </a:spcAft>
          <a:buClrTx/>
          <a:buSzTx/>
          <a:buFontTx/>
          <a:buNone/>
          <a:tabLst/>
          <a:defRPr kumimoji="0"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defRPr>
        </a:defPPr>
      </a:lst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F24400607199A40B33B787452AC6853" ma:contentTypeVersion="6" ma:contentTypeDescription="Create a new document." ma:contentTypeScope="" ma:versionID="a196007bb08aa323bb23aeee550315c7">
  <xsd:schema xmlns:xsd="http://www.w3.org/2001/XMLSchema" xmlns:xs="http://www.w3.org/2001/XMLSchema" xmlns:p="http://schemas.microsoft.com/office/2006/metadata/properties" xmlns:ns2="f784ab01-3b00-4499-a3fe-88ca86405c7b" xmlns:ns3="17012f8d-dfee-46cb-a314-eed379f2338a" targetNamespace="http://schemas.microsoft.com/office/2006/metadata/properties" ma:root="true" ma:fieldsID="3d242837d6c3808c5f6bc9c4629a650d" ns2:_="" ns3:_="">
    <xsd:import namespace="f784ab01-3b00-4499-a3fe-88ca86405c7b"/>
    <xsd:import namespace="17012f8d-dfee-46cb-a314-eed379f2338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84ab01-3b00-4499-a3fe-88ca86405c7b"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7012f8d-dfee-46cb-a314-eed379f2338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7012f8d-dfee-46cb-a314-eed379f2338a" xsi:nil="true"/>
  </documentManagement>
</p:properties>
</file>

<file path=customXml/itemProps1.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2.xml><?xml version="1.0" encoding="utf-8"?>
<ds:datastoreItem xmlns:ds="http://schemas.openxmlformats.org/officeDocument/2006/customXml" ds:itemID="{26C562AE-EF75-43EC-BCAC-878A15962D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84ab01-3b00-4499-a3fe-88ca86405c7b"/>
    <ds:schemaRef ds:uri="17012f8d-dfee-46cb-a314-eed379f233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B1131-15CA-429C-B875-56F79CD6C674}">
  <ds:schemaRefs>
    <ds:schemaRef ds:uri="http://schemas.microsoft.com/office/2006/metadata/properties"/>
    <ds:schemaRef ds:uri="http://schemas.microsoft.com/office/infopath/2007/PartnerControls"/>
    <ds:schemaRef ds:uri="17012f8d-dfee-46cb-a314-eed379f2338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65</TotalTime>
  <Words>3076</Words>
  <Application>Microsoft Office PowerPoint</Application>
  <PresentationFormat>Widescreen</PresentationFormat>
  <Paragraphs>277</Paragraphs>
  <Slides>24</Slides>
  <Notes>11</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24</vt:i4>
      </vt:variant>
    </vt:vector>
  </HeadingPairs>
  <TitlesOfParts>
    <vt:vector size="38" baseType="lpstr">
      <vt:lpstr>Arial</vt:lpstr>
      <vt:lpstr>Calibri</vt:lpstr>
      <vt:lpstr>Consolas</vt:lpstr>
      <vt:lpstr>Segoe UI</vt:lpstr>
      <vt:lpstr>Segoe UI Condensed</vt:lpstr>
      <vt:lpstr>Segoe UI Light</vt:lpstr>
      <vt:lpstr>Segoe UI Semibold</vt:lpstr>
      <vt:lpstr>Segoe UI Semilight</vt:lpstr>
      <vt:lpstr>Times New Roman</vt:lpstr>
      <vt:lpstr>Wingdings</vt:lpstr>
      <vt:lpstr>White Template</vt:lpstr>
      <vt:lpstr>4_WHITE TEMPLATE</vt:lpstr>
      <vt:lpstr>1_WHITE TEMPLATE</vt:lpstr>
      <vt:lpstr>BA PowerPlatofrm Template Lines 090220</vt:lpstr>
      <vt:lpstr>Mixed Reality Workshop</vt:lpstr>
      <vt:lpstr>Agenda</vt:lpstr>
      <vt:lpstr>Welcome &amp; Introductions</vt:lpstr>
      <vt:lpstr>Speaker name</vt:lpstr>
      <vt:lpstr>Welcome &amp; Introductions</vt:lpstr>
      <vt:lpstr>Introduction to the Power Platform</vt:lpstr>
      <vt:lpstr>Microsoft Power Platform</vt:lpstr>
      <vt:lpstr>Power Platform: the world’s most complete  low-code platform</vt:lpstr>
      <vt:lpstr>Build business apps faster, easier  Empower everyone to build apps in hours—not months—with familiar Microsoft tools </vt:lpstr>
      <vt:lpstr>Take your apps to the next level  Enable citizen developers to work directly with pro developers for more advanced solutions </vt:lpstr>
      <vt:lpstr>Scale with confidence Drive innovation at scale while maintaining governance, security and quality</vt:lpstr>
      <vt:lpstr>One platform, unlimited innovation Solve your business problems quickly with a comprehensive set of boundary pushing capabilities. </vt:lpstr>
      <vt:lpstr>Power Platform: Everyone’s platform for transformation </vt:lpstr>
      <vt:lpstr>Empower developers to do more</vt:lpstr>
      <vt:lpstr>Microsoft Power Platform</vt:lpstr>
      <vt:lpstr>Introduction to Custom Connectors</vt:lpstr>
      <vt:lpstr>Microsoft Power Platform</vt:lpstr>
      <vt:lpstr>Lab 1: Create your first Custom Connector</vt:lpstr>
      <vt:lpstr>Lab 2 result</vt:lpstr>
      <vt:lpstr>Introduction to Power Apps &amp; Canvas Apps</vt:lpstr>
      <vt:lpstr>Microsoft Power Platform</vt:lpstr>
      <vt:lpstr>Lab 2: Use Mixed Reality (MR) in Canvas Apps</vt:lpstr>
      <vt:lpstr>Lab 2 result</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Mixed Reality Workshop</dc:title>
  <dc:subject/>
  <dc:creator>Daniel Laskewitz</dc:creator>
  <cp:keywords/>
  <dc:description/>
  <cp:lastModifiedBy>Daniel Laskewitz</cp:lastModifiedBy>
  <cp:revision>15</cp:revision>
  <dcterms:created xsi:type="dcterms:W3CDTF">2022-08-17T11:03:00Z</dcterms:created>
  <dcterms:modified xsi:type="dcterms:W3CDTF">2022-08-17T12:08:06Z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0x0101004F24400607199A40B33B787452AC6853</vt:lpwstr>
  </property>
</Properties>
</file>